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50"/>
  </p:notesMasterIdLst>
  <p:sldIdLst>
    <p:sldId id="256" r:id="rId5"/>
    <p:sldId id="2147470786" r:id="rId6"/>
    <p:sldId id="2147470789" r:id="rId7"/>
    <p:sldId id="2147470790" r:id="rId8"/>
    <p:sldId id="2147470791" r:id="rId9"/>
    <p:sldId id="2147470799" r:id="rId10"/>
    <p:sldId id="2147470792" r:id="rId11"/>
    <p:sldId id="2147470793" r:id="rId12"/>
    <p:sldId id="2147470794" r:id="rId13"/>
    <p:sldId id="2147470795" r:id="rId14"/>
    <p:sldId id="2147470796" r:id="rId15"/>
    <p:sldId id="2147470797" r:id="rId16"/>
    <p:sldId id="2147470798" r:id="rId17"/>
    <p:sldId id="2147470800" r:id="rId18"/>
    <p:sldId id="2147470801" r:id="rId19"/>
    <p:sldId id="2147470802" r:id="rId20"/>
    <p:sldId id="2147470803" r:id="rId21"/>
    <p:sldId id="2147470804" r:id="rId22"/>
    <p:sldId id="2147470805" r:id="rId23"/>
    <p:sldId id="2147470806" r:id="rId24"/>
    <p:sldId id="2147470807" r:id="rId25"/>
    <p:sldId id="2147470808" r:id="rId26"/>
    <p:sldId id="2147470809" r:id="rId27"/>
    <p:sldId id="2147470810" r:id="rId28"/>
    <p:sldId id="2147470811" r:id="rId29"/>
    <p:sldId id="2147470812" r:id="rId30"/>
    <p:sldId id="2147470813" r:id="rId31"/>
    <p:sldId id="2147470814" r:id="rId32"/>
    <p:sldId id="2147470815" r:id="rId33"/>
    <p:sldId id="2147470816" r:id="rId34"/>
    <p:sldId id="2147470817" r:id="rId35"/>
    <p:sldId id="2147470818" r:id="rId36"/>
    <p:sldId id="2147470819" r:id="rId37"/>
    <p:sldId id="2147470820" r:id="rId38"/>
    <p:sldId id="2147470821" r:id="rId39"/>
    <p:sldId id="2147470822" r:id="rId40"/>
    <p:sldId id="2147470823" r:id="rId41"/>
    <p:sldId id="2147470824" r:id="rId42"/>
    <p:sldId id="2147470825" r:id="rId43"/>
    <p:sldId id="417" r:id="rId44"/>
    <p:sldId id="419" r:id="rId45"/>
    <p:sldId id="421" r:id="rId46"/>
    <p:sldId id="422" r:id="rId47"/>
    <p:sldId id="437" r:id="rId48"/>
    <p:sldId id="288" r:id="rId49"/>
  </p:sldIdLst>
  <p:sldSz cx="9144000" cy="6858000" type="screen4x3"/>
  <p:notesSz cx="9144000" cy="6858000"/>
  <p:embeddedFontLst>
    <p:embeddedFont>
      <p:font typeface="HiraKakuPro-W3" panose="020B0300000000000000" pitchFamily="34" charset="-128"/>
      <p:regular r:id="rId51"/>
    </p:embeddedFont>
    <p:embeddedFont>
      <p:font typeface="Meiryo UI" panose="020B0604030504040204" pitchFamily="34" charset="-128"/>
      <p:regular r:id="rId52"/>
      <p:bold r:id="rId53"/>
      <p:italic r:id="rId54"/>
      <p:boldItalic r:id="rId55"/>
    </p:embeddedFont>
  </p:embeddedFontLst>
  <p:defaultTextStyle>
    <a:defPPr>
      <a:defRPr lang="en-US"/>
    </a:defPPr>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defaultTextStyle>
  <p:extLst>
    <p:ext uri="{521415D9-36F7-43E2-AB2F-B90AF26B5E84}">
      <p14:sectionLst xmlns:p14="http://schemas.microsoft.com/office/powerpoint/2010/main">
        <p14:section name="Opening" id="{4F25AC45-C31F-984C-B738-9EB86D57D65E}">
          <p14:sldIdLst>
            <p14:sldId id="256"/>
            <p14:sldId id="2147470786"/>
            <p14:sldId id="2147470789"/>
            <p14:sldId id="2147470790"/>
            <p14:sldId id="2147470791"/>
            <p14:sldId id="2147470799"/>
            <p14:sldId id="2147470792"/>
            <p14:sldId id="2147470793"/>
            <p14:sldId id="2147470794"/>
            <p14:sldId id="2147470795"/>
            <p14:sldId id="2147470796"/>
            <p14:sldId id="2147470797"/>
            <p14:sldId id="2147470798"/>
            <p14:sldId id="2147470800"/>
            <p14:sldId id="2147470801"/>
            <p14:sldId id="2147470802"/>
            <p14:sldId id="2147470803"/>
            <p14:sldId id="2147470804"/>
            <p14:sldId id="2147470805"/>
            <p14:sldId id="2147470806"/>
            <p14:sldId id="2147470807"/>
            <p14:sldId id="2147470808"/>
            <p14:sldId id="2147470809"/>
            <p14:sldId id="2147470810"/>
            <p14:sldId id="2147470811"/>
            <p14:sldId id="2147470812"/>
            <p14:sldId id="2147470813"/>
            <p14:sldId id="2147470814"/>
            <p14:sldId id="2147470815"/>
            <p14:sldId id="2147470816"/>
            <p14:sldId id="2147470817"/>
            <p14:sldId id="2147470818"/>
            <p14:sldId id="2147470819"/>
            <p14:sldId id="2147470820"/>
            <p14:sldId id="2147470821"/>
            <p14:sldId id="2147470822"/>
            <p14:sldId id="2147470823"/>
            <p14:sldId id="2147470824"/>
            <p14:sldId id="2147470825"/>
          </p14:sldIdLst>
        </p14:section>
        <p14:section name="SASAL Information" id="{8BDFCE3E-4555-F84A-BF52-2BF00DFFCBA5}">
          <p14:sldIdLst>
            <p14:sldId id="417"/>
            <p14:sldId id="419"/>
            <p14:sldId id="421"/>
            <p14:sldId id="422"/>
            <p14:sldId id="437"/>
          </p14:sldIdLst>
        </p14:section>
        <p14:section name="Closing" id="{BD048F3C-CC8F-5648-AAF0-77ADBD8FD8A7}">
          <p14:sldIdLst>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485BD6-173D-687E-5CA9-0ED862D3D98D}" name="Aki Akimoto" initials="AA" userId="S::aakimoto@linkedin.biz::fe68dec6-44d9-46e1-9ad3-c5fffefb04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5ACAFB-851B-444F-9E4E-0448E79E7173}" v="149" dt="2025-01-02T06:00:44.681"/>
  </p1510:revLst>
</p1510:revInfo>
</file>

<file path=ppt/tableStyles.xml><?xml version="1.0" encoding="utf-8"?>
<a:tblStyleLst xmlns:a="http://schemas.openxmlformats.org/drawingml/2006/main" def="{5C22544A-7EE6-4342-B048-85BDC9FD1C3A}">
  <a:tblStyle styleId="{1E18D338-13F7-4D72-89CF-FEA82ED78FCE}" styleName="Style 3">
    <a:wholeTbl>
      <a:tcTxStyle>
        <a:fontRef idx="minor">
          <a:srgbClr val="000000"/>
        </a:fontRef>
        <a:schemeClr val="tx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noFill/>
        </a:fill>
      </a:tcStyle>
    </a:wholeTbl>
    <a:band1H>
      <a:tcStyle>
        <a:tcBdr/>
        <a:fill>
          <a:solidFill>
            <a:schemeClr val="accent1">
              <a:alpha val="19999"/>
            </a:schemeClr>
          </a:solidFill>
        </a:fill>
      </a:tcStyle>
    </a:band1H>
    <a:band1V>
      <a:tcStyle>
        <a:tcBdr/>
        <a:fill>
          <a:solidFill>
            <a:schemeClr val="accent1">
              <a:alpha val="19999"/>
            </a:schemeClr>
          </a:solidFill>
        </a:fill>
      </a:tcStyle>
    </a:band1V>
    <a:lastCol>
      <a:tcTxStyle b="on"/>
      <a:tcStyle>
        <a:tcBdr/>
      </a:tcStyle>
    </a:lastCol>
    <a:firstCol>
      <a:tcTxStyle b="on"/>
      <a:tcStyle>
        <a:tcBdr/>
      </a:tcStyle>
    </a:firstCol>
    <a:lastRow>
      <a:tcTxStyle b="on"/>
      <a:tcStyle>
        <a:tcBdr>
          <a:top>
            <a:ln w="50800">
              <a:solidFill>
                <a:schemeClr val="accent1"/>
              </a:solidFill>
            </a:ln>
          </a:top>
        </a:tcBdr>
        <a:fill>
          <a:noFill/>
        </a:fill>
      </a:tcStyle>
    </a:lastRow>
    <a:firstRow>
      <a:tcTxStyle b="on"/>
      <a:tcStyle>
        <a:tcBdr>
          <a:bottom>
            <a:ln w="25400">
              <a:solidFill>
                <a:schemeClr val="accent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6"/>
    <p:restoredTop sz="96099"/>
  </p:normalViewPr>
  <p:slideViewPr>
    <p:cSldViewPr>
      <p:cViewPr varScale="1">
        <p:scale>
          <a:sx n="113" d="100"/>
          <a:sy n="113" d="100"/>
        </p:scale>
        <p:origin x="1960" y="176"/>
      </p:cViewPr>
      <p:guideLst>
        <p:guide orient="horz" pos="2160"/>
        <p:guide pos="2880"/>
      </p:guideLst>
    </p:cSldViewPr>
  </p:slideViewPr>
  <p:outlineViewPr>
    <p:cViewPr>
      <p:scale>
        <a:sx n="33" d="100"/>
        <a:sy n="33" d="100"/>
      </p:scale>
      <p:origin x="0" y="-6208"/>
    </p:cViewPr>
  </p:outlineViewPr>
  <p:notesTextViewPr>
    <p:cViewPr>
      <p:scale>
        <a:sx n="114" d="100"/>
        <a:sy n="114"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600" b="0"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rPr>
              <a:t>Number</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600" dirty="0">
                <a:latin typeface="Times New Roman" panose="02020603050405020304" pitchFamily="18" charset="0"/>
                <a:cs typeface="Times New Roman" panose="02020603050405020304" pitchFamily="18" charset="0"/>
              </a:rPr>
              <a:t> of Product Contracts</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54A-784D-BC01-E954CDD74D5C}"/>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54A-784D-BC01-E954CDD74D5C}"/>
            </c:ext>
          </c:extLst>
        </c:ser>
        <c:dLbls>
          <c:showLegendKey val="0"/>
          <c:showVal val="0"/>
          <c:showCatName val="0"/>
          <c:showSerName val="0"/>
          <c:showPercent val="0"/>
          <c:showBubbleSize val="0"/>
        </c:dLbls>
        <c:gapWidth val="219"/>
        <c:overlap val="-27"/>
        <c:axId val="1926458608"/>
        <c:axId val="996602351"/>
      </c:barChart>
      <c:catAx>
        <c:axId val="192645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96602351"/>
        <c:crosses val="autoZero"/>
        <c:auto val="1"/>
        <c:lblAlgn val="ctr"/>
        <c:lblOffset val="100"/>
        <c:noMultiLvlLbl val="0"/>
      </c:catAx>
      <c:valAx>
        <c:axId val="9966023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92645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600" b="0" i="0" u="none" strike="noStrike" kern="1200" spc="0" baseline="0" dirty="0">
                <a:solidFill>
                  <a:prstClr val="black">
                    <a:lumMod val="65000"/>
                    <a:lumOff val="35000"/>
                  </a:prstClr>
                </a:solidFill>
                <a:latin typeface="Times New Roman" panose="02020603050405020304" pitchFamily="18" charset="0"/>
                <a:cs typeface="Times New Roman" panose="02020603050405020304" pitchFamily="18" charset="0"/>
              </a:rPr>
              <a:t>Number</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600" dirty="0">
                <a:latin typeface="Times New Roman" panose="02020603050405020304" pitchFamily="18" charset="0"/>
                <a:cs typeface="Times New Roman" panose="02020603050405020304" pitchFamily="18" charset="0"/>
              </a:rPr>
              <a:t> of Product Contracts</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8B1-0A44-B296-814E0D92C4FF}"/>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8B1-0A44-B296-814E0D92C4FF}"/>
            </c:ext>
          </c:extLst>
        </c:ser>
        <c:dLbls>
          <c:showLegendKey val="0"/>
          <c:showVal val="0"/>
          <c:showCatName val="0"/>
          <c:showSerName val="0"/>
          <c:showPercent val="0"/>
          <c:showBubbleSize val="0"/>
        </c:dLbls>
        <c:gapWidth val="219"/>
        <c:overlap val="-27"/>
        <c:axId val="1926458608"/>
        <c:axId val="996602351"/>
      </c:barChart>
      <c:catAx>
        <c:axId val="192645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96602351"/>
        <c:crosses val="autoZero"/>
        <c:auto val="1"/>
        <c:lblAlgn val="ctr"/>
        <c:lblOffset val="100"/>
        <c:noMultiLvlLbl val="0"/>
      </c:catAx>
      <c:valAx>
        <c:axId val="9966023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92645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imes New Roman" panose="02020603050405020304" pitchFamily="18" charset="0"/>
              </a:defRPr>
            </a:lvl1pPr>
          </a:lstStyle>
          <a:p>
            <a:fld id="{44B65459-4C01-9248-BDAA-F28591FAF6F5}" type="datetimeFigureOut">
              <a:rPr lang="en-US" smtClean="0"/>
              <a:pPr/>
              <a:t>1/2/25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imes New Roman" panose="02020603050405020304" pitchFamily="18" charset="0"/>
              </a:defRPr>
            </a:lvl1pPr>
          </a:lstStyle>
          <a:p>
            <a:fld id="{69327042-6B61-B148-8485-8BBBFAA13D24}" type="slidenum">
              <a:rPr lang="en-US" smtClean="0"/>
              <a:pPr/>
              <a:t>‹#›</a:t>
            </a:fld>
            <a:endParaRPr lang="en-US" dirty="0"/>
          </a:p>
        </p:txBody>
      </p:sp>
    </p:spTree>
    <p:extLst>
      <p:ext uri="{BB962C8B-B14F-4D97-AF65-F5344CB8AC3E}">
        <p14:creationId xmlns:p14="http://schemas.microsoft.com/office/powerpoint/2010/main" val="108032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mes New Roman" panose="02020603050405020304" pitchFamily="18" charset="0"/>
        <a:ea typeface="+mn-ea"/>
        <a:cs typeface="+mn-cs"/>
      </a:defRPr>
    </a:lvl1pPr>
    <a:lvl2pPr marL="457200" algn="l" defTabSz="914400" rtl="0" eaLnBrk="1" latinLnBrk="0" hangingPunct="1">
      <a:defRPr sz="1200" b="0" i="0" kern="1200">
        <a:solidFill>
          <a:schemeClr val="tx1"/>
        </a:solidFill>
        <a:latin typeface="Times New Roman" panose="02020603050405020304" pitchFamily="18" charset="0"/>
        <a:ea typeface="+mn-ea"/>
        <a:cs typeface="+mn-cs"/>
      </a:defRPr>
    </a:lvl2pPr>
    <a:lvl3pPr marL="914400" algn="l" defTabSz="914400" rtl="0" eaLnBrk="1" latinLnBrk="0" hangingPunct="1">
      <a:defRPr sz="1200" b="0" i="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b="0" i="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b="0" i="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日付プレースホルダー 3">
            <a:extLst>
              <a:ext uri="{5F488FF1-ECDC-4D02-A676-E78D5CD2E5D9}">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231B7EA6-B9B6-44A1-85AE-16912770D9C3}"/>
              </a:ext>
            </a:extLst>
          </p:cNvPr>
          <p:cNvSpPr>
            <a:spLocks noGrp="1"/>
          </p:cNvSpPr>
          <p:nvPr>
            <p:ph type="dt" sz="half" idx="1"/>
          </p:nvPr>
        </p:nvSpPr>
        <p:spPr/>
        <p:txBody>
          <a:bodyPr rtlCol="0"/>
          <a:lstStyle/>
          <a:p>
            <a:fld id="{A5A4B2D5-03E8-4D99-878F-50481778C021}" type="datetime1">
              <a:rPr lang="en-US" smtClean="0"/>
              <a:t>1/2/25</a:t>
            </a:fld>
            <a:endParaRPr lang="en-US"/>
          </a:p>
        </p:txBody>
      </p:sp>
      <p:sp>
        <p:nvSpPr>
          <p:cNvPr id="5" name="フッター プレースホルダー 4">
            <a:extLst>
              <a:ext uri="{66D30874-9D1E-4D71-89CA-3936386AD975}">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AA63A94B-5F71-461F-8682-F418185AC719}"/>
              </a:ext>
            </a:extLst>
          </p:cNvPr>
          <p:cNvSpPr>
            <a:spLocks noGrp="1"/>
          </p:cNvSpPr>
          <p:nvPr>
            <p:ph type="ftr" sz="quarter" idx="2"/>
          </p:nvPr>
        </p:nvSpPr>
        <p:spPr>
          <a:xfrm>
            <a:off x="3028950" y="6356350"/>
            <a:ext cx="3086100" cy="365125"/>
          </a:xfrm>
          <a:prstGeom prst="rect">
            <a:avLst/>
          </a:prstGeom>
        </p:spPr>
        <p:txBody>
          <a:bodyPr rtlCol="0"/>
          <a:lstStyle/>
          <a:p>
            <a:endParaRPr lang="en-US"/>
          </a:p>
        </p:txBody>
      </p:sp>
      <p:sp>
        <p:nvSpPr>
          <p:cNvPr id="6" name="スライド番号プレースホルダー 5">
            <a:extLst>
              <a:ext uri="{B6B4405D-2A77-4D4D-A44D-57321D7B05D9}">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AF4193B7-74F7-4535-828F-6538F6222A65}"/>
              </a:ext>
            </a:extLst>
          </p:cNvPr>
          <p:cNvSpPr>
            <a:spLocks noGrp="1"/>
          </p:cNvSpPr>
          <p:nvPr>
            <p:ph type="sldNum" sz="quarter" idx="3"/>
          </p:nvPr>
        </p:nvSpPr>
        <p:spPr/>
        <p:txBody>
          <a:bodyPr rtlCol="0"/>
          <a:lstStyle/>
          <a:p>
            <a:fld id="{A93832E6-5A4B-48D6-8A71-E753E10CEA51}" type="slidenum">
              <a:t>‹#›</a:t>
            </a:fld>
            <a:endParaRPr lang="en-US"/>
          </a:p>
        </p:txBody>
      </p:sp>
      <p:sp>
        <p:nvSpPr>
          <p:cNvPr id="8" name="テキスト ボックス 11">
            <a:extLst>
              <a:ext uri="{A821699B-CA23-46C5-887B-BB455302F43C}">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4952BEA6-BF5C-4102-8CE0-DC2B3AA01C45}"/>
              </a:ext>
            </a:extLst>
          </p:cNvPr>
          <p:cNvSpPr txBox="1"/>
          <p:nvPr userDrawn="1"/>
        </p:nvSpPr>
        <p:spPr>
          <a:xfrm>
            <a:off x="102230" y="86264"/>
            <a:ext cx="3250570" cy="553998"/>
          </a:xfrm>
          <a:prstGeom prst="rect">
            <a:avLst/>
          </a:prstGeom>
          <a:noFill/>
        </p:spPr>
        <p:txBody>
          <a:bodyPr vert="horz" wrap="square" rtlCol="0">
            <a:spAutoFit/>
          </a:bodyPr>
          <a:lstStyle/>
          <a:p>
            <a:r>
              <a:rPr lang="en-US" sz="3000" b="1" dirty="0">
                <a:solidFill>
                  <a:schemeClr val="tx1"/>
                </a:solidFill>
                <a:latin typeface="Times New Roman" panose="02020603050405020304" pitchFamily="18" charset="0"/>
                <a:cs typeface="Times New Roman" panose="02020603050405020304" pitchFamily="18" charset="0"/>
              </a:rPr>
              <a:t>SASAL, INC</a:t>
            </a:r>
          </a:p>
        </p:txBody>
      </p:sp>
    </p:spTree>
    <p:extLst>
      <p:ext uri="{A4AB2134-DE3E-4DDD-8901-A24F898D9673}">
        <p14:creationId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xmlns="" val="168152147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2" name="タイトル 1">
            <a:extLst>
              <a:ext uri="{686505E8-9A19-4767-BA3E-C7EC644701D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3659D56-776F-4409-B1AA-9EF64DBB3D12}"/>
              </a:ext>
            </a:extLst>
          </p:cNvPr>
          <p:cNvSpPr>
            <a:spLocks noGrp="1"/>
          </p:cNvSpPr>
          <p:nvPr>
            <p:ph type="title" idx="10" hasCustomPrompt="1"/>
          </p:nvPr>
        </p:nvSpPr>
        <p:spPr>
          <a:xfrm>
            <a:off x="198121" y="243840"/>
            <a:ext cx="7452359" cy="359951"/>
          </a:xfrm>
          <a:prstGeom prst="rect">
            <a:avLst/>
          </a:prstGeom>
        </p:spPr>
        <p:txBody>
          <a:bodyPr vert="horz" rtlCol="0">
            <a:noAutofit/>
          </a:bodyPr>
          <a:lstStyle>
            <a:lvl1pPr lvl="0">
              <a:defRPr lang="en-US" sz="2400" dirty="0">
                <a:latin typeface="Times New Roman" panose="02020603050405020304" pitchFamily="18" charset="0"/>
                <a:cs typeface="Times New Roman" panose="02020603050405020304" pitchFamily="18" charset="0"/>
              </a:defRPr>
            </a:lvl1pPr>
          </a:lstStyle>
          <a:p>
            <a:r>
              <a:rPr lang="en-US" dirty="0"/>
              <a:t>Title</a:t>
            </a:r>
          </a:p>
        </p:txBody>
      </p:sp>
      <p:sp>
        <p:nvSpPr>
          <p:cNvPr id="3" name="日付プレースホルダー 4">
            <a:extLst>
              <a:ext uri="{3F21207F-E533-49C7-A0C0-6500AF040C2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8B15B65-0C2E-4DD3-9C45-40F22DAEC0B7}"/>
              </a:ext>
            </a:extLst>
          </p:cNvPr>
          <p:cNvSpPr>
            <a:spLocks noGrp="1"/>
          </p:cNvSpPr>
          <p:nvPr>
            <p:ph type="dt" sz="half" idx="11"/>
          </p:nvPr>
        </p:nvSpPr>
        <p:spPr/>
        <p:txBody>
          <a:bodyPr rtlCol="0"/>
          <a:lstStyle/>
          <a:p>
            <a:fld id="{E8F5F7E1-5113-4241-A681-85048AA63219}" type="datetime1">
              <a:rPr lang="en-US" smtClean="0"/>
              <a:t>1/2/25</a:t>
            </a:fld>
            <a:endParaRPr lang="en-US"/>
          </a:p>
        </p:txBody>
      </p:sp>
      <p:sp>
        <p:nvSpPr>
          <p:cNvPr id="4" name="フッター プレースホルダー 5">
            <a:extLst>
              <a:ext uri="{D6D33981-A695-4208-AE26-0E567843B4A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472C3C8-D250-4124-AEE9-FAD8E355A818}"/>
              </a:ext>
            </a:extLst>
          </p:cNvPr>
          <p:cNvSpPr>
            <a:spLocks noGrp="1"/>
          </p:cNvSpPr>
          <p:nvPr>
            <p:ph type="ftr" sz="quarter" idx="12"/>
          </p:nvPr>
        </p:nvSpPr>
        <p:spPr>
          <a:xfrm>
            <a:off x="3028950" y="6356350"/>
            <a:ext cx="3086100" cy="365125"/>
          </a:xfrm>
          <a:prstGeom prst="rect">
            <a:avLst/>
          </a:prstGeom>
        </p:spPr>
        <p:txBody>
          <a:bodyPr rtlCol="0"/>
          <a:lstStyle/>
          <a:p>
            <a:endParaRPr lang="en-US"/>
          </a:p>
        </p:txBody>
      </p:sp>
      <p:sp>
        <p:nvSpPr>
          <p:cNvPr id="5" name="スライド番号プレースホルダー 6">
            <a:extLst>
              <a:ext uri="{23B902CD-4A69-4964-B512-CD607F07599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E53286E-7CD5-4CEF-B6D8-CD2273D9ADE5}"/>
              </a:ext>
            </a:extLst>
          </p:cNvPr>
          <p:cNvSpPr>
            <a:spLocks noGrp="1"/>
          </p:cNvSpPr>
          <p:nvPr>
            <p:ph type="sldNum" sz="quarter" idx="13"/>
          </p:nvPr>
        </p:nvSpPr>
        <p:spPr/>
        <p:txBody>
          <a:bodyPr rtlCol="0"/>
          <a:lstStyle/>
          <a:p>
            <a:fld id="{2FC247EC-B7DA-42C3-B858-6BEDDA3EAC04}" type="slidenum">
              <a:t>‹#›</a:t>
            </a:fld>
            <a:endParaRPr lang="en-US"/>
          </a:p>
        </p:txBody>
      </p:sp>
      <p:cxnSp>
        <p:nvCxnSpPr>
          <p:cNvPr id="7" name="直線コネクタ 9">
            <a:extLst>
              <a:ext uri="{B6E2F273-21BF-487F-8983-76A95C2BEC2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6C8E2C3-5E9C-4309-BA79-4B6599207557}"/>
              </a:ext>
            </a:extLst>
          </p:cNvPr>
          <p:cNvCxnSpPr/>
          <p:nvPr/>
        </p:nvCxnSpPr>
        <p:spPr>
          <a:xfrm>
            <a:off x="198121" y="1211725"/>
            <a:ext cx="87255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C7055584-0FB9-4CA3-A80A-2FBD9B922B3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E15AC72-E747-4657-BCEB-01CD26ED5831}"/>
              </a:ext>
            </a:extLst>
          </p:cNvPr>
          <p:cNvSpPr>
            <a:spLocks noGrp="1"/>
          </p:cNvSpPr>
          <p:nvPr>
            <p:ph idx="15" hasCustomPrompt="1"/>
          </p:nvPr>
        </p:nvSpPr>
        <p:spPr>
          <a:xfrm>
            <a:off x="198121" y="1910846"/>
            <a:ext cx="8725541" cy="4266117"/>
          </a:xfrm>
          <a:prstGeom prst="rect">
            <a:avLst/>
          </a:prstGeom>
        </p:spPr>
        <p:txBody>
          <a:bodyPr rtlCol="0">
            <a:normAutofit/>
          </a:bodyPr>
          <a:lstStyle>
            <a:lvl1pPr>
              <a:defRPr sz="1200">
                <a:latin typeface="Times New Roman" panose="02020603050405020304" pitchFamily="18" charset="0"/>
                <a:cs typeface="Times New Roman" panose="02020603050405020304" pitchFamily="18" charset="0"/>
              </a:defRPr>
            </a:lvl1pPr>
            <a:lvl2pPr>
              <a:defRPr sz="1200">
                <a:latin typeface="Times New Roman" panose="02020603050405020304" pitchFamily="18" charset="0"/>
                <a:cs typeface="Times New Roman" panose="02020603050405020304" pitchFamily="18" charset="0"/>
              </a:defRPr>
            </a:lvl2pPr>
            <a:lvl3pPr>
              <a:defRPr sz="1200">
                <a:latin typeface="Times New Roman" panose="02020603050405020304" pitchFamily="18" charset="0"/>
                <a:cs typeface="Times New Roman" panose="02020603050405020304" pitchFamily="18" charset="0"/>
              </a:defRPr>
            </a:lvl3pPr>
            <a:lvl4pPr>
              <a:defRPr sz="1200">
                <a:latin typeface="Times New Roman" panose="02020603050405020304" pitchFamily="18" charset="0"/>
                <a:cs typeface="Times New Roman" panose="02020603050405020304" pitchFamily="18" charset="0"/>
              </a:defRPr>
            </a:lvl4pPr>
            <a:lvl5pPr>
              <a:defRPr sz="1200">
                <a:latin typeface="Times New Roman" panose="02020603050405020304" pitchFamily="18" charset="0"/>
                <a:cs typeface="Times New Roman" panose="02020603050405020304" pitchFamily="18" charset="0"/>
              </a:defRPr>
            </a:lvl5pPr>
          </a:lstStyle>
          <a:p>
            <a:pPr lvl="0"/>
            <a:r>
              <a:rPr lang="en-US" dirty="0"/>
              <a:t>XXX</a:t>
            </a:r>
          </a:p>
          <a:p>
            <a:pPr lvl="1"/>
            <a:r>
              <a:rPr lang="en-US" dirty="0"/>
              <a:t>XXX</a:t>
            </a:r>
          </a:p>
          <a:p>
            <a:pPr lvl="2"/>
            <a:r>
              <a:rPr lang="en-US" dirty="0"/>
              <a:t>XXX</a:t>
            </a:r>
          </a:p>
          <a:p>
            <a:pPr lvl="3"/>
            <a:r>
              <a:rPr lang="en-US" dirty="0"/>
              <a:t>XXX</a:t>
            </a:r>
          </a:p>
          <a:p>
            <a:pPr lvl="4"/>
            <a:r>
              <a:rPr lang="en-US" dirty="0"/>
              <a:t>XXX</a:t>
            </a:r>
          </a:p>
        </p:txBody>
      </p:sp>
      <p:sp>
        <p:nvSpPr>
          <p:cNvPr id="10" name="コンテンツ プレースホルダー 15">
            <a:extLst>
              <a:ext uri="{B52841F1-3A23-4CDA-A359-E932B9D1766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09C5694-C9EA-4061-8BB2-C7843535ACF4}"/>
              </a:ext>
            </a:extLst>
          </p:cNvPr>
          <p:cNvSpPr>
            <a:spLocks noGrp="1"/>
          </p:cNvSpPr>
          <p:nvPr>
            <p:ph idx="17" hasCustomPrompt="1"/>
          </p:nvPr>
        </p:nvSpPr>
        <p:spPr>
          <a:xfrm>
            <a:off x="198121" y="656945"/>
            <a:ext cx="7452359" cy="467264"/>
          </a:xfrm>
        </p:spPr>
        <p:txBody>
          <a:bodyPr vert="horz" rtlCol="0">
            <a:noAutofit/>
          </a:bodyPr>
          <a:lstStyle>
            <a:lvl1pPr marL="0" lvl="0" indent="0">
              <a:buNone/>
              <a:defRPr lang="en-US" sz="2800" dirty="0">
                <a:latin typeface="Times New Roman" panose="02020603050405020304" pitchFamily="18" charset="0"/>
                <a:cs typeface="Times New Roman" panose="02020603050405020304" pitchFamily="18" charset="0"/>
              </a:defRPr>
            </a:lvl1pPr>
            <a:lvl2pPr lvl="1">
              <a:defRPr lang="en-US" sz="1600" dirty="0"/>
            </a:lvl2pPr>
            <a:lvl3pPr lvl="2">
              <a:defRPr lang="en-US" sz="1400" dirty="0"/>
            </a:lvl3pPr>
            <a:lvl4pPr lvl="3">
              <a:defRPr lang="en-US" sz="1200" dirty="0"/>
            </a:lvl4pPr>
            <a:lvl5pPr lvl="4">
              <a:defRPr lang="en-US" sz="1200" dirty="0"/>
            </a:lvl5pPr>
          </a:lstStyle>
          <a:p>
            <a:pPr lvl="0"/>
            <a:r>
              <a:rPr lang="en-US" dirty="0" err="1"/>
              <a:t>Submessage</a:t>
            </a:r>
            <a:endParaRPr lang="en-US" dirty="0"/>
          </a:p>
        </p:txBody>
      </p:sp>
      <p:sp>
        <p:nvSpPr>
          <p:cNvPr id="9" name="コンテンツ プレースホルダー 15">
            <a:extLst>
              <a:ext uri="{FF2B5EF4-FFF2-40B4-BE49-F238E27FC236}">
                <a16:creationId xmlns:a16="http://schemas.microsoft.com/office/drawing/2014/main" id="{0503C99F-F1BF-8066-BBDA-8B8B0AB37033}"/>
              </a:ext>
              <a:ext uri="{B52841F1-3A23-4CDA-A359-E932B9D1766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09C5694-C9EA-4061-8BB2-C7843535ACF4}"/>
              </a:ext>
            </a:extLst>
          </p:cNvPr>
          <p:cNvSpPr>
            <a:spLocks noGrp="1"/>
          </p:cNvSpPr>
          <p:nvPr>
            <p:ph idx="18" hasCustomPrompt="1"/>
          </p:nvPr>
        </p:nvSpPr>
        <p:spPr>
          <a:xfrm>
            <a:off x="198120" y="1299242"/>
            <a:ext cx="8725541" cy="467264"/>
          </a:xfrm>
        </p:spPr>
        <p:txBody>
          <a:bodyPr vert="horz" rtlCol="0">
            <a:noAutofit/>
          </a:bodyPr>
          <a:lstStyle>
            <a:lvl1pPr marL="0" lvl="0" indent="0">
              <a:buNone/>
              <a:defRPr lang="en-US" sz="1600" dirty="0">
                <a:latin typeface="Times New Roman" panose="02020603050405020304" pitchFamily="18" charset="0"/>
                <a:cs typeface="Times New Roman" panose="02020603050405020304" pitchFamily="18" charset="0"/>
              </a:defRPr>
            </a:lvl1pPr>
            <a:lvl2pPr lvl="1">
              <a:defRPr lang="en-US" sz="1600" dirty="0"/>
            </a:lvl2pPr>
            <a:lvl3pPr lvl="2">
              <a:defRPr lang="en-US" sz="1400" dirty="0"/>
            </a:lvl3pPr>
            <a:lvl4pPr lvl="3">
              <a:defRPr lang="en-US" sz="1200" dirty="0"/>
            </a:lvl4pPr>
            <a:lvl5pPr lvl="4">
              <a:defRPr lang="en-US" sz="1200" dirty="0"/>
            </a:lvl5pPr>
          </a:lstStyle>
          <a:p>
            <a:pPr lvl="0"/>
            <a:r>
              <a:rPr lang="en-US" dirty="0"/>
              <a:t>Lead message</a:t>
            </a:r>
          </a:p>
        </p:txBody>
      </p:sp>
    </p:spTree>
    <p:extLst>
      <p:ext uri="{BB962C8B-B14F-4D97-AF65-F5344CB8AC3E}">
        <p14:creationId xmlns:p14="http://schemas.microsoft.com/office/powerpoint/2010/main" val="975105202"/>
      </p:ext>
      <p:ext uri="{5BBA690D-5727-457F-8452-6545A9425130}">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1521475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hyperlink" Target="NULL"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Master1">
    <p:bg>
      <p:bgRef idx="1001">
        <a:schemeClr val="bg1"/>
      </p:bgRef>
    </p:bg>
    <p:spTree>
      <p:nvGrpSpPr>
        <p:cNvPr id="1" name=""/>
        <p:cNvGrpSpPr/>
        <p:nvPr/>
      </p:nvGrpSpPr>
      <p:grpSpPr>
        <a:xfrm>
          <a:off x="0" y="0"/>
          <a:ext cx="0" cy="0"/>
          <a:chOff x="0" y="0"/>
          <a:chExt cx="0" cy="0"/>
        </a:xfrm>
      </p:grpSpPr>
      <p:sp>
        <p:nvSpPr>
          <p:cNvPr id="2" name="Title Placeholder 1">
            <a:extLst>
              <a:ext uri="{165656D9-EB10-482B-BC0C-E6A86503BB36}">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18CE45B6-5100-475A-ADE9-447DFBD123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err="1"/>
              <a:t>マスタ</a:t>
            </a:r>
            <a:r>
              <a:rPr lang="en-US" dirty="0"/>
              <a:t>ー </a:t>
            </a:r>
            <a:r>
              <a:rPr lang="en-US" dirty="0" err="1"/>
              <a:t>タイトルの書式設定</a:t>
            </a:r>
            <a:endParaRPr lang="en-US" dirty="0"/>
          </a:p>
        </p:txBody>
      </p:sp>
      <p:sp>
        <p:nvSpPr>
          <p:cNvPr id="3" name="Text Placeholder 2">
            <a:extLst>
              <a:ext uri="{826DC13F-1EBF-45B8-9217-EB317CA6DFB5}">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C5DAA132-2B63-417F-BA41-304DCBA159A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err="1"/>
              <a:t>マスタ</a:t>
            </a:r>
            <a:r>
              <a:rPr lang="en-US" dirty="0"/>
              <a:t>ー </a:t>
            </a:r>
            <a:r>
              <a:rPr lang="en-US" dirty="0" err="1"/>
              <a:t>テキストの書式設定</a:t>
            </a:r>
            <a:endParaRPr lang="en-US" dirty="0"/>
          </a:p>
          <a:p>
            <a:pPr lvl="1"/>
            <a:r>
              <a:rPr lang="en-US" dirty="0" err="1"/>
              <a:t>第</a:t>
            </a:r>
            <a:r>
              <a:rPr lang="en-US" dirty="0"/>
              <a:t> 2 </a:t>
            </a:r>
            <a:r>
              <a:rPr lang="en-US" dirty="0" err="1"/>
              <a:t>レベル</a:t>
            </a:r>
            <a:endParaRPr lang="en-US" dirty="0"/>
          </a:p>
          <a:p>
            <a:pPr lvl="2"/>
            <a:r>
              <a:rPr lang="en-US" dirty="0" err="1"/>
              <a:t>第</a:t>
            </a:r>
            <a:r>
              <a:rPr lang="en-US" dirty="0"/>
              <a:t> 3 </a:t>
            </a:r>
            <a:r>
              <a:rPr lang="en-US" dirty="0" err="1"/>
              <a:t>レベル</a:t>
            </a:r>
            <a:endParaRPr lang="en-US" dirty="0"/>
          </a:p>
          <a:p>
            <a:pPr lvl="3"/>
            <a:r>
              <a:rPr lang="en-US" dirty="0" err="1"/>
              <a:t>第</a:t>
            </a:r>
            <a:r>
              <a:rPr lang="en-US" dirty="0"/>
              <a:t> 4 </a:t>
            </a:r>
            <a:r>
              <a:rPr lang="en-US" dirty="0" err="1"/>
              <a:t>レベル</a:t>
            </a:r>
            <a:endParaRPr lang="en-US" dirty="0"/>
          </a:p>
          <a:p>
            <a:pPr lvl="4"/>
            <a:r>
              <a:rPr lang="en-US" dirty="0" err="1"/>
              <a:t>第</a:t>
            </a:r>
            <a:r>
              <a:rPr lang="en-US" dirty="0"/>
              <a:t> 5 </a:t>
            </a:r>
            <a:r>
              <a:rPr lang="en-US" dirty="0" err="1"/>
              <a:t>レベル</a:t>
            </a:r>
            <a:endParaRPr lang="en-US" dirty="0"/>
          </a:p>
        </p:txBody>
      </p:sp>
      <p:sp>
        <p:nvSpPr>
          <p:cNvPr id="4" name="Date Placeholder 3">
            <a:extLst>
              <a:ext uri="{78B4A475-3D9D-4B32-A0CB-EF420661A86B}">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2F013AA6-6C73-42E9-8FA0-E1015C0FF2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lvl="0" algn="l">
              <a:defRPr lang="en-US" sz="1200" b="0" i="0" dirty="0">
                <a:solidFill>
                  <a:schemeClr val="tx1">
                    <a:tint val="75000"/>
                  </a:schemeClr>
                </a:solidFill>
                <a:latin typeface="Times New Roman" panose="02020603050405020304" pitchFamily="18" charset="0"/>
              </a:defRPr>
            </a:lvl1pPr>
          </a:lstStyle>
          <a:p>
            <a:fld id="{ABADCA0A-B475-442E-990D-E9E1C5BFAAA3}" type="datetime1">
              <a:rPr lang="en-US" smtClean="0"/>
              <a:pPr/>
              <a:t>1/2/25</a:t>
            </a:fld>
            <a:endParaRPr lang="en-US" dirty="0"/>
          </a:p>
        </p:txBody>
      </p:sp>
      <p:sp>
        <p:nvSpPr>
          <p:cNvPr id="5" name="Footer Placeholder 4">
            <a:extLst>
              <a:ext uri="{B5B76C7B-2F51-4460-B32E-378443A567D5}">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D37DFA7E-AFA3-4014-A917-EAED8F717E5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lvl="0" algn="ctr">
              <a:defRPr lang="en-US" sz="1200" b="0" i="0" dirty="0">
                <a:solidFill>
                  <a:schemeClr val="tx1">
                    <a:tint val="75000"/>
                  </a:schemeClr>
                </a:solidFill>
                <a:latin typeface="Times New Roman" panose="02020603050405020304" pitchFamily="18" charset="0"/>
              </a:defRPr>
            </a:lvl1pPr>
          </a:lstStyle>
          <a:p>
            <a:endParaRPr lang="en-US" dirty="0"/>
          </a:p>
        </p:txBody>
      </p:sp>
      <p:sp>
        <p:nvSpPr>
          <p:cNvPr id="6" name="Slide Number Placeholder 5">
            <a:extLst>
              <a:ext uri="{26C46EE3-3892-4226-A386-C8AA65BACF24}">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9CC54B7D-DD30-477E-8C8D-D63C5AD18A7B}"/>
              </a:ext>
            </a:extLst>
          </p:cNvPr>
          <p:cNvSpPr>
            <a:spLocks noGrp="1"/>
          </p:cNvSpPr>
          <p:nvPr>
            <p:ph type="sldNum" sz="quarter" idx="4"/>
          </p:nvPr>
        </p:nvSpPr>
        <p:spPr>
          <a:xfrm>
            <a:off x="7010400" y="6356350"/>
            <a:ext cx="2057400" cy="365125"/>
          </a:xfrm>
          <a:prstGeom prst="rect">
            <a:avLst/>
          </a:prstGeom>
        </p:spPr>
        <p:txBody>
          <a:bodyPr vert="horz" lIns="91440" tIns="45720" rIns="91440" bIns="45720" rtlCol="0" anchor="ctr"/>
          <a:lstStyle>
            <a:lvl1pPr lvl="0" algn="r">
              <a:defRPr lang="en-US" sz="1200" b="0" i="0" dirty="0">
                <a:solidFill>
                  <a:schemeClr val="tx1">
                    <a:tint val="75000"/>
                  </a:schemeClr>
                </a:solidFill>
                <a:latin typeface="Times New Roman" panose="02020603050405020304" pitchFamily="18" charset="0"/>
              </a:defRPr>
            </a:lvl1pPr>
          </a:lstStyle>
          <a:p>
            <a:fld id="{ACE47D07-3E47-407A-AA09-347299B40764}" type="slidenum">
              <a:rPr lang="en-US" smtClean="0"/>
              <a:pPr/>
              <a:t>‹#›</a:t>
            </a:fld>
            <a:endParaRPr lang="en-US" dirty="0"/>
          </a:p>
        </p:txBody>
      </p:sp>
      <p:graphicFrame>
        <p:nvGraphicFramePr>
          <p:cNvPr id="7" name="Table 6">
            <a:extLst>
              <a:ext uri="{FF2B5EF4-FFF2-40B4-BE49-F238E27FC236}">
                <a16:creationId xmlns:a16="http://schemas.microsoft.com/office/drawing/2014/main" id="{602FDF4D-8FC0-FCB5-2639-4E955E7EC589}"/>
              </a:ext>
            </a:extLst>
          </p:cNvPr>
          <p:cNvGraphicFramePr>
            <a:graphicFrameLocks noGrp="1"/>
          </p:cNvGraphicFramePr>
          <p:nvPr userDrawn="1">
            <p:extLst>
              <p:ext uri="{D42A27DB-BD31-4B8C-83A1-F6EECF244321}">
                <p14:modId xmlns:p14="http://schemas.microsoft.com/office/powerpoint/2010/main" val="2690507353"/>
              </p:ext>
            </p:extLst>
          </p:nvPr>
        </p:nvGraphicFramePr>
        <p:xfrm>
          <a:off x="9296400" y="-22302"/>
          <a:ext cx="3124200" cy="239776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449064133"/>
                    </a:ext>
                  </a:extLst>
                </a:gridCol>
                <a:gridCol w="2286000">
                  <a:extLst>
                    <a:ext uri="{9D8B030D-6E8A-4147-A177-3AD203B41FA5}">
                      <a16:colId xmlns:a16="http://schemas.microsoft.com/office/drawing/2014/main" val="3081907912"/>
                    </a:ext>
                  </a:extLst>
                </a:gridCol>
              </a:tblGrid>
              <a:tr h="370840">
                <a:tc gridSpan="2">
                  <a:txBody>
                    <a:bodyPr/>
                    <a:lstStyle/>
                    <a:p>
                      <a:r>
                        <a:rPr lang="en-US" sz="1200" dirty="0">
                          <a:solidFill>
                            <a:schemeClr val="bg1"/>
                          </a:solidFill>
                          <a:latin typeface="Times New Roman" panose="02020603050405020304" pitchFamily="18" charset="0"/>
                          <a:cs typeface="Times New Roman" panose="02020603050405020304" pitchFamily="18" charset="0"/>
                        </a:rPr>
                        <a:t>Slide 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1321084310"/>
                  </a:ext>
                </a:extLst>
              </a:tr>
              <a:tr h="370840">
                <a:tc>
                  <a:txBody>
                    <a:bodyPr/>
                    <a:lstStyle/>
                    <a:p>
                      <a:r>
                        <a:rPr lang="en-US" sz="1200" dirty="0">
                          <a:solidFill>
                            <a:schemeClr val="bg1"/>
                          </a:solidFill>
                          <a:latin typeface="Times New Roman" panose="02020603050405020304" pitchFamily="18" charset="0"/>
                          <a:cs typeface="Times New Roman" panose="02020603050405020304" pitchFamily="18" charset="0"/>
                        </a:rPr>
                        <a:t>Font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bg1"/>
                          </a:solidFill>
                          <a:latin typeface="Times New Roman" panose="02020603050405020304" pitchFamily="18" charset="0"/>
                          <a:cs typeface="Times New Roman" panose="02020603050405020304" pitchFamily="18" charset="0"/>
                        </a:rPr>
                        <a:t>Based on the Slide Master</a:t>
                      </a:r>
                    </a:p>
                    <a:p>
                      <a:r>
                        <a:rPr lang="en-US" sz="1200" dirty="0">
                          <a:solidFill>
                            <a:schemeClr val="bg1"/>
                          </a:solidFill>
                          <a:latin typeface="Times New Roman" panose="02020603050405020304" pitchFamily="18" charset="0"/>
                          <a:cs typeface="Times New Roman" panose="02020603050405020304" pitchFamily="18" charset="0"/>
                        </a:rPr>
                        <a:t>24pt &gt; 28pt &gt; 16pt &gt; 14pt &gt; 12pt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920333"/>
                  </a:ext>
                </a:extLst>
              </a:tr>
              <a:tr h="370840">
                <a:tc>
                  <a:txBody>
                    <a:bodyPr/>
                    <a:lstStyle/>
                    <a:p>
                      <a:r>
                        <a:rPr lang="en-US" sz="1200" dirty="0">
                          <a:solidFill>
                            <a:schemeClr val="bg1"/>
                          </a:solidFill>
                          <a:latin typeface="Times New Roman" panose="02020603050405020304" pitchFamily="18" charset="0"/>
                          <a:cs typeface="Times New Roman" panose="02020603050405020304" pitchFamily="18" charset="0"/>
                        </a:rPr>
                        <a:t>Font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tc>
                  <a:txBody>
                    <a:bodyPr/>
                    <a:lstStyle/>
                    <a:p>
                      <a:r>
                        <a:rPr lang="en-US" sz="1200" dirty="0">
                          <a:solidFill>
                            <a:schemeClr val="bg1"/>
                          </a:solidFill>
                          <a:latin typeface="Times New Roman" panose="02020603050405020304" pitchFamily="18" charset="0"/>
                          <a:cs typeface="Times New Roman" panose="02020603050405020304" pitchFamily="18" charset="0"/>
                        </a:rPr>
                        <a:t>Times New Roman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398060"/>
                  </a:ext>
                </a:extLst>
              </a:tr>
              <a:tr h="370840">
                <a:tc>
                  <a:txBody>
                    <a:bodyPr/>
                    <a:lstStyle/>
                    <a:p>
                      <a:endParaRPr lang="en-US" sz="1200" dirty="0">
                        <a:solidFill>
                          <a:schemeClr val="bg1"/>
                        </a:solidFill>
                        <a:latin typeface="Times New Roman" panose="02020603050405020304" pitchFamily="18" charset="0"/>
                        <a:cs typeface="Times New Roman" panose="02020603050405020304" pitchFamily="18" charset="0"/>
                      </a:endParaRPr>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tc>
                  <a:txBody>
                    <a:bodyPr/>
                    <a:lstStyle/>
                    <a:p>
                      <a:r>
                        <a:rPr lang="en-US" sz="1200" dirty="0">
                          <a:solidFill>
                            <a:schemeClr val="bg1"/>
                          </a:solidFill>
                          <a:latin typeface="Times New Roman" panose="02020603050405020304" pitchFamily="18" charset="0"/>
                          <a:cs typeface="Times New Roman" panose="02020603050405020304" pitchFamily="18" charset="0"/>
                        </a:rPr>
                        <a:t>Most Important</a:t>
                      </a:r>
                    </a:p>
                  </a:txBody>
                  <a:tcPr>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1145252"/>
                  </a:ext>
                </a:extLst>
              </a:tr>
              <a:tr h="370840">
                <a:tc>
                  <a:txBody>
                    <a:bodyPr/>
                    <a:lstStyle/>
                    <a:p>
                      <a:endParaRPr lang="en-US" sz="12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200" dirty="0">
                          <a:solidFill>
                            <a:schemeClr val="bg1"/>
                          </a:solidFill>
                          <a:latin typeface="Times New Roman" panose="02020603050405020304" pitchFamily="18" charset="0"/>
                          <a:cs typeface="Times New Roman" panose="02020603050405020304" pitchFamily="18" charset="0"/>
                        </a:rPr>
                        <a:t>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5928610"/>
                  </a:ext>
                </a:extLst>
              </a:tr>
              <a:tr h="370840">
                <a:tc>
                  <a:txBody>
                    <a:bodyPr/>
                    <a:lstStyle/>
                    <a:p>
                      <a:r>
                        <a:rPr lang="en-US" sz="1200" dirty="0">
                          <a:solidFill>
                            <a:schemeClr val="bg1"/>
                          </a:solidFill>
                          <a:latin typeface="Times New Roman" panose="02020603050405020304" pitchFamily="18" charset="0"/>
                          <a:cs typeface="Times New Roman" panose="02020603050405020304" pitchFamily="18" charset="0"/>
                          <a:hlinkClick r:id="rId4" invalidUrl="https:///"/>
                        </a:rPr>
                        <a:t>URL</a:t>
                      </a:r>
                      <a:endParaRPr lang="en-US" sz="12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bg1"/>
                          </a:solidFill>
                          <a:latin typeface="Times New Roman" panose="02020603050405020304" pitchFamily="18" charset="0"/>
                          <a:cs typeface="Times New Roman" panose="02020603050405020304" pitchFamily="18" charset="0"/>
                        </a:rPr>
                        <a:t>Link if there is the reference in this document or web.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614571"/>
                  </a:ext>
                </a:extLst>
              </a:tr>
            </a:tbl>
          </a:graphicData>
        </a:graphic>
      </p:graphicFrame>
      <p:sp>
        <p:nvSpPr>
          <p:cNvPr id="8" name="テキスト ボックス 12">
            <a:extLst>
              <a:ext uri="{FF2B5EF4-FFF2-40B4-BE49-F238E27FC236}">
                <a16:creationId xmlns:a16="http://schemas.microsoft.com/office/drawing/2014/main" id="{7F283F62-9DB6-3F1D-4FC0-45E662A450A6}"/>
              </a:ext>
              <a:ext uri="{9E18A8CD-3885-4EB8-84DD-F8C99A1299BC}">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F98EE263-6909-4449-B712-2DF22FB2E928}"/>
              </a:ext>
            </a:extLst>
          </p:cNvPr>
          <p:cNvSpPr txBox="1"/>
          <p:nvPr userDrawn="1"/>
        </p:nvSpPr>
        <p:spPr>
          <a:xfrm>
            <a:off x="7730118" y="137636"/>
            <a:ext cx="1315669" cy="311624"/>
          </a:xfrm>
          <a:prstGeom prst="rect">
            <a:avLst/>
          </a:prstGeom>
          <a:ln w="28575" cap="flat">
            <a:solidFill>
              <a:schemeClr val="tx1"/>
            </a:solidFill>
            <a:prstDash val="solid"/>
            <a:round/>
          </a:ln>
        </p:spPr>
        <p:txBody>
          <a:bodyPr vert="horz" lIns="95250" tIns="47625" rIns="95250" bIns="47625" rtlCol="0" anchor="t">
            <a:spAutoFit/>
          </a:bodyPr>
          <a:lstStyle/>
          <a:p>
            <a:pPr algn="ctr">
              <a:defRPr lang="en-US" sz="1400" dirty="0"/>
            </a:pPr>
            <a:r>
              <a:rPr lang="en-US" b="1">
                <a:latin typeface="Times New Roman" panose="02020603050405020304" pitchFamily="18" charset="0"/>
                <a:cs typeface="Times New Roman" panose="02020603050405020304" pitchFamily="18" charset="0"/>
              </a:rPr>
              <a:t>Confidential</a:t>
            </a:r>
          </a:p>
        </p:txBody>
      </p:sp>
      <p:sp>
        <p:nvSpPr>
          <p:cNvPr id="9" name="テキスト ボックス 18">
            <a:extLst>
              <a:ext uri="{FF2B5EF4-FFF2-40B4-BE49-F238E27FC236}">
                <a16:creationId xmlns:a16="http://schemas.microsoft.com/office/drawing/2014/main" id="{353950AA-BEAD-2F12-DA9A-DA3A76F07BBD}"/>
              </a:ext>
              <a:ext uri="{193995D3-D4BD-4640-AD2B-D22B7C9C0FD4}">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BCE88D8C-EC13-4680-9C2A-74CEC7B416D6}"/>
              </a:ext>
            </a:extLst>
          </p:cNvPr>
          <p:cNvSpPr txBox="1"/>
          <p:nvPr userDrawn="1"/>
        </p:nvSpPr>
        <p:spPr>
          <a:xfrm>
            <a:off x="7730118" y="447401"/>
            <a:ext cx="1413882" cy="338554"/>
          </a:xfrm>
          <a:prstGeom prst="rect">
            <a:avLst/>
          </a:prstGeom>
          <a:noFill/>
        </p:spPr>
        <p:txBody>
          <a:bodyPr vert="horz" wrap="square" rtlCol="0">
            <a:spAutoFit/>
          </a:bodyPr>
          <a:lstStyle/>
          <a:p>
            <a:r>
              <a:rPr lang="en-US" sz="1600" b="1" dirty="0">
                <a:solidFill>
                  <a:schemeClr val="tx1"/>
                </a:solidFill>
                <a:latin typeface="Times New Roman" panose="02020603050405020304" pitchFamily="18" charset="0"/>
                <a:cs typeface="Times New Roman" panose="02020603050405020304" pitchFamily="18" charset="0"/>
              </a:rPr>
              <a:t>SASAL, INC</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lvl="0" algn="l" rtl="0">
        <a:lnSpc>
          <a:spcPct val="90000"/>
        </a:lnSpc>
        <a:spcBef>
          <a:spcPct val="0"/>
        </a:spcBef>
        <a:buNone/>
        <a:defRPr lang="en-US" sz="4400" b="0" i="0" dirty="0">
          <a:solidFill>
            <a:schemeClr val="tx1"/>
          </a:solidFill>
          <a:latin typeface="Times New Roman" panose="02020603050405020304" pitchFamily="18" charset="0"/>
        </a:defRPr>
      </a:lvl1pPr>
    </p:titleStyle>
    <p:bodyStyle>
      <a:lvl1pPr marL="228600" lvl="0" indent="-228600" algn="l" rtl="0">
        <a:lnSpc>
          <a:spcPct val="90000"/>
        </a:lnSpc>
        <a:spcBef>
          <a:spcPts val="1000"/>
        </a:spcBef>
        <a:buFont typeface="Arial"/>
        <a:buChar char="•"/>
        <a:defRPr lang="en-US" sz="2800" b="0" i="0" dirty="0">
          <a:solidFill>
            <a:schemeClr val="tx1"/>
          </a:solidFill>
          <a:latin typeface="Times New Roman" panose="02020603050405020304" pitchFamily="18" charset="0"/>
        </a:defRPr>
      </a:lvl1pPr>
      <a:lvl2pPr marL="685800" lvl="1" indent="-228600" algn="l" rtl="0">
        <a:lnSpc>
          <a:spcPct val="90000"/>
        </a:lnSpc>
        <a:spcBef>
          <a:spcPts val="500"/>
        </a:spcBef>
        <a:buFont typeface="Arial"/>
        <a:buChar char="•"/>
        <a:defRPr lang="en-US" sz="2400" b="0" i="0" dirty="0">
          <a:solidFill>
            <a:schemeClr val="tx1"/>
          </a:solidFill>
          <a:latin typeface="Times New Roman" panose="02020603050405020304" pitchFamily="18" charset="0"/>
        </a:defRPr>
      </a:lvl2pPr>
      <a:lvl3pPr marL="1143000" lvl="2" indent="-228600" algn="l" rtl="0">
        <a:lnSpc>
          <a:spcPct val="90000"/>
        </a:lnSpc>
        <a:spcBef>
          <a:spcPts val="500"/>
        </a:spcBef>
        <a:buFont typeface="Arial"/>
        <a:buChar char="•"/>
        <a:defRPr lang="en-US" sz="2000" b="0" i="0" dirty="0">
          <a:solidFill>
            <a:schemeClr val="tx1"/>
          </a:solidFill>
          <a:latin typeface="Times New Roman" panose="02020603050405020304" pitchFamily="18" charset="0"/>
        </a:defRPr>
      </a:lvl3pPr>
      <a:lvl4pPr marL="1600200" lvl="3" indent="-228600" algn="l" rtl="0">
        <a:lnSpc>
          <a:spcPct val="90000"/>
        </a:lnSpc>
        <a:spcBef>
          <a:spcPts val="500"/>
        </a:spcBef>
        <a:buFont typeface="Arial"/>
        <a:buChar char="•"/>
        <a:defRPr lang="en-US" sz="1800" b="0" i="0" dirty="0">
          <a:solidFill>
            <a:schemeClr val="tx1"/>
          </a:solidFill>
          <a:latin typeface="Times New Roman" panose="02020603050405020304" pitchFamily="18" charset="0"/>
        </a:defRPr>
      </a:lvl4pPr>
      <a:lvl5pPr marL="2057400" lvl="4" indent="-228600" algn="l" rtl="0">
        <a:lnSpc>
          <a:spcPct val="90000"/>
        </a:lnSpc>
        <a:spcBef>
          <a:spcPts val="500"/>
        </a:spcBef>
        <a:buFont typeface="Arial"/>
        <a:buChar char="•"/>
        <a:defRPr lang="en-US" sz="1800" b="0" i="0" dirty="0">
          <a:solidFill>
            <a:schemeClr val="tx1"/>
          </a:solidFill>
          <a:latin typeface="Times New Roman" panose="02020603050405020304" pitchFamily="18" charset="0"/>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p:bodyStyle>
    <p:otherStyle>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asalinc.com/contact/" TargetMode="External"/><Relationship Id="rId2" Type="http://schemas.openxmlformats.org/officeDocument/2006/relationships/hyperlink" Target="https://sasalinc.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6" name="Picture 8" descr="World map poster black and white | Posters with maps – desenio.com.au">
            <a:extLst>
              <a:ext uri="{FF2B5EF4-FFF2-40B4-BE49-F238E27FC236}">
                <a16:creationId xmlns:a16="http://schemas.microsoft.com/office/drawing/2014/main" id="{60086463-0252-9918-7E5F-AB168EEB3B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69"/>
          <a:stretch/>
        </p:blipFill>
        <p:spPr bwMode="auto">
          <a:xfrm>
            <a:off x="4259193" y="3468638"/>
            <a:ext cx="4884807" cy="320040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738F156A-3909-A075-05AA-7055FFCB2D00}"/>
              </a:ext>
              <a:ext uri="{378ED289-C9A5-4FCB-9C52-B2782E758288}">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79CED2F9-63E0-4183-8425-AC78571FD89A}"/>
              </a:ext>
            </a:extLst>
          </p:cNvPr>
          <p:cNvSpPr txBox="1"/>
          <p:nvPr/>
        </p:nvSpPr>
        <p:spPr>
          <a:xfrm>
            <a:off x="1340048" y="1981200"/>
            <a:ext cx="6463903" cy="1446550"/>
          </a:xfrm>
          <a:prstGeom prst="rect">
            <a:avLst/>
          </a:prstGeom>
          <a:solidFill>
            <a:schemeClr val="bg1"/>
          </a:solidFill>
          <a:ln>
            <a:noFill/>
          </a:ln>
        </p:spPr>
        <p:txBody>
          <a:bodyPr vert="horz" wrap="square" rtlCol="0">
            <a:spAutoFit/>
          </a:bodyPr>
          <a:lstStyle/>
          <a:p>
            <a:pPr algn="ctr"/>
            <a:r>
              <a:rPr lang="en-US" sz="4400" b="1" dirty="0">
                <a:latin typeface="Times New Roman" panose="02020603050405020304" pitchFamily="18" charset="0"/>
                <a:cs typeface="Times New Roman" panose="02020603050405020304" pitchFamily="18" charset="0"/>
              </a:rPr>
              <a:t>Business</a:t>
            </a:r>
          </a:p>
          <a:p>
            <a:pPr algn="ctr"/>
            <a:r>
              <a:rPr lang="en-US" sz="4400" b="1" dirty="0">
                <a:latin typeface="Times New Roman" panose="02020603050405020304" pitchFamily="18" charset="0"/>
                <a:cs typeface="Times New Roman" panose="02020603050405020304" pitchFamily="18" charset="0"/>
              </a:rPr>
              <a:t>Business Plan</a:t>
            </a:r>
          </a:p>
        </p:txBody>
      </p:sp>
    </p:spTree>
    <p:extLst>
      <p:ext uri="{07AFD5E8-1756-4A41-A499-46FEBA2188FE}">
        <p14:creationId xmlns=""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val="168152147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C7D7-F9A6-186B-CFC2-267CC86EC24F}"/>
              </a:ext>
            </a:extLst>
          </p:cNvPr>
          <p:cNvSpPr>
            <a:spLocks noGrp="1"/>
          </p:cNvSpPr>
          <p:nvPr>
            <p:ph type="title" idx="10"/>
          </p:nvPr>
        </p:nvSpPr>
        <p:spPr/>
        <p:txBody>
          <a:bodyPr/>
          <a:lstStyle/>
          <a:p>
            <a:r>
              <a:rPr lang="ja-JP" altLang="en-US"/>
              <a:t>Business Overview</a:t>
            </a:r>
            <a:endParaRPr lang="en-US" dirty="0"/>
          </a:p>
        </p:txBody>
      </p:sp>
      <p:sp>
        <p:nvSpPr>
          <p:cNvPr id="4" name="Content Placeholder 3">
            <a:extLst>
              <a:ext uri="{FF2B5EF4-FFF2-40B4-BE49-F238E27FC236}">
                <a16:creationId xmlns:a16="http://schemas.microsoft.com/office/drawing/2014/main" id="{0C5BCBC8-4757-D1A9-D9B9-262CA63A0916}"/>
              </a:ext>
            </a:extLst>
          </p:cNvPr>
          <p:cNvSpPr>
            <a:spLocks noGrp="1"/>
          </p:cNvSpPr>
          <p:nvPr>
            <p:ph idx="17"/>
          </p:nvPr>
        </p:nvSpPr>
        <p:spPr/>
        <p:txBody>
          <a:bodyPr/>
          <a:lstStyle/>
          <a:p>
            <a:r>
              <a:rPr lang="en-US" altLang="ja-JP" dirty="0"/>
              <a:t>2-7</a:t>
            </a:r>
            <a:r>
              <a:rPr lang="ja-JP" altLang="en-US"/>
              <a:t>. </a:t>
            </a:r>
            <a:r>
              <a:rPr lang="en-US" altLang="ja-JP" dirty="0"/>
              <a:t>F</a:t>
            </a:r>
            <a:r>
              <a:rPr lang="ja-JP" altLang="en-US"/>
              <a:t>ees (proposed)</a:t>
            </a:r>
            <a:endParaRPr lang="en-US" dirty="0"/>
          </a:p>
        </p:txBody>
      </p:sp>
      <p:sp>
        <p:nvSpPr>
          <p:cNvPr id="5" name="Content Placeholder 4">
            <a:extLst>
              <a:ext uri="{FF2B5EF4-FFF2-40B4-BE49-F238E27FC236}">
                <a16:creationId xmlns:a16="http://schemas.microsoft.com/office/drawing/2014/main" id="{9E361B0E-99DF-551F-393E-914F8D2C6D4E}"/>
              </a:ext>
            </a:extLst>
          </p:cNvPr>
          <p:cNvSpPr>
            <a:spLocks noGrp="1"/>
          </p:cNvSpPr>
          <p:nvPr>
            <p:ph idx="18"/>
          </p:nvPr>
        </p:nvSpPr>
        <p:spPr/>
        <p:txBody>
          <a:bodyPr/>
          <a:lstStyle/>
          <a:p>
            <a:endParaRPr lang="en-US" dirty="0"/>
          </a:p>
        </p:txBody>
      </p:sp>
      <p:sp>
        <p:nvSpPr>
          <p:cNvPr id="6" name="Google Shape;546;p21">
            <a:extLst>
              <a:ext uri="{FF2B5EF4-FFF2-40B4-BE49-F238E27FC236}">
                <a16:creationId xmlns:a16="http://schemas.microsoft.com/office/drawing/2014/main" id="{846D21D9-F4AC-13CF-9D83-233E19977B70}"/>
              </a:ext>
            </a:extLst>
          </p:cNvPr>
          <p:cNvSpPr/>
          <p:nvPr/>
        </p:nvSpPr>
        <p:spPr>
          <a:xfrm>
            <a:off x="417632" y="2265374"/>
            <a:ext cx="2658462" cy="398769"/>
          </a:xfrm>
          <a:prstGeom prst="rect">
            <a:avLst/>
          </a:prstGeom>
          <a:solidFill>
            <a:schemeClr val="tx1"/>
          </a:solidFill>
          <a:ln>
            <a:solidFill>
              <a:schemeClr val="tx1"/>
            </a:solidFill>
          </a:ln>
        </p:spPr>
        <p:txBody>
          <a:bodyPr spcFirstLastPara="1" wrap="square" lIns="84392" tIns="42185" rIns="84392" bIns="42185" anchor="ctr" anchorCtr="0">
            <a:noAutofit/>
          </a:bodyPr>
          <a:lstStyle/>
          <a:p>
            <a:pPr algn="ctr">
              <a:buClr>
                <a:srgbClr val="000000"/>
              </a:buClr>
              <a:buSzPts val="1400"/>
            </a:pPr>
            <a:r>
              <a:rPr lang="en-US" altLang="ja-JP" sz="1292" dirty="0">
                <a:latin typeface="Times New Roman" panose="02020603050405020304" pitchFamily="18" charset="0"/>
                <a:ea typeface="+mn-ea"/>
                <a:cs typeface="Times New Roman" panose="02020603050405020304" pitchFamily="18" charset="0"/>
                <a:sym typeface="Arial"/>
              </a:rPr>
              <a:t>Plan A</a:t>
            </a:r>
            <a:endParaRPr sz="1292" dirty="0">
              <a:latin typeface="Times New Roman" panose="02020603050405020304" pitchFamily="18" charset="0"/>
              <a:ea typeface="+mn-ea"/>
              <a:cs typeface="Times New Roman" panose="02020603050405020304" pitchFamily="18" charset="0"/>
              <a:sym typeface="Arial"/>
            </a:endParaRPr>
          </a:p>
        </p:txBody>
      </p:sp>
      <p:sp>
        <p:nvSpPr>
          <p:cNvPr id="7" name="Google Shape;547;p21">
            <a:extLst>
              <a:ext uri="{FF2B5EF4-FFF2-40B4-BE49-F238E27FC236}">
                <a16:creationId xmlns:a16="http://schemas.microsoft.com/office/drawing/2014/main" id="{2ED7B2BC-FE41-1569-F423-F1A0288872CB}"/>
              </a:ext>
            </a:extLst>
          </p:cNvPr>
          <p:cNvSpPr/>
          <p:nvPr/>
        </p:nvSpPr>
        <p:spPr>
          <a:xfrm>
            <a:off x="3242769" y="2265374"/>
            <a:ext cx="2658462" cy="398769"/>
          </a:xfrm>
          <a:prstGeom prst="rect">
            <a:avLst/>
          </a:prstGeom>
          <a:solidFill>
            <a:schemeClr val="tx1"/>
          </a:solidFill>
          <a:ln>
            <a:solidFill>
              <a:schemeClr val="tx1"/>
            </a:solidFill>
          </a:ln>
        </p:spPr>
        <p:txBody>
          <a:bodyPr spcFirstLastPara="1" wrap="square" lIns="84392" tIns="42185" rIns="84392" bIns="42185" anchor="ctr" anchorCtr="0">
            <a:noAutofit/>
          </a:bodyPr>
          <a:lstStyle/>
          <a:p>
            <a:pPr algn="ctr">
              <a:buClr>
                <a:srgbClr val="000000"/>
              </a:buClr>
              <a:buSzPts val="1400"/>
            </a:pPr>
            <a:r>
              <a:rPr lang="en-US" altLang="ja-JP" sz="1292" dirty="0">
                <a:latin typeface="Times New Roman" panose="02020603050405020304" pitchFamily="18" charset="0"/>
                <a:ea typeface="+mn-ea"/>
                <a:cs typeface="Times New Roman" panose="02020603050405020304" pitchFamily="18" charset="0"/>
                <a:sym typeface="Arial"/>
              </a:rPr>
              <a:t>Plan B</a:t>
            </a:r>
            <a:endParaRPr sz="1292" dirty="0">
              <a:latin typeface="Times New Roman" panose="02020603050405020304" pitchFamily="18" charset="0"/>
              <a:ea typeface="+mn-ea"/>
              <a:cs typeface="Times New Roman" panose="02020603050405020304" pitchFamily="18" charset="0"/>
              <a:sym typeface="Arial"/>
            </a:endParaRPr>
          </a:p>
        </p:txBody>
      </p:sp>
      <p:sp>
        <p:nvSpPr>
          <p:cNvPr id="8" name="Google Shape;548;p21">
            <a:extLst>
              <a:ext uri="{FF2B5EF4-FFF2-40B4-BE49-F238E27FC236}">
                <a16:creationId xmlns:a16="http://schemas.microsoft.com/office/drawing/2014/main" id="{7E3DCFD3-23F6-0998-8165-2EEACCEBC75B}"/>
              </a:ext>
            </a:extLst>
          </p:cNvPr>
          <p:cNvSpPr/>
          <p:nvPr/>
        </p:nvSpPr>
        <p:spPr>
          <a:xfrm>
            <a:off x="6067908" y="2265374"/>
            <a:ext cx="2658462" cy="398769"/>
          </a:xfrm>
          <a:prstGeom prst="rect">
            <a:avLst/>
          </a:prstGeom>
          <a:solidFill>
            <a:schemeClr val="tx1"/>
          </a:solidFill>
          <a:ln>
            <a:solidFill>
              <a:schemeClr val="tx1"/>
            </a:solidFill>
          </a:ln>
        </p:spPr>
        <p:txBody>
          <a:bodyPr spcFirstLastPara="1" wrap="square" lIns="84392" tIns="42185" rIns="84392" bIns="42185" anchor="ctr" anchorCtr="0">
            <a:noAutofit/>
          </a:bodyPr>
          <a:lstStyle/>
          <a:p>
            <a:pPr algn="ctr">
              <a:buClr>
                <a:srgbClr val="000000"/>
              </a:buClr>
              <a:buSzPts val="1400"/>
            </a:pPr>
            <a:r>
              <a:rPr lang="en-US" altLang="ja-JP" sz="1292" dirty="0">
                <a:latin typeface="Times New Roman" panose="02020603050405020304" pitchFamily="18" charset="0"/>
                <a:ea typeface="+mn-ea"/>
                <a:cs typeface="Times New Roman" panose="02020603050405020304" pitchFamily="18" charset="0"/>
                <a:sym typeface="Arial"/>
              </a:rPr>
              <a:t>Plan C</a:t>
            </a:r>
            <a:endParaRPr sz="1292" dirty="0">
              <a:latin typeface="Times New Roman" panose="02020603050405020304" pitchFamily="18" charset="0"/>
              <a:ea typeface="+mn-ea"/>
              <a:cs typeface="Times New Roman" panose="02020603050405020304" pitchFamily="18" charset="0"/>
              <a:sym typeface="Arial"/>
            </a:endParaRPr>
          </a:p>
        </p:txBody>
      </p:sp>
      <p:sp>
        <p:nvSpPr>
          <p:cNvPr id="9" name="Google Shape;549;p21">
            <a:extLst>
              <a:ext uri="{FF2B5EF4-FFF2-40B4-BE49-F238E27FC236}">
                <a16:creationId xmlns:a16="http://schemas.microsoft.com/office/drawing/2014/main" id="{1B5F4FEC-3554-36EE-1F08-AA6856B59D7D}"/>
              </a:ext>
            </a:extLst>
          </p:cNvPr>
          <p:cNvSpPr txBox="1"/>
          <p:nvPr/>
        </p:nvSpPr>
        <p:spPr>
          <a:xfrm>
            <a:off x="417632" y="2856356"/>
            <a:ext cx="2658462" cy="337420"/>
          </a:xfrm>
          <a:prstGeom prst="rect">
            <a:avLst/>
          </a:prstGeom>
          <a:noFill/>
          <a:ln>
            <a:noFill/>
          </a:ln>
        </p:spPr>
        <p:txBody>
          <a:bodyPr spcFirstLastPara="1" wrap="square" lIns="30669" tIns="30669" rIns="30669" bIns="30669" anchor="ctr" anchorCtr="0">
            <a:normAutofit/>
          </a:bodyPr>
          <a:lstStyle/>
          <a:p>
            <a:pPr algn="ctr">
              <a:buClr>
                <a:srgbClr val="000000"/>
              </a:buClr>
              <a:buSzPts val="1292"/>
            </a:pPr>
            <a:r>
              <a:rPr lang="en-US" altLang="ja-JP" sz="1193" dirty="0">
                <a:latin typeface="Times New Roman" panose="02020603050405020304" pitchFamily="18" charset="0"/>
                <a:ea typeface="+mn-ea"/>
                <a:cs typeface="Times New Roman" panose="02020603050405020304" pitchFamily="18" charset="0"/>
                <a:sym typeface="Arial"/>
              </a:rPr>
              <a:t>For </a:t>
            </a:r>
            <a:r>
              <a:rPr lang="ja-JP" altLang="en-US" sz="1193">
                <a:latin typeface="Times New Roman" panose="02020603050405020304" pitchFamily="18" charset="0"/>
                <a:ea typeface="+mn-ea"/>
                <a:cs typeface="Times New Roman" panose="02020603050405020304" pitchFamily="18" charset="0"/>
                <a:sym typeface="Arial"/>
              </a:rPr>
              <a:t>◯◯◯◯◯◯ </a:t>
            </a:r>
            <a:r>
              <a:rPr lang="en-US" altLang="ja-JP" sz="1193" dirty="0">
                <a:latin typeface="Times New Roman" panose="02020603050405020304" pitchFamily="18" charset="0"/>
                <a:ea typeface="+mn-ea"/>
                <a:cs typeface="Times New Roman" panose="02020603050405020304" pitchFamily="18" charset="0"/>
                <a:sym typeface="Arial"/>
              </a:rPr>
              <a:t>companies</a:t>
            </a:r>
            <a:endParaRPr sz="1193" dirty="0">
              <a:latin typeface="Times New Roman" panose="02020603050405020304" pitchFamily="18" charset="0"/>
              <a:ea typeface="+mn-ea"/>
              <a:cs typeface="Times New Roman" panose="02020603050405020304" pitchFamily="18" charset="0"/>
              <a:sym typeface="Arial"/>
            </a:endParaRPr>
          </a:p>
        </p:txBody>
      </p:sp>
      <p:sp>
        <p:nvSpPr>
          <p:cNvPr id="10" name="Google Shape;550;p21">
            <a:extLst>
              <a:ext uri="{FF2B5EF4-FFF2-40B4-BE49-F238E27FC236}">
                <a16:creationId xmlns:a16="http://schemas.microsoft.com/office/drawing/2014/main" id="{11BEFAB3-1CD9-F363-FA6E-1B1523ADE7FA}"/>
              </a:ext>
            </a:extLst>
          </p:cNvPr>
          <p:cNvSpPr txBox="1"/>
          <p:nvPr/>
        </p:nvSpPr>
        <p:spPr>
          <a:xfrm>
            <a:off x="3242769" y="2856356"/>
            <a:ext cx="2658462" cy="337420"/>
          </a:xfrm>
          <a:prstGeom prst="rect">
            <a:avLst/>
          </a:prstGeom>
          <a:noFill/>
          <a:ln>
            <a:noFill/>
          </a:ln>
        </p:spPr>
        <p:txBody>
          <a:bodyPr spcFirstLastPara="1" wrap="square" lIns="30669" tIns="30669" rIns="30669" bIns="30669" anchor="ctr" anchorCtr="0">
            <a:normAutofit/>
          </a:bodyPr>
          <a:lstStyle/>
          <a:p>
            <a:pPr algn="ctr">
              <a:buClr>
                <a:srgbClr val="000000"/>
              </a:buClr>
              <a:buSzPts val="1292"/>
            </a:pPr>
            <a:r>
              <a:rPr lang="ja-JP" altLang="en-US" sz="1193">
                <a:latin typeface="Times New Roman" panose="02020603050405020304" pitchFamily="18" charset="0"/>
                <a:ea typeface="+mn-ea"/>
                <a:cs typeface="Times New Roman" panose="02020603050405020304" pitchFamily="18" charset="0"/>
                <a:sym typeface="Arial"/>
              </a:rPr>
              <a:t>For ◯◯◯◯◯◯ companies</a:t>
            </a:r>
            <a:endParaRPr lang="ja-JP" altLang="en-US" sz="1193" dirty="0">
              <a:latin typeface="Times New Roman" panose="02020603050405020304" pitchFamily="18" charset="0"/>
              <a:ea typeface="+mn-ea"/>
              <a:cs typeface="Times New Roman" panose="02020603050405020304" pitchFamily="18" charset="0"/>
              <a:sym typeface="Arial"/>
            </a:endParaRPr>
          </a:p>
        </p:txBody>
      </p:sp>
      <p:sp>
        <p:nvSpPr>
          <p:cNvPr id="11" name="Google Shape;551;p21">
            <a:extLst>
              <a:ext uri="{FF2B5EF4-FFF2-40B4-BE49-F238E27FC236}">
                <a16:creationId xmlns:a16="http://schemas.microsoft.com/office/drawing/2014/main" id="{D4D10404-10A0-8B1E-59BB-AB940B1CE7CE}"/>
              </a:ext>
            </a:extLst>
          </p:cNvPr>
          <p:cNvSpPr txBox="1"/>
          <p:nvPr/>
        </p:nvSpPr>
        <p:spPr>
          <a:xfrm>
            <a:off x="6067911" y="2856356"/>
            <a:ext cx="2658462" cy="337420"/>
          </a:xfrm>
          <a:prstGeom prst="rect">
            <a:avLst/>
          </a:prstGeom>
          <a:noFill/>
          <a:ln>
            <a:noFill/>
          </a:ln>
        </p:spPr>
        <p:txBody>
          <a:bodyPr spcFirstLastPara="1" wrap="square" lIns="30669" tIns="30669" rIns="30669" bIns="30669" anchor="ctr" anchorCtr="0">
            <a:normAutofit/>
          </a:bodyPr>
          <a:lstStyle/>
          <a:p>
            <a:pPr algn="ctr">
              <a:buClr>
                <a:srgbClr val="000000"/>
              </a:buClr>
              <a:buSzPts val="1292"/>
            </a:pPr>
            <a:r>
              <a:rPr lang="ja-JP" altLang="en-US" sz="1193">
                <a:latin typeface="Times New Roman" panose="02020603050405020304" pitchFamily="18" charset="0"/>
                <a:ea typeface="+mn-ea"/>
                <a:cs typeface="Times New Roman" panose="02020603050405020304" pitchFamily="18" charset="0"/>
                <a:sym typeface="Arial"/>
              </a:rPr>
              <a:t>For ◯◯◯◯◯◯ companies</a:t>
            </a:r>
            <a:endParaRPr lang="ja-JP" altLang="en-US" sz="1193" dirty="0">
              <a:latin typeface="Times New Roman" panose="02020603050405020304" pitchFamily="18" charset="0"/>
              <a:ea typeface="+mn-ea"/>
              <a:cs typeface="Times New Roman" panose="02020603050405020304" pitchFamily="18" charset="0"/>
              <a:sym typeface="Arial"/>
            </a:endParaRPr>
          </a:p>
        </p:txBody>
      </p:sp>
      <p:sp>
        <p:nvSpPr>
          <p:cNvPr id="12" name="Google Shape;552;p21">
            <a:extLst>
              <a:ext uri="{FF2B5EF4-FFF2-40B4-BE49-F238E27FC236}">
                <a16:creationId xmlns:a16="http://schemas.microsoft.com/office/drawing/2014/main" id="{1012DD9F-F61A-77E6-3849-75440019D75C}"/>
              </a:ext>
            </a:extLst>
          </p:cNvPr>
          <p:cNvSpPr txBox="1"/>
          <p:nvPr/>
        </p:nvSpPr>
        <p:spPr>
          <a:xfrm>
            <a:off x="417632" y="3273099"/>
            <a:ext cx="2658462" cy="460119"/>
          </a:xfrm>
          <a:prstGeom prst="rect">
            <a:avLst/>
          </a:prstGeom>
          <a:noFill/>
          <a:ln>
            <a:noFill/>
          </a:ln>
        </p:spPr>
        <p:txBody>
          <a:bodyPr spcFirstLastPara="1" wrap="square" lIns="30669" tIns="30669" rIns="30669" bIns="30669" anchor="ctr" anchorCtr="0">
            <a:normAutofit/>
          </a:bodyPr>
          <a:lstStyle/>
          <a:p>
            <a:pPr algn="ctr">
              <a:buClr>
                <a:srgbClr val="000000"/>
              </a:buClr>
              <a:buSzPts val="2215"/>
            </a:pPr>
            <a:r>
              <a:rPr lang="en-US" altLang="ja-JP" sz="1662" dirty="0">
                <a:latin typeface="Times New Roman" panose="02020603050405020304" pitchFamily="18" charset="0"/>
                <a:ea typeface="+mn-ea"/>
                <a:cs typeface="Times New Roman" panose="02020603050405020304" pitchFamily="18" charset="0"/>
                <a:sym typeface="Arial"/>
              </a:rPr>
              <a:t>From </a:t>
            </a:r>
            <a:r>
              <a:rPr lang="en-US" altLang="ja-JP" sz="2215">
                <a:latin typeface="Times New Roman" panose="02020603050405020304" pitchFamily="18" charset="0"/>
                <a:ea typeface="+mn-ea"/>
                <a:cs typeface="Times New Roman" panose="02020603050405020304" pitchFamily="18" charset="0"/>
                <a:sym typeface="Arial"/>
              </a:rPr>
              <a:t>50</a:t>
            </a:r>
            <a:r>
              <a:rPr lang="en-US" altLang="ja-JP" sz="1662">
                <a:latin typeface="Times New Roman" panose="02020603050405020304" pitchFamily="18" charset="0"/>
                <a:ea typeface="+mn-ea"/>
                <a:cs typeface="Times New Roman" panose="02020603050405020304" pitchFamily="18" charset="0"/>
                <a:sym typeface="Arial"/>
              </a:rPr>
              <a:t>,000 $/</a:t>
            </a:r>
            <a:r>
              <a:rPr lang="en-US" altLang="ja-JP" sz="1662" dirty="0">
                <a:latin typeface="Times New Roman" panose="02020603050405020304" pitchFamily="18" charset="0"/>
                <a:ea typeface="+mn-ea"/>
                <a:cs typeface="Times New Roman" panose="02020603050405020304" pitchFamily="18" charset="0"/>
                <a:sym typeface="Arial"/>
              </a:rPr>
              <a:t>month</a:t>
            </a:r>
            <a:endParaRPr sz="1477" dirty="0">
              <a:latin typeface="Times New Roman" panose="02020603050405020304" pitchFamily="18" charset="0"/>
              <a:ea typeface="+mn-ea"/>
              <a:cs typeface="Times New Roman" panose="02020603050405020304" pitchFamily="18" charset="0"/>
              <a:sym typeface="Arial"/>
            </a:endParaRPr>
          </a:p>
        </p:txBody>
      </p:sp>
      <p:sp>
        <p:nvSpPr>
          <p:cNvPr id="13" name="Google Shape;553;p21">
            <a:extLst>
              <a:ext uri="{FF2B5EF4-FFF2-40B4-BE49-F238E27FC236}">
                <a16:creationId xmlns:a16="http://schemas.microsoft.com/office/drawing/2014/main" id="{754FC5BB-C449-95CB-BE39-122CDC2E908B}"/>
              </a:ext>
            </a:extLst>
          </p:cNvPr>
          <p:cNvSpPr txBox="1"/>
          <p:nvPr/>
        </p:nvSpPr>
        <p:spPr>
          <a:xfrm>
            <a:off x="3242769" y="3273099"/>
            <a:ext cx="2658462" cy="460119"/>
          </a:xfrm>
          <a:prstGeom prst="rect">
            <a:avLst/>
          </a:prstGeom>
          <a:noFill/>
          <a:ln>
            <a:noFill/>
          </a:ln>
        </p:spPr>
        <p:txBody>
          <a:bodyPr spcFirstLastPara="1" wrap="square" lIns="30669" tIns="30669" rIns="30669" bIns="30669" anchor="ctr" anchorCtr="0">
            <a:normAutofit/>
          </a:bodyPr>
          <a:lstStyle/>
          <a:p>
            <a:pPr algn="ctr">
              <a:buClr>
                <a:srgbClr val="000000"/>
              </a:buClr>
              <a:buSzPts val="2215"/>
            </a:pPr>
            <a:r>
              <a:rPr lang="en-US" altLang="ja-JP" sz="1662" dirty="0">
                <a:latin typeface="Times New Roman" panose="02020603050405020304" pitchFamily="18" charset="0"/>
                <a:ea typeface="+mn-ea"/>
                <a:cs typeface="Times New Roman" panose="02020603050405020304" pitchFamily="18" charset="0"/>
                <a:sym typeface="Arial"/>
              </a:rPr>
              <a:t>From </a:t>
            </a:r>
            <a:r>
              <a:rPr lang="en-US" altLang="ja-JP" sz="2215">
                <a:latin typeface="Times New Roman" panose="02020603050405020304" pitchFamily="18" charset="0"/>
                <a:ea typeface="+mn-ea"/>
                <a:cs typeface="Times New Roman" panose="02020603050405020304" pitchFamily="18" charset="0"/>
                <a:sym typeface="Arial"/>
              </a:rPr>
              <a:t>100</a:t>
            </a:r>
            <a:r>
              <a:rPr lang="en-US" altLang="ja-JP" sz="1662">
                <a:latin typeface="Times New Roman" panose="02020603050405020304" pitchFamily="18" charset="0"/>
                <a:ea typeface="+mn-ea"/>
                <a:cs typeface="Times New Roman" panose="02020603050405020304" pitchFamily="18" charset="0"/>
                <a:sym typeface="Arial"/>
              </a:rPr>
              <a:t>,000 $/</a:t>
            </a:r>
            <a:r>
              <a:rPr lang="en-US" altLang="ja-JP" sz="1662" dirty="0">
                <a:latin typeface="Times New Roman" panose="02020603050405020304" pitchFamily="18" charset="0"/>
                <a:ea typeface="+mn-ea"/>
                <a:cs typeface="Times New Roman" panose="02020603050405020304" pitchFamily="18" charset="0"/>
                <a:sym typeface="Arial"/>
              </a:rPr>
              <a:t>month</a:t>
            </a:r>
            <a:endParaRPr sz="1477" dirty="0">
              <a:latin typeface="Times New Roman" panose="02020603050405020304" pitchFamily="18" charset="0"/>
              <a:ea typeface="+mn-ea"/>
              <a:cs typeface="Times New Roman" panose="02020603050405020304" pitchFamily="18" charset="0"/>
              <a:sym typeface="Arial"/>
            </a:endParaRPr>
          </a:p>
        </p:txBody>
      </p:sp>
      <p:sp>
        <p:nvSpPr>
          <p:cNvPr id="14" name="Google Shape;554;p21">
            <a:extLst>
              <a:ext uri="{FF2B5EF4-FFF2-40B4-BE49-F238E27FC236}">
                <a16:creationId xmlns:a16="http://schemas.microsoft.com/office/drawing/2014/main" id="{7868CE86-B1CE-F86E-8E80-AD6459A48D5D}"/>
              </a:ext>
            </a:extLst>
          </p:cNvPr>
          <p:cNvSpPr txBox="1"/>
          <p:nvPr/>
        </p:nvSpPr>
        <p:spPr>
          <a:xfrm>
            <a:off x="6067911" y="3273099"/>
            <a:ext cx="2658462" cy="460119"/>
          </a:xfrm>
          <a:prstGeom prst="rect">
            <a:avLst/>
          </a:prstGeom>
          <a:noFill/>
          <a:ln>
            <a:noFill/>
          </a:ln>
        </p:spPr>
        <p:txBody>
          <a:bodyPr spcFirstLastPara="1" wrap="square" lIns="30669" tIns="30669" rIns="30669" bIns="30669" anchor="ctr" anchorCtr="0">
            <a:normAutofit/>
          </a:bodyPr>
          <a:lstStyle/>
          <a:p>
            <a:pPr algn="ctr">
              <a:buClr>
                <a:srgbClr val="000000"/>
              </a:buClr>
              <a:buSzPts val="2215"/>
            </a:pPr>
            <a:r>
              <a:rPr lang="en-US" altLang="ja-JP" sz="1662" dirty="0">
                <a:latin typeface="Times New Roman" panose="02020603050405020304" pitchFamily="18" charset="0"/>
                <a:ea typeface="+mn-ea"/>
                <a:cs typeface="Times New Roman" panose="02020603050405020304" pitchFamily="18" charset="0"/>
                <a:sym typeface="Arial"/>
              </a:rPr>
              <a:t>From </a:t>
            </a:r>
            <a:r>
              <a:rPr lang="en-US" altLang="ja-JP" sz="2215">
                <a:latin typeface="Times New Roman" panose="02020603050405020304" pitchFamily="18" charset="0"/>
                <a:ea typeface="+mn-ea"/>
                <a:cs typeface="Times New Roman" panose="02020603050405020304" pitchFamily="18" charset="0"/>
                <a:sym typeface="Arial"/>
              </a:rPr>
              <a:t>300</a:t>
            </a:r>
            <a:r>
              <a:rPr lang="en-US" altLang="ja-JP" sz="1662">
                <a:latin typeface="Times New Roman" panose="02020603050405020304" pitchFamily="18" charset="0"/>
                <a:ea typeface="+mn-ea"/>
                <a:cs typeface="Times New Roman" panose="02020603050405020304" pitchFamily="18" charset="0"/>
                <a:sym typeface="Arial"/>
              </a:rPr>
              <a:t>,000 $/</a:t>
            </a:r>
            <a:r>
              <a:rPr lang="en-US" altLang="ja-JP" sz="1662" dirty="0">
                <a:latin typeface="Times New Roman" panose="02020603050405020304" pitchFamily="18" charset="0"/>
                <a:ea typeface="+mn-ea"/>
                <a:cs typeface="Times New Roman" panose="02020603050405020304" pitchFamily="18" charset="0"/>
                <a:sym typeface="Arial"/>
              </a:rPr>
              <a:t>month</a:t>
            </a:r>
            <a:endParaRPr sz="1477" dirty="0">
              <a:latin typeface="Times New Roman" panose="02020603050405020304" pitchFamily="18" charset="0"/>
              <a:ea typeface="+mn-ea"/>
              <a:cs typeface="Times New Roman" panose="02020603050405020304" pitchFamily="18" charset="0"/>
              <a:sym typeface="Arial"/>
            </a:endParaRPr>
          </a:p>
        </p:txBody>
      </p:sp>
      <p:sp>
        <p:nvSpPr>
          <p:cNvPr id="15" name="Google Shape;555;p21">
            <a:extLst>
              <a:ext uri="{FF2B5EF4-FFF2-40B4-BE49-F238E27FC236}">
                <a16:creationId xmlns:a16="http://schemas.microsoft.com/office/drawing/2014/main" id="{49DD1E32-0C49-E5E6-E335-5CA450349D53}"/>
              </a:ext>
            </a:extLst>
          </p:cNvPr>
          <p:cNvSpPr/>
          <p:nvPr/>
        </p:nvSpPr>
        <p:spPr>
          <a:xfrm>
            <a:off x="417632" y="3908579"/>
            <a:ext cx="2658462" cy="1172066"/>
          </a:xfrm>
          <a:prstGeom prst="rect">
            <a:avLst/>
          </a:prstGeom>
          <a:solidFill>
            <a:srgbClr val="F2F2F2"/>
          </a:solidFill>
          <a:ln>
            <a:noFill/>
          </a:ln>
        </p:spPr>
        <p:txBody>
          <a:bodyPr spcFirstLastPara="1" wrap="square" lIns="166154" tIns="99692" rIns="99692" bIns="132923" anchor="t" anchorCtr="0">
            <a:spAutoFit/>
          </a:bodyPr>
          <a:lstStyle/>
          <a:p>
            <a:pPr marL="153380" indent="-153380">
              <a:lnSpc>
                <a:spcPct val="150000"/>
              </a:lnSpc>
              <a:buClr>
                <a:schemeClr val="accent1"/>
              </a:buClr>
              <a:buSzPts val="1100"/>
              <a:buFont typeface="Noto Sans Symbols"/>
              <a:buChar char="●"/>
            </a:pPr>
            <a:r>
              <a:rPr lang="en-US" altLang="ja-JP" sz="1015" dirty="0">
                <a:latin typeface="Times New Roman" panose="02020603050405020304" pitchFamily="18" charset="0"/>
                <a:ea typeface="+mn-ea"/>
                <a:cs typeface="Times New Roman" panose="02020603050405020304" pitchFamily="18" charset="0"/>
                <a:sym typeface="Arial"/>
              </a:rPr>
              <a:t>Support Contents 1</a:t>
            </a:r>
            <a:endParaRPr sz="1015" dirty="0">
              <a:latin typeface="Times New Roman" panose="02020603050405020304" pitchFamily="18" charset="0"/>
              <a:ea typeface="+mn-ea"/>
              <a:cs typeface="Times New Roman" panose="02020603050405020304" pitchFamily="18" charset="0"/>
              <a:sym typeface="Arial"/>
            </a:endParaRPr>
          </a:p>
          <a:p>
            <a:pPr marL="153380" indent="-153380">
              <a:lnSpc>
                <a:spcPct val="150000"/>
              </a:lnSpc>
              <a:buClr>
                <a:schemeClr val="accent1"/>
              </a:buClr>
              <a:buSzPts val="1100"/>
              <a:buFont typeface="Noto Sans Symbols"/>
              <a:buChar char="●"/>
            </a:pPr>
            <a:r>
              <a:rPr lang="en-US" altLang="ja-JP" sz="1015" dirty="0">
                <a:latin typeface="Times New Roman" panose="02020603050405020304" pitchFamily="18" charset="0"/>
                <a:ea typeface="+mn-ea"/>
                <a:cs typeface="Times New Roman" panose="02020603050405020304" pitchFamily="18" charset="0"/>
                <a:sym typeface="Arial"/>
              </a:rPr>
              <a:t>Support Details 2</a:t>
            </a:r>
            <a:endParaRPr sz="1015" dirty="0">
              <a:latin typeface="Times New Roman" panose="02020603050405020304" pitchFamily="18" charset="0"/>
              <a:ea typeface="+mn-ea"/>
              <a:cs typeface="Times New Roman" panose="02020603050405020304" pitchFamily="18" charset="0"/>
              <a:sym typeface="Arial"/>
            </a:endParaRPr>
          </a:p>
          <a:p>
            <a:pPr marL="153380" indent="-153380">
              <a:lnSpc>
                <a:spcPct val="150000"/>
              </a:lnSpc>
              <a:buClr>
                <a:schemeClr val="accent1"/>
              </a:buClr>
              <a:buSzPts val="1100"/>
              <a:buFont typeface="Noto Sans Symbols"/>
              <a:buChar char="●"/>
            </a:pPr>
            <a:r>
              <a:rPr lang="en-US" altLang="ja-JP" sz="1015" dirty="0">
                <a:latin typeface="Times New Roman" panose="02020603050405020304" pitchFamily="18" charset="0"/>
                <a:ea typeface="+mn-ea"/>
                <a:cs typeface="Times New Roman" panose="02020603050405020304" pitchFamily="18" charset="0"/>
                <a:sym typeface="Arial"/>
              </a:rPr>
              <a:t>Support Contents 3</a:t>
            </a:r>
            <a:endParaRPr sz="1015" dirty="0">
              <a:latin typeface="Times New Roman" panose="02020603050405020304" pitchFamily="18" charset="0"/>
              <a:ea typeface="+mn-ea"/>
              <a:cs typeface="Times New Roman" panose="02020603050405020304" pitchFamily="18" charset="0"/>
              <a:sym typeface="Arial"/>
            </a:endParaRPr>
          </a:p>
          <a:p>
            <a:pPr marL="153380" indent="-153380">
              <a:lnSpc>
                <a:spcPct val="150000"/>
              </a:lnSpc>
              <a:buClr>
                <a:schemeClr val="accent1"/>
              </a:buClr>
              <a:buSzPts val="1100"/>
              <a:buFont typeface="Noto Sans Symbols"/>
              <a:buChar char="●"/>
            </a:pPr>
            <a:r>
              <a:rPr lang="en-US" altLang="ja-JP" sz="1015" dirty="0">
                <a:latin typeface="Times New Roman" panose="02020603050405020304" pitchFamily="18" charset="0"/>
                <a:ea typeface="+mn-ea"/>
                <a:cs typeface="Times New Roman" panose="02020603050405020304" pitchFamily="18" charset="0"/>
                <a:sym typeface="Arial"/>
              </a:rPr>
              <a:t>Support Details 4</a:t>
            </a:r>
            <a:endParaRPr sz="1015" dirty="0">
              <a:latin typeface="Times New Roman" panose="02020603050405020304" pitchFamily="18" charset="0"/>
              <a:ea typeface="+mn-ea"/>
              <a:cs typeface="Times New Roman" panose="02020603050405020304" pitchFamily="18" charset="0"/>
              <a:sym typeface="Arial"/>
            </a:endParaRPr>
          </a:p>
        </p:txBody>
      </p:sp>
      <p:sp>
        <p:nvSpPr>
          <p:cNvPr id="16" name="Google Shape;556;p21">
            <a:extLst>
              <a:ext uri="{FF2B5EF4-FFF2-40B4-BE49-F238E27FC236}">
                <a16:creationId xmlns:a16="http://schemas.microsoft.com/office/drawing/2014/main" id="{9F1BFEB6-12C6-DD7A-1BD4-6721B570B941}"/>
              </a:ext>
            </a:extLst>
          </p:cNvPr>
          <p:cNvSpPr/>
          <p:nvPr/>
        </p:nvSpPr>
        <p:spPr>
          <a:xfrm>
            <a:off x="3242768" y="3908579"/>
            <a:ext cx="2658462" cy="1172066"/>
          </a:xfrm>
          <a:prstGeom prst="rect">
            <a:avLst/>
          </a:prstGeom>
          <a:solidFill>
            <a:srgbClr val="F2F2F2"/>
          </a:solidFill>
          <a:ln>
            <a:noFill/>
          </a:ln>
        </p:spPr>
        <p:txBody>
          <a:bodyPr spcFirstLastPara="1" wrap="square" lIns="166154" tIns="99692" rIns="99692" bIns="132923" anchor="t" anchorCtr="0">
            <a:spAutoFit/>
          </a:bodyPr>
          <a:lstStyle/>
          <a:p>
            <a:pPr marL="153380" indent="-153380">
              <a:lnSpc>
                <a:spcPct val="150000"/>
              </a:lnSpc>
              <a:buClr>
                <a:schemeClr val="accent1"/>
              </a:buClr>
              <a:buSzPts val="1100"/>
              <a:buFont typeface="Noto Sans Symbols"/>
              <a:buChar char="●"/>
            </a:pPr>
            <a:r>
              <a:rPr lang="en-US" altLang="ja-JP" sz="1015" dirty="0">
                <a:latin typeface="Times New Roman" panose="02020603050405020304" pitchFamily="18" charset="0"/>
                <a:ea typeface="+mn-ea"/>
                <a:cs typeface="Times New Roman" panose="02020603050405020304" pitchFamily="18" charset="0"/>
                <a:sym typeface="Arial"/>
              </a:rPr>
              <a:t>Support Contents 1</a:t>
            </a:r>
            <a:endParaRPr sz="1015" dirty="0">
              <a:latin typeface="Times New Roman" panose="02020603050405020304" pitchFamily="18" charset="0"/>
              <a:ea typeface="+mn-ea"/>
              <a:cs typeface="Times New Roman" panose="02020603050405020304" pitchFamily="18" charset="0"/>
              <a:sym typeface="Arial"/>
            </a:endParaRPr>
          </a:p>
          <a:p>
            <a:pPr marL="153380" indent="-153380">
              <a:lnSpc>
                <a:spcPct val="150000"/>
              </a:lnSpc>
              <a:buClr>
                <a:schemeClr val="accent1"/>
              </a:buClr>
              <a:buSzPts val="1100"/>
              <a:buFont typeface="Noto Sans Symbols"/>
              <a:buChar char="●"/>
            </a:pPr>
            <a:r>
              <a:rPr lang="en-US" altLang="ja-JP" sz="1015" dirty="0">
                <a:latin typeface="Times New Roman" panose="02020603050405020304" pitchFamily="18" charset="0"/>
                <a:ea typeface="+mn-ea"/>
                <a:cs typeface="Times New Roman" panose="02020603050405020304" pitchFamily="18" charset="0"/>
                <a:sym typeface="Arial"/>
              </a:rPr>
              <a:t>Support Details 2</a:t>
            </a:r>
            <a:endParaRPr sz="1015" dirty="0">
              <a:latin typeface="Times New Roman" panose="02020603050405020304" pitchFamily="18" charset="0"/>
              <a:ea typeface="+mn-ea"/>
              <a:cs typeface="Times New Roman" panose="02020603050405020304" pitchFamily="18" charset="0"/>
              <a:sym typeface="Arial"/>
            </a:endParaRPr>
          </a:p>
          <a:p>
            <a:pPr marL="153380" indent="-153380">
              <a:lnSpc>
                <a:spcPct val="150000"/>
              </a:lnSpc>
              <a:buClr>
                <a:schemeClr val="accent1"/>
              </a:buClr>
              <a:buSzPts val="1100"/>
              <a:buFont typeface="Noto Sans Symbols"/>
              <a:buChar char="●"/>
            </a:pPr>
            <a:r>
              <a:rPr lang="en-US" altLang="ja-JP" sz="1015" dirty="0">
                <a:latin typeface="Times New Roman" panose="02020603050405020304" pitchFamily="18" charset="0"/>
                <a:ea typeface="+mn-ea"/>
                <a:cs typeface="Times New Roman" panose="02020603050405020304" pitchFamily="18" charset="0"/>
                <a:sym typeface="Arial"/>
              </a:rPr>
              <a:t>Support Contents 3</a:t>
            </a:r>
            <a:endParaRPr sz="1015" dirty="0">
              <a:latin typeface="Times New Roman" panose="02020603050405020304" pitchFamily="18" charset="0"/>
              <a:ea typeface="+mn-ea"/>
              <a:cs typeface="Times New Roman" panose="02020603050405020304" pitchFamily="18" charset="0"/>
              <a:sym typeface="Arial"/>
            </a:endParaRPr>
          </a:p>
          <a:p>
            <a:pPr marL="153380" indent="-153380">
              <a:lnSpc>
                <a:spcPct val="150000"/>
              </a:lnSpc>
              <a:buClr>
                <a:schemeClr val="accent1"/>
              </a:buClr>
              <a:buSzPts val="1100"/>
              <a:buFont typeface="Noto Sans Symbols"/>
              <a:buChar char="●"/>
            </a:pPr>
            <a:r>
              <a:rPr lang="en-US" altLang="ja-JP" sz="1015" dirty="0">
                <a:latin typeface="Times New Roman" panose="02020603050405020304" pitchFamily="18" charset="0"/>
                <a:ea typeface="+mn-ea"/>
                <a:cs typeface="Times New Roman" panose="02020603050405020304" pitchFamily="18" charset="0"/>
                <a:sym typeface="Arial"/>
              </a:rPr>
              <a:t>Support Details 4</a:t>
            </a:r>
            <a:endParaRPr sz="1015" dirty="0">
              <a:latin typeface="Times New Roman" panose="02020603050405020304" pitchFamily="18" charset="0"/>
              <a:ea typeface="+mn-ea"/>
              <a:cs typeface="Times New Roman" panose="02020603050405020304" pitchFamily="18" charset="0"/>
              <a:sym typeface="Arial"/>
            </a:endParaRPr>
          </a:p>
        </p:txBody>
      </p:sp>
      <p:sp>
        <p:nvSpPr>
          <p:cNvPr id="17" name="Google Shape;557;p21">
            <a:extLst>
              <a:ext uri="{FF2B5EF4-FFF2-40B4-BE49-F238E27FC236}">
                <a16:creationId xmlns:a16="http://schemas.microsoft.com/office/drawing/2014/main" id="{D80F7D33-DE07-8C86-9E6E-8553CBEEB2A5}"/>
              </a:ext>
            </a:extLst>
          </p:cNvPr>
          <p:cNvSpPr/>
          <p:nvPr/>
        </p:nvSpPr>
        <p:spPr>
          <a:xfrm>
            <a:off x="6067910" y="3908579"/>
            <a:ext cx="2658462" cy="1172066"/>
          </a:xfrm>
          <a:prstGeom prst="rect">
            <a:avLst/>
          </a:prstGeom>
          <a:solidFill>
            <a:srgbClr val="F2F2F2"/>
          </a:solidFill>
          <a:ln>
            <a:noFill/>
          </a:ln>
        </p:spPr>
        <p:txBody>
          <a:bodyPr spcFirstLastPara="1" wrap="square" lIns="166154" tIns="99692" rIns="99692" bIns="132923" anchor="t" anchorCtr="0">
            <a:spAutoFit/>
          </a:bodyPr>
          <a:lstStyle/>
          <a:p>
            <a:pPr marL="153380" indent="-153380">
              <a:lnSpc>
                <a:spcPct val="150000"/>
              </a:lnSpc>
              <a:buClr>
                <a:schemeClr val="accent1"/>
              </a:buClr>
              <a:buSzPts val="1100"/>
              <a:buFont typeface="Noto Sans Symbols"/>
              <a:buChar char="●"/>
            </a:pPr>
            <a:r>
              <a:rPr lang="en-US" altLang="ja-JP" sz="1015" dirty="0">
                <a:latin typeface="Times New Roman" panose="02020603050405020304" pitchFamily="18" charset="0"/>
                <a:ea typeface="+mn-ea"/>
                <a:cs typeface="Times New Roman" panose="02020603050405020304" pitchFamily="18" charset="0"/>
                <a:sym typeface="Arial"/>
              </a:rPr>
              <a:t>Support Contents 1</a:t>
            </a:r>
            <a:endParaRPr sz="1015" dirty="0">
              <a:latin typeface="Times New Roman" panose="02020603050405020304" pitchFamily="18" charset="0"/>
              <a:ea typeface="+mn-ea"/>
              <a:cs typeface="Times New Roman" panose="02020603050405020304" pitchFamily="18" charset="0"/>
              <a:sym typeface="Arial"/>
            </a:endParaRPr>
          </a:p>
          <a:p>
            <a:pPr marL="153380" indent="-153380">
              <a:lnSpc>
                <a:spcPct val="150000"/>
              </a:lnSpc>
              <a:buClr>
                <a:schemeClr val="accent1"/>
              </a:buClr>
              <a:buSzPts val="1100"/>
              <a:buFont typeface="Noto Sans Symbols"/>
              <a:buChar char="●"/>
            </a:pPr>
            <a:r>
              <a:rPr lang="en-US" altLang="ja-JP" sz="1015" dirty="0">
                <a:latin typeface="Times New Roman" panose="02020603050405020304" pitchFamily="18" charset="0"/>
                <a:ea typeface="+mn-ea"/>
                <a:cs typeface="Times New Roman" panose="02020603050405020304" pitchFamily="18" charset="0"/>
                <a:sym typeface="Arial"/>
              </a:rPr>
              <a:t>Support Details 2</a:t>
            </a:r>
            <a:endParaRPr sz="1015" dirty="0">
              <a:latin typeface="Times New Roman" panose="02020603050405020304" pitchFamily="18" charset="0"/>
              <a:ea typeface="+mn-ea"/>
              <a:cs typeface="Times New Roman" panose="02020603050405020304" pitchFamily="18" charset="0"/>
              <a:sym typeface="Arial"/>
            </a:endParaRPr>
          </a:p>
          <a:p>
            <a:pPr marL="153380" indent="-153380">
              <a:lnSpc>
                <a:spcPct val="150000"/>
              </a:lnSpc>
              <a:buClr>
                <a:schemeClr val="accent1"/>
              </a:buClr>
              <a:buSzPts val="1100"/>
              <a:buFont typeface="Noto Sans Symbols"/>
              <a:buChar char="●"/>
            </a:pPr>
            <a:r>
              <a:rPr lang="en-US" altLang="ja-JP" sz="1015" dirty="0">
                <a:latin typeface="Times New Roman" panose="02020603050405020304" pitchFamily="18" charset="0"/>
                <a:ea typeface="+mn-ea"/>
                <a:cs typeface="Times New Roman" panose="02020603050405020304" pitchFamily="18" charset="0"/>
                <a:sym typeface="Arial"/>
              </a:rPr>
              <a:t>Support Contents 3</a:t>
            </a:r>
            <a:endParaRPr sz="1015" dirty="0">
              <a:latin typeface="Times New Roman" panose="02020603050405020304" pitchFamily="18" charset="0"/>
              <a:ea typeface="+mn-ea"/>
              <a:cs typeface="Times New Roman" panose="02020603050405020304" pitchFamily="18" charset="0"/>
              <a:sym typeface="Arial"/>
            </a:endParaRPr>
          </a:p>
          <a:p>
            <a:pPr marL="153380" indent="-153380">
              <a:lnSpc>
                <a:spcPct val="150000"/>
              </a:lnSpc>
              <a:buClr>
                <a:schemeClr val="accent1"/>
              </a:buClr>
              <a:buSzPts val="1100"/>
              <a:buFont typeface="Noto Sans Symbols"/>
              <a:buChar char="●"/>
            </a:pPr>
            <a:r>
              <a:rPr lang="en-US" altLang="ja-JP" sz="1015" dirty="0">
                <a:latin typeface="Times New Roman" panose="02020603050405020304" pitchFamily="18" charset="0"/>
                <a:ea typeface="+mn-ea"/>
                <a:cs typeface="Times New Roman" panose="02020603050405020304" pitchFamily="18" charset="0"/>
                <a:sym typeface="Arial"/>
              </a:rPr>
              <a:t>Support Details 4</a:t>
            </a:r>
            <a:endParaRPr sz="1015" dirty="0">
              <a:latin typeface="Times New Roman" panose="02020603050405020304" pitchFamily="18" charset="0"/>
              <a:ea typeface="+mn-ea"/>
              <a:cs typeface="Times New Roman" panose="02020603050405020304" pitchFamily="18" charset="0"/>
              <a:sym typeface="Arial"/>
            </a:endParaRPr>
          </a:p>
        </p:txBody>
      </p:sp>
      <p:sp>
        <p:nvSpPr>
          <p:cNvPr id="18" name="Google Shape;559;p21">
            <a:extLst>
              <a:ext uri="{FF2B5EF4-FFF2-40B4-BE49-F238E27FC236}">
                <a16:creationId xmlns:a16="http://schemas.microsoft.com/office/drawing/2014/main" id="{BFEEA8C3-86F6-2E50-F9CF-8034EBADE518}"/>
              </a:ext>
            </a:extLst>
          </p:cNvPr>
          <p:cNvSpPr txBox="1"/>
          <p:nvPr/>
        </p:nvSpPr>
        <p:spPr>
          <a:xfrm>
            <a:off x="418154" y="5352877"/>
            <a:ext cx="8307692" cy="1428923"/>
          </a:xfrm>
          <a:prstGeom prst="rect">
            <a:avLst/>
          </a:prstGeom>
          <a:noFill/>
          <a:ln w="12700" cap="flat" cmpd="sng">
            <a:solidFill>
              <a:schemeClr val="dk1"/>
            </a:solidFill>
            <a:prstDash val="solid"/>
            <a:round/>
            <a:headEnd type="none" w="sm" len="sm"/>
            <a:tailEnd type="none" w="sm" len="sm"/>
          </a:ln>
        </p:spPr>
        <p:txBody>
          <a:bodyPr spcFirstLastPara="1" wrap="square" lIns="30669" tIns="30669" rIns="30669" bIns="30669" anchor="t" anchorCtr="0">
            <a:noAutofit/>
          </a:bodyPr>
          <a:lstStyle/>
          <a:p>
            <a:pPr>
              <a:buClr>
                <a:srgbClr val="000000"/>
              </a:buClr>
              <a:buSzPts val="1050"/>
            </a:pPr>
            <a:endParaRPr sz="969" dirty="0">
              <a:latin typeface="Times New Roman" panose="02020603050405020304" pitchFamily="18" charset="0"/>
              <a:ea typeface="+mn-ea"/>
              <a:cs typeface="Times New Roman" panose="02020603050405020304" pitchFamily="18" charset="0"/>
              <a:sym typeface="Arial"/>
            </a:endParaRPr>
          </a:p>
        </p:txBody>
      </p:sp>
      <p:sp>
        <p:nvSpPr>
          <p:cNvPr id="19" name="Google Shape;560;p21">
            <a:extLst>
              <a:ext uri="{FF2B5EF4-FFF2-40B4-BE49-F238E27FC236}">
                <a16:creationId xmlns:a16="http://schemas.microsoft.com/office/drawing/2014/main" id="{787E2B39-0312-555E-18FD-3561FEFEC03E}"/>
              </a:ext>
            </a:extLst>
          </p:cNvPr>
          <p:cNvSpPr txBox="1"/>
          <p:nvPr/>
        </p:nvSpPr>
        <p:spPr>
          <a:xfrm>
            <a:off x="592853" y="5508617"/>
            <a:ext cx="8041846" cy="1129846"/>
          </a:xfrm>
          <a:prstGeom prst="rect">
            <a:avLst/>
          </a:prstGeom>
          <a:noFill/>
          <a:ln>
            <a:noFill/>
          </a:ln>
        </p:spPr>
        <p:txBody>
          <a:bodyPr spcFirstLastPara="1" wrap="square" lIns="132923" tIns="99692" rIns="33231" bIns="99692" anchor="ctr" anchorCtr="0">
            <a:noAutofit/>
          </a:bodyPr>
          <a:lstStyle/>
          <a:p>
            <a:pPr>
              <a:spcAft>
                <a:spcPts val="554"/>
              </a:spcAft>
              <a:buClr>
                <a:srgbClr val="000000"/>
              </a:buClr>
              <a:buSzPts val="1292"/>
            </a:pPr>
            <a:r>
              <a:rPr lang="en-US" altLang="ja-JP" sz="1193" dirty="0">
                <a:latin typeface="Times New Roman" panose="02020603050405020304" pitchFamily="18" charset="0"/>
                <a:ea typeface="+mn-ea"/>
                <a:cs typeface="Times New Roman" panose="02020603050405020304" pitchFamily="18" charset="0"/>
                <a:sym typeface="Arial"/>
              </a:rPr>
              <a:t>matters that require attention</a:t>
            </a:r>
            <a:endParaRPr sz="1193" dirty="0">
              <a:latin typeface="Times New Roman" panose="02020603050405020304" pitchFamily="18" charset="0"/>
              <a:ea typeface="+mn-ea"/>
              <a:cs typeface="Times New Roman" panose="02020603050405020304" pitchFamily="18" charset="0"/>
              <a:sym typeface="Arial"/>
            </a:endParaRPr>
          </a:p>
          <a:p>
            <a:pPr marL="158263" indent="-158263">
              <a:spcAft>
                <a:spcPts val="554"/>
              </a:spcAft>
              <a:buClr>
                <a:schemeClr val="dk1"/>
              </a:buClr>
              <a:buSzPts val="1108"/>
              <a:buFont typeface="Arial"/>
              <a:buChar char="•"/>
            </a:pPr>
            <a:r>
              <a:rPr lang="en-US" altLang="ja-JP" sz="1023" dirty="0">
                <a:latin typeface="Times New Roman" panose="02020603050405020304" pitchFamily="18" charset="0"/>
                <a:ea typeface="+mn-ea"/>
                <a:cs typeface="Times New Roman" panose="02020603050405020304" pitchFamily="18" charset="0"/>
                <a:sym typeface="Arial"/>
              </a:rPr>
              <a:t>All prices do not include tax.</a:t>
            </a:r>
            <a:endParaRPr sz="1023" dirty="0">
              <a:latin typeface="Times New Roman" panose="02020603050405020304" pitchFamily="18" charset="0"/>
              <a:ea typeface="+mn-ea"/>
              <a:cs typeface="Times New Roman" panose="02020603050405020304" pitchFamily="18" charset="0"/>
              <a:sym typeface="Arial"/>
            </a:endParaRPr>
          </a:p>
          <a:p>
            <a:pPr marL="158263" indent="-158263">
              <a:spcAft>
                <a:spcPts val="554"/>
              </a:spcAft>
              <a:buClr>
                <a:schemeClr val="dk1"/>
              </a:buClr>
              <a:buSzPts val="1108"/>
              <a:buFont typeface="Arial"/>
              <a:buChar char="•"/>
            </a:pPr>
            <a:r>
              <a:rPr lang="en-US" altLang="ja-JP" sz="1023" dirty="0">
                <a:latin typeface="Times New Roman" panose="02020603050405020304" pitchFamily="18" charset="0"/>
                <a:ea typeface="+mn-ea"/>
                <a:cs typeface="Times New Roman" panose="02020603050405020304" pitchFamily="18" charset="0"/>
                <a:sym typeface="Arial"/>
              </a:rPr>
              <a:t>The contract is for a minimum of XX months or more.</a:t>
            </a:r>
            <a:endParaRPr sz="1023" dirty="0">
              <a:latin typeface="Times New Roman" panose="02020603050405020304" pitchFamily="18" charset="0"/>
              <a:ea typeface="+mn-ea"/>
              <a:cs typeface="Times New Roman" panose="02020603050405020304" pitchFamily="18" charset="0"/>
              <a:sym typeface="Arial"/>
            </a:endParaRPr>
          </a:p>
          <a:p>
            <a:pPr marL="158263" indent="-158263">
              <a:spcAft>
                <a:spcPts val="554"/>
              </a:spcAft>
              <a:buClr>
                <a:schemeClr val="dk1"/>
              </a:buClr>
              <a:buSzPts val="1108"/>
              <a:buFont typeface="Arial"/>
              <a:buChar char="•"/>
            </a:pPr>
            <a:r>
              <a:rPr lang="en-US" altLang="ja-JP" sz="1023" dirty="0">
                <a:latin typeface="Times New Roman" panose="02020603050405020304" pitchFamily="18" charset="0"/>
                <a:ea typeface="+mn-ea"/>
                <a:cs typeface="Times New Roman" panose="02020603050405020304" pitchFamily="18" charset="0"/>
                <a:sym typeface="Arial"/>
              </a:rPr>
              <a:t>For ○○, there is an additional cost.</a:t>
            </a:r>
            <a:endParaRPr sz="1023" dirty="0">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6805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609C0-9FB0-6351-BCA9-C3C14AA8BF81}"/>
              </a:ext>
            </a:extLst>
          </p:cNvPr>
          <p:cNvSpPr>
            <a:spLocks noGrp="1"/>
          </p:cNvSpPr>
          <p:nvPr>
            <p:ph type="title" idx="10"/>
          </p:nvPr>
        </p:nvSpPr>
        <p:spPr/>
        <p:txBody>
          <a:bodyPr/>
          <a:lstStyle/>
          <a:p>
            <a:r>
              <a:rPr lang="ja-JP" altLang="en-US"/>
              <a:t>Business Overview</a:t>
            </a:r>
            <a:endParaRPr lang="en-US" dirty="0"/>
          </a:p>
        </p:txBody>
      </p:sp>
      <p:sp>
        <p:nvSpPr>
          <p:cNvPr id="4" name="Content Placeholder 3">
            <a:extLst>
              <a:ext uri="{FF2B5EF4-FFF2-40B4-BE49-F238E27FC236}">
                <a16:creationId xmlns:a16="http://schemas.microsoft.com/office/drawing/2014/main" id="{275CFE48-3D46-A34A-BC26-F1C93B90DDF8}"/>
              </a:ext>
            </a:extLst>
          </p:cNvPr>
          <p:cNvSpPr>
            <a:spLocks noGrp="1"/>
          </p:cNvSpPr>
          <p:nvPr>
            <p:ph idx="17"/>
          </p:nvPr>
        </p:nvSpPr>
        <p:spPr/>
        <p:txBody>
          <a:bodyPr/>
          <a:lstStyle/>
          <a:p>
            <a:r>
              <a:rPr lang="en-US" altLang="ja-JP" dirty="0"/>
              <a:t>2-8. C</a:t>
            </a:r>
            <a:r>
              <a:rPr lang="ja-JP" altLang="en-US"/>
              <a:t>ompeting services</a:t>
            </a:r>
            <a:endParaRPr lang="en-US" dirty="0"/>
          </a:p>
        </p:txBody>
      </p:sp>
      <p:sp>
        <p:nvSpPr>
          <p:cNvPr id="5" name="Content Placeholder 4">
            <a:extLst>
              <a:ext uri="{FF2B5EF4-FFF2-40B4-BE49-F238E27FC236}">
                <a16:creationId xmlns:a16="http://schemas.microsoft.com/office/drawing/2014/main" id="{40A0FCD0-DA70-F980-A713-76C837309D95}"/>
              </a:ext>
            </a:extLst>
          </p:cNvPr>
          <p:cNvSpPr>
            <a:spLocks noGrp="1"/>
          </p:cNvSpPr>
          <p:nvPr>
            <p:ph idx="18"/>
          </p:nvPr>
        </p:nvSpPr>
        <p:spPr/>
        <p:txBody>
          <a:bodyPr/>
          <a:lstStyle/>
          <a:p>
            <a:pPr lvl="0"/>
            <a:r>
              <a:rPr lang="ja-JP" altLang="en-US"/>
              <a:t>Our main competitors are companies that provide XX type services in XX industry.</a:t>
            </a:r>
            <a:r>
              <a:rPr lang="en-US" altLang="ja-JP" dirty="0"/>
              <a:t> </a:t>
            </a:r>
            <a:r>
              <a:rPr lang="ja-JP" altLang="en-US"/>
              <a:t>The most competitive services are XXX Service and XXX Service.</a:t>
            </a:r>
          </a:p>
        </p:txBody>
      </p:sp>
      <p:graphicFrame>
        <p:nvGraphicFramePr>
          <p:cNvPr id="6" name="Google Shape;776;p34">
            <a:extLst>
              <a:ext uri="{FF2B5EF4-FFF2-40B4-BE49-F238E27FC236}">
                <a16:creationId xmlns:a16="http://schemas.microsoft.com/office/drawing/2014/main" id="{ACE80825-A04E-07D4-2DF4-C9B21B79033C}"/>
              </a:ext>
            </a:extLst>
          </p:cNvPr>
          <p:cNvGraphicFramePr/>
          <p:nvPr>
            <p:extLst>
              <p:ext uri="{D42A27DB-BD31-4B8C-83A1-F6EECF244321}">
                <p14:modId xmlns:p14="http://schemas.microsoft.com/office/powerpoint/2010/main" val="3727122787"/>
              </p:ext>
            </p:extLst>
          </p:nvPr>
        </p:nvGraphicFramePr>
        <p:xfrm>
          <a:off x="417635" y="2052583"/>
          <a:ext cx="8307692" cy="3442096"/>
        </p:xfrm>
        <a:graphic>
          <a:graphicData uri="http://schemas.openxmlformats.org/drawingml/2006/table">
            <a:tbl>
              <a:tblPr>
                <a:noFill/>
              </a:tblPr>
              <a:tblGrid>
                <a:gridCol w="1334965">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781727">
                  <a:extLst>
                    <a:ext uri="{9D8B030D-6E8A-4147-A177-3AD203B41FA5}">
                      <a16:colId xmlns:a16="http://schemas.microsoft.com/office/drawing/2014/main" val="20003"/>
                    </a:ext>
                  </a:extLst>
                </a:gridCol>
              </a:tblGrid>
              <a:tr h="0">
                <a:tc>
                  <a:txBody>
                    <a:bodyPr/>
                    <a:lstStyle/>
                    <a:p>
                      <a:pPr marL="0" marR="0" lvl="0" indent="0" algn="ctr" rtl="0">
                        <a:lnSpc>
                          <a:spcPct val="100000"/>
                        </a:lnSpc>
                        <a:spcBef>
                          <a:spcPts val="0"/>
                        </a:spcBef>
                        <a:spcAft>
                          <a:spcPts val="0"/>
                        </a:spcAft>
                        <a:buClr>
                          <a:srgbClr val="000000"/>
                        </a:buClr>
                        <a:buSzPts val="12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service name</a:t>
                      </a:r>
                      <a:endParaRPr sz="15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99692" marR="99692" marT="99692" marB="99692"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Provider</a:t>
                      </a:r>
                      <a:endParaRPr sz="15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99692" marR="99692" marT="99692" marB="99692"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Estimated Share</a:t>
                      </a:r>
                      <a:endParaRPr sz="15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99692" marR="99692" marT="99692" marB="99692"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competitiveness</a:t>
                      </a:r>
                      <a:endParaRPr sz="15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99692" marR="99692" marT="99692" marB="99692"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31128">
                <a:tc>
                  <a:txBody>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00 service</a:t>
                      </a:r>
                      <a:endParaRPr sz="13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99692" marR="9969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00000 Corporation</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0%</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'good work' (equiv. of silver star awarded to children at school)</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31128">
                <a:tc>
                  <a:txBody>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00 service</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00000 Corporation</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0%</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'good work' (equiv. of silver star awarded to children at school)</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59988">
                <a:tc>
                  <a:txBody>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00 service</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00000 Corporation</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0%</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symbol used as a placeholder (either because a number of other words could be used in that position or because of censorship)</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00 service</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00000 Corporation</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0%</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altLang="en-US"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altLang="en-US"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Clr>
                          <a:srgbClr val="000000"/>
                        </a:buClr>
                        <a:buSzPts val="105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Clr>
                          <a:srgbClr val="000000"/>
                        </a:buClr>
                        <a:buSzPts val="105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0">
                <a:tc>
                  <a:txBody>
                    <a:bodyPr/>
                    <a:lstStyle/>
                    <a:p>
                      <a:pPr marL="0" marR="0" lvl="0" indent="0" algn="l" rtl="0">
                        <a:lnSpc>
                          <a:spcPct val="100000"/>
                        </a:lnSpc>
                        <a:spcBef>
                          <a:spcPts val="0"/>
                        </a:spcBef>
                        <a:spcAft>
                          <a:spcPts val="0"/>
                        </a:spcAft>
                        <a:buClr>
                          <a:srgbClr val="000000"/>
                        </a:buClr>
                        <a:buSzPts val="105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75813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1465-0710-142F-D560-922248DA5C93}"/>
              </a:ext>
            </a:extLst>
          </p:cNvPr>
          <p:cNvSpPr>
            <a:spLocks noGrp="1"/>
          </p:cNvSpPr>
          <p:nvPr>
            <p:ph type="title" idx="10"/>
          </p:nvPr>
        </p:nvSpPr>
        <p:spPr/>
        <p:txBody>
          <a:bodyPr/>
          <a:lstStyle/>
          <a:p>
            <a:r>
              <a:rPr lang="ja-JP" altLang="en-US"/>
              <a:t>Business Overview</a:t>
            </a:r>
            <a:endParaRPr lang="en-US" dirty="0"/>
          </a:p>
        </p:txBody>
      </p:sp>
      <p:sp>
        <p:nvSpPr>
          <p:cNvPr id="4" name="Content Placeholder 3">
            <a:extLst>
              <a:ext uri="{FF2B5EF4-FFF2-40B4-BE49-F238E27FC236}">
                <a16:creationId xmlns:a16="http://schemas.microsoft.com/office/drawing/2014/main" id="{9B126AAA-ECDC-D4B4-73A0-7691EB0E7C8C}"/>
              </a:ext>
            </a:extLst>
          </p:cNvPr>
          <p:cNvSpPr>
            <a:spLocks noGrp="1"/>
          </p:cNvSpPr>
          <p:nvPr>
            <p:ph idx="17"/>
          </p:nvPr>
        </p:nvSpPr>
        <p:spPr/>
        <p:txBody>
          <a:bodyPr/>
          <a:lstStyle/>
          <a:p>
            <a:r>
              <a:rPr lang="en-US" altLang="ja-JP" dirty="0"/>
              <a:t>2-9. </a:t>
            </a:r>
            <a:r>
              <a:rPr lang="ja-JP" altLang="en-US"/>
              <a:t>Reasons for being chosen even as a latecomer</a:t>
            </a:r>
            <a:endParaRPr lang="en-US" dirty="0"/>
          </a:p>
        </p:txBody>
      </p:sp>
      <p:sp>
        <p:nvSpPr>
          <p:cNvPr id="5" name="Content Placeholder 4">
            <a:extLst>
              <a:ext uri="{FF2B5EF4-FFF2-40B4-BE49-F238E27FC236}">
                <a16:creationId xmlns:a16="http://schemas.microsoft.com/office/drawing/2014/main" id="{5E608684-CC7D-4060-4D3F-4E060509B5F6}"/>
              </a:ext>
            </a:extLst>
          </p:cNvPr>
          <p:cNvSpPr>
            <a:spLocks noGrp="1"/>
          </p:cNvSpPr>
          <p:nvPr>
            <p:ph idx="18"/>
          </p:nvPr>
        </p:nvSpPr>
        <p:spPr/>
        <p:txBody>
          <a:bodyPr/>
          <a:lstStyle/>
          <a:p>
            <a:r>
              <a:rPr lang="ja-JP" altLang="en-US"/>
              <a:t>Our experience in the XX area allows us to compete with our competitors.</a:t>
            </a:r>
            <a:r>
              <a:rPr lang="en-US" altLang="ja-JP" dirty="0"/>
              <a:t> </a:t>
            </a:r>
            <a:r>
              <a:rPr lang="ja-JP" altLang="en-US"/>
              <a:t>In particular, we have received high evaluations in XXX, XXX, and XXX.</a:t>
            </a:r>
          </a:p>
        </p:txBody>
      </p:sp>
      <p:sp>
        <p:nvSpPr>
          <p:cNvPr id="6" name="Google Shape;846;p38">
            <a:extLst>
              <a:ext uri="{FF2B5EF4-FFF2-40B4-BE49-F238E27FC236}">
                <a16:creationId xmlns:a16="http://schemas.microsoft.com/office/drawing/2014/main" id="{B4CF3A6D-8909-8BD6-5740-45EAE9DE2DA6}"/>
              </a:ext>
            </a:extLst>
          </p:cNvPr>
          <p:cNvSpPr/>
          <p:nvPr/>
        </p:nvSpPr>
        <p:spPr>
          <a:xfrm>
            <a:off x="0" y="2976972"/>
            <a:ext cx="9144000" cy="1472379"/>
          </a:xfrm>
          <a:prstGeom prst="rect">
            <a:avLst/>
          </a:prstGeom>
          <a:solidFill>
            <a:srgbClr val="F2F2F2"/>
          </a:solidFill>
          <a:ln>
            <a:noFill/>
          </a:ln>
        </p:spPr>
        <p:txBody>
          <a:bodyPr spcFirstLastPara="1" wrap="square" lIns="84392" tIns="42185" rIns="84392" bIns="42185" anchor="ctr" anchorCtr="0">
            <a:noAutofit/>
          </a:bodyPr>
          <a:lstStyle/>
          <a:p>
            <a:pPr algn="ctr">
              <a:buClr>
                <a:srgbClr val="000000"/>
              </a:buClr>
              <a:buSzPts val="1800"/>
            </a:pPr>
            <a:endParaRPr sz="1662" b="1">
              <a:solidFill>
                <a:schemeClr val="accent1"/>
              </a:solidFill>
              <a:latin typeface="+mn-ea"/>
              <a:ea typeface="+mn-ea"/>
              <a:sym typeface="Arial"/>
            </a:endParaRPr>
          </a:p>
        </p:txBody>
      </p:sp>
      <p:sp>
        <p:nvSpPr>
          <p:cNvPr id="7" name="Google Shape;851;p38">
            <a:extLst>
              <a:ext uri="{FF2B5EF4-FFF2-40B4-BE49-F238E27FC236}">
                <a16:creationId xmlns:a16="http://schemas.microsoft.com/office/drawing/2014/main" id="{F69BA1FD-63CD-45C3-3AC4-04B238DF1854}"/>
              </a:ext>
            </a:extLst>
          </p:cNvPr>
          <p:cNvSpPr/>
          <p:nvPr/>
        </p:nvSpPr>
        <p:spPr>
          <a:xfrm>
            <a:off x="970641" y="1962787"/>
            <a:ext cx="1421466" cy="1421466"/>
          </a:xfrm>
          <a:prstGeom prst="ellipse">
            <a:avLst/>
          </a:prstGeom>
          <a:solidFill>
            <a:schemeClr val="lt1"/>
          </a:solidFill>
          <a:ln>
            <a:noFill/>
          </a:ln>
          <a:effectLst>
            <a:outerShdw blurRad="127000" algn="ctr" rotWithShape="0">
              <a:srgbClr val="000000">
                <a:alpha val="40000"/>
              </a:srgbClr>
            </a:outerShdw>
          </a:effectLst>
        </p:spPr>
        <p:txBody>
          <a:bodyPr spcFirstLastPara="1" wrap="square" lIns="84392" tIns="42185" rIns="84392" bIns="42185" anchor="ctr" anchorCtr="0">
            <a:noAutofit/>
          </a:bodyPr>
          <a:lstStyle/>
          <a:p>
            <a:pPr algn="ctr">
              <a:buClr>
                <a:srgbClr val="000000"/>
              </a:buClr>
              <a:buSzPts val="1477"/>
            </a:pPr>
            <a:r>
              <a:rPr lang="en-US" altLang="ja-JP" sz="1363" b="1" dirty="0">
                <a:latin typeface="Times New Roman" panose="02020603050405020304" pitchFamily="18" charset="0"/>
                <a:ea typeface="+mn-ea"/>
                <a:cs typeface="Times New Roman" panose="02020603050405020304" pitchFamily="18" charset="0"/>
                <a:sym typeface="Arial"/>
              </a:rPr>
              <a:t>icon</a:t>
            </a:r>
            <a:endParaRPr sz="1363" b="1" dirty="0">
              <a:latin typeface="Times New Roman" panose="02020603050405020304" pitchFamily="18" charset="0"/>
              <a:ea typeface="+mn-ea"/>
              <a:cs typeface="Times New Roman" panose="02020603050405020304" pitchFamily="18" charset="0"/>
              <a:sym typeface="Arial"/>
            </a:endParaRPr>
          </a:p>
        </p:txBody>
      </p:sp>
      <p:sp>
        <p:nvSpPr>
          <p:cNvPr id="8" name="Google Shape;852;p38">
            <a:extLst>
              <a:ext uri="{FF2B5EF4-FFF2-40B4-BE49-F238E27FC236}">
                <a16:creationId xmlns:a16="http://schemas.microsoft.com/office/drawing/2014/main" id="{92A01B41-83FE-AB86-5A70-2F95001089CF}"/>
              </a:ext>
            </a:extLst>
          </p:cNvPr>
          <p:cNvSpPr/>
          <p:nvPr/>
        </p:nvSpPr>
        <p:spPr>
          <a:xfrm>
            <a:off x="3861267" y="1962787"/>
            <a:ext cx="1421466" cy="1421466"/>
          </a:xfrm>
          <a:prstGeom prst="ellipse">
            <a:avLst/>
          </a:prstGeom>
          <a:solidFill>
            <a:schemeClr val="lt1"/>
          </a:solidFill>
          <a:ln>
            <a:noFill/>
          </a:ln>
          <a:effectLst>
            <a:outerShdw blurRad="127000" algn="ctr" rotWithShape="0">
              <a:srgbClr val="000000">
                <a:alpha val="40000"/>
              </a:srgbClr>
            </a:outerShdw>
          </a:effectLst>
        </p:spPr>
        <p:txBody>
          <a:bodyPr spcFirstLastPara="1" wrap="square" lIns="84392" tIns="42185" rIns="84392" bIns="42185" anchor="ctr" anchorCtr="0">
            <a:noAutofit/>
          </a:bodyPr>
          <a:lstStyle/>
          <a:p>
            <a:pPr algn="ctr">
              <a:buClr>
                <a:srgbClr val="000000"/>
              </a:buClr>
              <a:buSzPts val="1477"/>
            </a:pPr>
            <a:r>
              <a:rPr lang="en-US" altLang="ja-JP" sz="1363" b="1">
                <a:latin typeface="Times New Roman" panose="02020603050405020304" pitchFamily="18" charset="0"/>
                <a:ea typeface="+mn-ea"/>
                <a:cs typeface="Times New Roman" panose="02020603050405020304" pitchFamily="18" charset="0"/>
                <a:sym typeface="Arial"/>
              </a:rPr>
              <a:t>icon</a:t>
            </a:r>
            <a:endParaRPr sz="1363" b="1">
              <a:latin typeface="Times New Roman" panose="02020603050405020304" pitchFamily="18" charset="0"/>
              <a:ea typeface="+mn-ea"/>
              <a:cs typeface="Times New Roman" panose="02020603050405020304" pitchFamily="18" charset="0"/>
              <a:sym typeface="Arial"/>
            </a:endParaRPr>
          </a:p>
        </p:txBody>
      </p:sp>
      <p:sp>
        <p:nvSpPr>
          <p:cNvPr id="9" name="Google Shape;853;p38">
            <a:extLst>
              <a:ext uri="{FF2B5EF4-FFF2-40B4-BE49-F238E27FC236}">
                <a16:creationId xmlns:a16="http://schemas.microsoft.com/office/drawing/2014/main" id="{A448F300-C7FA-677F-1D12-5F22C6A7A014}"/>
              </a:ext>
            </a:extLst>
          </p:cNvPr>
          <p:cNvSpPr/>
          <p:nvPr/>
        </p:nvSpPr>
        <p:spPr>
          <a:xfrm>
            <a:off x="6771359" y="1962787"/>
            <a:ext cx="1421466" cy="1421466"/>
          </a:xfrm>
          <a:prstGeom prst="ellipse">
            <a:avLst/>
          </a:prstGeom>
          <a:solidFill>
            <a:schemeClr val="lt1"/>
          </a:solidFill>
          <a:ln>
            <a:noFill/>
          </a:ln>
          <a:effectLst>
            <a:outerShdw blurRad="127000" algn="ctr" rotWithShape="0">
              <a:srgbClr val="000000">
                <a:alpha val="40000"/>
              </a:srgbClr>
            </a:outerShdw>
          </a:effectLst>
        </p:spPr>
        <p:txBody>
          <a:bodyPr spcFirstLastPara="1" wrap="square" lIns="84392" tIns="42185" rIns="84392" bIns="42185" anchor="ctr" anchorCtr="0">
            <a:noAutofit/>
          </a:bodyPr>
          <a:lstStyle/>
          <a:p>
            <a:pPr algn="ctr">
              <a:buClr>
                <a:srgbClr val="000000"/>
              </a:buClr>
              <a:buSzPts val="1477"/>
            </a:pPr>
            <a:r>
              <a:rPr lang="en-US" altLang="ja-JP" sz="1363" b="1">
                <a:latin typeface="Times New Roman" panose="02020603050405020304" pitchFamily="18" charset="0"/>
                <a:ea typeface="+mn-ea"/>
                <a:cs typeface="Times New Roman" panose="02020603050405020304" pitchFamily="18" charset="0"/>
                <a:sym typeface="Arial"/>
              </a:rPr>
              <a:t>icon</a:t>
            </a:r>
            <a:endParaRPr sz="1363" b="1">
              <a:latin typeface="Times New Roman" panose="02020603050405020304" pitchFamily="18" charset="0"/>
              <a:ea typeface="+mn-ea"/>
              <a:cs typeface="Times New Roman" panose="02020603050405020304" pitchFamily="18" charset="0"/>
              <a:sym typeface="Arial"/>
            </a:endParaRPr>
          </a:p>
        </p:txBody>
      </p:sp>
      <p:sp>
        <p:nvSpPr>
          <p:cNvPr id="10" name="Google Shape;854;p38">
            <a:extLst>
              <a:ext uri="{FF2B5EF4-FFF2-40B4-BE49-F238E27FC236}">
                <a16:creationId xmlns:a16="http://schemas.microsoft.com/office/drawing/2014/main" id="{8D8181ED-54E2-7FE3-F9B0-8F4C4F79C6AE}"/>
              </a:ext>
            </a:extLst>
          </p:cNvPr>
          <p:cNvSpPr txBox="1"/>
          <p:nvPr/>
        </p:nvSpPr>
        <p:spPr>
          <a:xfrm>
            <a:off x="435220" y="3551022"/>
            <a:ext cx="2492308" cy="731077"/>
          </a:xfrm>
          <a:prstGeom prst="rect">
            <a:avLst/>
          </a:prstGeom>
          <a:noFill/>
          <a:ln>
            <a:noFill/>
          </a:ln>
        </p:spPr>
        <p:txBody>
          <a:bodyPr spcFirstLastPara="1" wrap="square" lIns="33231" tIns="33231" rIns="33231" bIns="33231" anchor="ctr" anchorCtr="0">
            <a:normAutofit/>
          </a:bodyPr>
          <a:lstStyle/>
          <a:p>
            <a:pPr algn="ctr">
              <a:spcAft>
                <a:spcPts val="554"/>
              </a:spcAft>
            </a:pPr>
            <a:r>
              <a:rPr lang="ja-JP" altLang="en-US" sz="1366" b="1">
                <a:latin typeface="Times New Roman" panose="02020603050405020304" pitchFamily="18" charset="0"/>
                <a:ea typeface="+mn-ea"/>
                <a:cs typeface="Times New Roman" panose="02020603050405020304" pitchFamily="18" charset="0"/>
              </a:rPr>
              <a:t>00 years in the 00 area.</a:t>
            </a:r>
            <a:endParaRPr lang="en-US" altLang="ja-JP" sz="1366" b="1" dirty="0">
              <a:latin typeface="Times New Roman" panose="02020603050405020304" pitchFamily="18" charset="0"/>
              <a:ea typeface="+mn-ea"/>
              <a:cs typeface="Times New Roman" panose="02020603050405020304" pitchFamily="18" charset="0"/>
            </a:endParaRPr>
          </a:p>
          <a:p>
            <a:pPr algn="ctr">
              <a:spcAft>
                <a:spcPts val="554"/>
              </a:spcAft>
            </a:pPr>
            <a:r>
              <a:rPr lang="ja-JP" altLang="en-US" sz="1366" b="1">
                <a:latin typeface="Times New Roman" panose="02020603050405020304" pitchFamily="18" charset="0"/>
                <a:ea typeface="+mn-ea"/>
                <a:cs typeface="Times New Roman" panose="02020603050405020304" pitchFamily="18" charset="0"/>
              </a:rPr>
              <a:t>R&amp;D and Experience</a:t>
            </a:r>
          </a:p>
        </p:txBody>
      </p:sp>
      <p:sp>
        <p:nvSpPr>
          <p:cNvPr id="11" name="Google Shape;855;p38">
            <a:extLst>
              <a:ext uri="{FF2B5EF4-FFF2-40B4-BE49-F238E27FC236}">
                <a16:creationId xmlns:a16="http://schemas.microsoft.com/office/drawing/2014/main" id="{1034A9F0-3843-D449-12C0-908A851549DB}"/>
              </a:ext>
            </a:extLst>
          </p:cNvPr>
          <p:cNvSpPr txBox="1"/>
          <p:nvPr/>
        </p:nvSpPr>
        <p:spPr>
          <a:xfrm>
            <a:off x="3325846" y="3551022"/>
            <a:ext cx="2492308" cy="731077"/>
          </a:xfrm>
          <a:prstGeom prst="rect">
            <a:avLst/>
          </a:prstGeom>
          <a:noFill/>
          <a:ln>
            <a:noFill/>
          </a:ln>
        </p:spPr>
        <p:txBody>
          <a:bodyPr spcFirstLastPara="1" wrap="square" lIns="33231" tIns="33231" rIns="33231" bIns="33231" anchor="ctr" anchorCtr="0">
            <a:normAutofit fontScale="92500" lnSpcReduction="20000"/>
          </a:bodyPr>
          <a:lstStyle/>
          <a:p>
            <a:pPr algn="ctr">
              <a:spcAft>
                <a:spcPts val="554"/>
              </a:spcAft>
              <a:buClr>
                <a:srgbClr val="000000"/>
              </a:buClr>
              <a:buSzPts val="1477"/>
            </a:pPr>
            <a:r>
              <a:rPr lang="en-US" altLang="ja-JP" sz="1363" b="1">
                <a:latin typeface="Times New Roman" panose="02020603050405020304" pitchFamily="18" charset="0"/>
                <a:ea typeface="+mn-ea"/>
                <a:cs typeface="Times New Roman" panose="02020603050405020304" pitchFamily="18" charset="0"/>
                <a:sym typeface="Arial"/>
              </a:rPr>
              <a:t>Easy operation for everyone.</a:t>
            </a:r>
            <a:endParaRPr sz="1363" b="1" dirty="0">
              <a:latin typeface="Times New Roman" panose="02020603050405020304" pitchFamily="18" charset="0"/>
              <a:ea typeface="+mn-ea"/>
              <a:cs typeface="Times New Roman" panose="02020603050405020304" pitchFamily="18" charset="0"/>
              <a:sym typeface="Arial"/>
            </a:endParaRPr>
          </a:p>
          <a:p>
            <a:pPr algn="ctr">
              <a:spcAft>
                <a:spcPts val="554"/>
              </a:spcAft>
              <a:buClr>
                <a:srgbClr val="000000"/>
              </a:buClr>
              <a:buSzPts val="1477"/>
            </a:pPr>
            <a:r>
              <a:rPr lang="en-US" altLang="ja-JP" sz="1363" b="1">
                <a:latin typeface="Times New Roman" panose="02020603050405020304" pitchFamily="18" charset="0"/>
                <a:ea typeface="+mn-ea"/>
                <a:cs typeface="Times New Roman" panose="02020603050405020304" pitchFamily="18" charset="0"/>
                <a:sym typeface="Arial"/>
              </a:rPr>
              <a:t>Can be introduced in as little as </a:t>
            </a:r>
            <a:r>
              <a:rPr lang="ja-JP" altLang="en-US" sz="1292" b="1">
                <a:latin typeface="Times New Roman" panose="02020603050405020304" pitchFamily="18" charset="0"/>
                <a:ea typeface="+mn-ea"/>
                <a:cs typeface="Times New Roman" panose="02020603050405020304" pitchFamily="18" charset="0"/>
              </a:rPr>
              <a:t>00 </a:t>
            </a:r>
            <a:r>
              <a:rPr lang="en-US" altLang="ja-JP" sz="1363" b="1">
                <a:latin typeface="Times New Roman" panose="02020603050405020304" pitchFamily="18" charset="0"/>
                <a:ea typeface="+mn-ea"/>
                <a:cs typeface="Times New Roman" panose="02020603050405020304" pitchFamily="18" charset="0"/>
                <a:sym typeface="Arial"/>
              </a:rPr>
              <a:t>days</a:t>
            </a:r>
            <a:endParaRPr sz="1292" b="1" dirty="0">
              <a:latin typeface="Times New Roman" panose="02020603050405020304" pitchFamily="18" charset="0"/>
              <a:ea typeface="+mn-ea"/>
              <a:cs typeface="Times New Roman" panose="02020603050405020304" pitchFamily="18" charset="0"/>
              <a:sym typeface="Arial"/>
            </a:endParaRPr>
          </a:p>
        </p:txBody>
      </p:sp>
      <p:sp>
        <p:nvSpPr>
          <p:cNvPr id="12" name="Google Shape;856;p38">
            <a:extLst>
              <a:ext uri="{FF2B5EF4-FFF2-40B4-BE49-F238E27FC236}">
                <a16:creationId xmlns:a16="http://schemas.microsoft.com/office/drawing/2014/main" id="{7B620F67-7751-3453-194B-14E80ED84532}"/>
              </a:ext>
            </a:extLst>
          </p:cNvPr>
          <p:cNvSpPr txBox="1"/>
          <p:nvPr/>
        </p:nvSpPr>
        <p:spPr>
          <a:xfrm>
            <a:off x="6235938" y="3551022"/>
            <a:ext cx="2492308" cy="731077"/>
          </a:xfrm>
          <a:prstGeom prst="rect">
            <a:avLst/>
          </a:prstGeom>
          <a:noFill/>
          <a:ln>
            <a:noFill/>
          </a:ln>
        </p:spPr>
        <p:txBody>
          <a:bodyPr spcFirstLastPara="1" wrap="square" lIns="33231" tIns="33231" rIns="33231" bIns="33231" anchor="ctr" anchorCtr="0">
            <a:normAutofit/>
          </a:bodyPr>
          <a:lstStyle/>
          <a:p>
            <a:pPr algn="ctr">
              <a:spcAft>
                <a:spcPts val="554"/>
              </a:spcAft>
              <a:buClr>
                <a:srgbClr val="000000"/>
              </a:buClr>
              <a:buSzPts val="1477"/>
            </a:pPr>
            <a:r>
              <a:rPr lang="en-US" altLang="ja-JP" sz="1363" b="1">
                <a:latin typeface="Times New Roman" panose="02020603050405020304" pitchFamily="18" charset="0"/>
                <a:ea typeface="+mn-ea"/>
                <a:cs typeface="Times New Roman" panose="02020603050405020304" pitchFamily="18" charset="0"/>
                <a:sym typeface="Arial"/>
              </a:rPr>
              <a:t>Full support system</a:t>
            </a:r>
            <a:endParaRPr sz="1363" b="1" dirty="0">
              <a:latin typeface="Times New Roman" panose="02020603050405020304" pitchFamily="18" charset="0"/>
              <a:ea typeface="+mn-ea"/>
              <a:cs typeface="Times New Roman" panose="02020603050405020304" pitchFamily="18" charset="0"/>
              <a:sym typeface="Arial"/>
            </a:endParaRPr>
          </a:p>
          <a:p>
            <a:pPr algn="ctr">
              <a:spcAft>
                <a:spcPts val="554"/>
              </a:spcAft>
              <a:buClr>
                <a:srgbClr val="000000"/>
              </a:buClr>
              <a:buSzPts val="1477"/>
            </a:pPr>
            <a:r>
              <a:rPr lang="en-US" altLang="ja-JP" sz="1363" b="1">
                <a:latin typeface="Times New Roman" panose="02020603050405020304" pitchFamily="18" charset="0"/>
                <a:ea typeface="+mn-ea"/>
                <a:cs typeface="Times New Roman" panose="02020603050405020304" pitchFamily="18" charset="0"/>
                <a:sym typeface="Arial"/>
              </a:rPr>
              <a:t>Satisfaction with use 0%.</a:t>
            </a:r>
            <a:endParaRPr sz="1363" b="1" dirty="0">
              <a:latin typeface="Times New Roman" panose="02020603050405020304" pitchFamily="18" charset="0"/>
              <a:ea typeface="+mn-ea"/>
              <a:cs typeface="Times New Roman" panose="02020603050405020304" pitchFamily="18" charset="0"/>
              <a:sym typeface="Arial"/>
            </a:endParaRPr>
          </a:p>
        </p:txBody>
      </p:sp>
      <p:sp>
        <p:nvSpPr>
          <p:cNvPr id="13" name="Google Shape;857;p38">
            <a:extLst>
              <a:ext uri="{FF2B5EF4-FFF2-40B4-BE49-F238E27FC236}">
                <a16:creationId xmlns:a16="http://schemas.microsoft.com/office/drawing/2014/main" id="{B19AC5A2-5454-B13C-3F03-ACC0170C6955}"/>
              </a:ext>
            </a:extLst>
          </p:cNvPr>
          <p:cNvSpPr txBox="1"/>
          <p:nvPr/>
        </p:nvSpPr>
        <p:spPr>
          <a:xfrm>
            <a:off x="435220" y="4577163"/>
            <a:ext cx="2492308" cy="1073610"/>
          </a:xfrm>
          <a:prstGeom prst="rect">
            <a:avLst/>
          </a:prstGeom>
          <a:noFill/>
          <a:ln>
            <a:noFill/>
          </a:ln>
        </p:spPr>
        <p:txBody>
          <a:bodyPr spcFirstLastPara="1" wrap="square" lIns="33231" tIns="33231" rIns="33231" bIns="33231" anchor="t" anchorCtr="0">
            <a:normAutofit/>
          </a:bodyPr>
          <a:lstStyle/>
          <a:p>
            <a:pPr>
              <a:lnSpc>
                <a:spcPct val="150000"/>
              </a:lnSpc>
              <a:buClr>
                <a:srgbClr val="000000"/>
              </a:buClr>
              <a:buSzPts val="1108"/>
            </a:pPr>
            <a:r>
              <a:rPr lang="en-US" altLang="ja-JP" sz="1108">
                <a:latin typeface="Times New Roman" panose="02020603050405020304" pitchFamily="18" charset="0"/>
                <a:ea typeface="+mn-ea"/>
                <a:cs typeface="Times New Roman" panose="02020603050405020304" pitchFamily="18" charset="0"/>
                <a:sym typeface="Arial"/>
              </a:rPr>
              <a:t>Describe the company's unique strengths that differentiate it from competitors and points that lead to customer benefits.</a:t>
            </a:r>
            <a:endParaRPr sz="1477" dirty="0">
              <a:latin typeface="Times New Roman" panose="02020603050405020304" pitchFamily="18" charset="0"/>
              <a:ea typeface="+mn-ea"/>
              <a:cs typeface="Times New Roman" panose="02020603050405020304" pitchFamily="18" charset="0"/>
              <a:sym typeface="Arial"/>
            </a:endParaRPr>
          </a:p>
        </p:txBody>
      </p:sp>
      <p:sp>
        <p:nvSpPr>
          <p:cNvPr id="14" name="Google Shape;858;p38">
            <a:extLst>
              <a:ext uri="{FF2B5EF4-FFF2-40B4-BE49-F238E27FC236}">
                <a16:creationId xmlns:a16="http://schemas.microsoft.com/office/drawing/2014/main" id="{8104E50A-0A39-7059-2A6F-961C6D167CF3}"/>
              </a:ext>
            </a:extLst>
          </p:cNvPr>
          <p:cNvSpPr txBox="1"/>
          <p:nvPr/>
        </p:nvSpPr>
        <p:spPr>
          <a:xfrm>
            <a:off x="3342698" y="4577163"/>
            <a:ext cx="2492308" cy="1073610"/>
          </a:xfrm>
          <a:prstGeom prst="rect">
            <a:avLst/>
          </a:prstGeom>
          <a:noFill/>
          <a:ln>
            <a:noFill/>
          </a:ln>
        </p:spPr>
        <p:txBody>
          <a:bodyPr spcFirstLastPara="1" wrap="square" lIns="33231" tIns="33231" rIns="33231" bIns="33231" anchor="t" anchorCtr="0">
            <a:normAutofit/>
          </a:bodyPr>
          <a:lstStyle/>
          <a:p>
            <a:pPr>
              <a:lnSpc>
                <a:spcPct val="150000"/>
              </a:lnSpc>
              <a:buClr>
                <a:srgbClr val="000000"/>
              </a:buClr>
              <a:buSzPts val="1108"/>
            </a:pPr>
            <a:r>
              <a:rPr lang="en-US" altLang="ja-JP" sz="1108" dirty="0">
                <a:latin typeface="Times New Roman" panose="02020603050405020304" pitchFamily="18" charset="0"/>
                <a:ea typeface="+mn-ea"/>
                <a:cs typeface="Times New Roman" panose="02020603050405020304" pitchFamily="18" charset="0"/>
                <a:sym typeface="Arial"/>
              </a:rPr>
              <a:t>Describe the company's unique strengths that differentiate it from competitors and points that lead to customer benefits.</a:t>
            </a:r>
            <a:endParaRPr sz="1477" dirty="0">
              <a:latin typeface="Times New Roman" panose="02020603050405020304" pitchFamily="18" charset="0"/>
              <a:ea typeface="+mn-ea"/>
              <a:cs typeface="Times New Roman" panose="02020603050405020304" pitchFamily="18" charset="0"/>
              <a:sym typeface="Arial"/>
            </a:endParaRPr>
          </a:p>
        </p:txBody>
      </p:sp>
      <p:sp>
        <p:nvSpPr>
          <p:cNvPr id="15" name="Google Shape;859;p38">
            <a:extLst>
              <a:ext uri="{FF2B5EF4-FFF2-40B4-BE49-F238E27FC236}">
                <a16:creationId xmlns:a16="http://schemas.microsoft.com/office/drawing/2014/main" id="{7F8C7A7A-9506-67EC-F865-2E7C1B4923FF}"/>
              </a:ext>
            </a:extLst>
          </p:cNvPr>
          <p:cNvSpPr txBox="1"/>
          <p:nvPr/>
        </p:nvSpPr>
        <p:spPr>
          <a:xfrm>
            <a:off x="6235938" y="4577163"/>
            <a:ext cx="2492308" cy="1073610"/>
          </a:xfrm>
          <a:prstGeom prst="rect">
            <a:avLst/>
          </a:prstGeom>
          <a:noFill/>
          <a:ln>
            <a:noFill/>
          </a:ln>
        </p:spPr>
        <p:txBody>
          <a:bodyPr spcFirstLastPara="1" wrap="square" lIns="33231" tIns="33231" rIns="33231" bIns="33231" anchor="t" anchorCtr="0">
            <a:normAutofit/>
          </a:bodyPr>
          <a:lstStyle/>
          <a:p>
            <a:pPr>
              <a:lnSpc>
                <a:spcPct val="150000"/>
              </a:lnSpc>
              <a:buClr>
                <a:srgbClr val="000000"/>
              </a:buClr>
              <a:buSzPts val="1108"/>
            </a:pPr>
            <a:r>
              <a:rPr lang="en-US" altLang="ja-JP" sz="1108">
                <a:latin typeface="Times New Roman" panose="02020603050405020304" pitchFamily="18" charset="0"/>
                <a:ea typeface="+mn-ea"/>
                <a:cs typeface="Times New Roman" panose="02020603050405020304" pitchFamily="18" charset="0"/>
                <a:sym typeface="Arial"/>
              </a:rPr>
              <a:t>Describe the company's unique strengths that differentiate it from competitors and points that lead to customer benefits.</a:t>
            </a:r>
            <a:endParaRPr sz="1477" dirty="0">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19765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0448-8D8D-3EBE-15E3-1BC1F5242AD0}"/>
              </a:ext>
            </a:extLst>
          </p:cNvPr>
          <p:cNvSpPr>
            <a:spLocks noGrp="1"/>
          </p:cNvSpPr>
          <p:nvPr>
            <p:ph type="title" idx="10"/>
          </p:nvPr>
        </p:nvSpPr>
        <p:spPr/>
        <p:txBody>
          <a:bodyPr/>
          <a:lstStyle/>
          <a:p>
            <a:r>
              <a:rPr lang="en-US" altLang="ja-JP" dirty="0"/>
              <a:t>B</a:t>
            </a:r>
            <a:r>
              <a:rPr lang="ja-JP" altLang="en-US"/>
              <a:t>usiness </a:t>
            </a:r>
            <a:r>
              <a:rPr lang="en-US" altLang="ja-JP" dirty="0"/>
              <a:t>M</a:t>
            </a:r>
            <a:r>
              <a:rPr lang="ja-JP" altLang="en-US"/>
              <a:t>odel</a:t>
            </a:r>
            <a:endParaRPr lang="en-US" dirty="0"/>
          </a:p>
        </p:txBody>
      </p:sp>
      <p:sp>
        <p:nvSpPr>
          <p:cNvPr id="4" name="Content Placeholder 3">
            <a:extLst>
              <a:ext uri="{FF2B5EF4-FFF2-40B4-BE49-F238E27FC236}">
                <a16:creationId xmlns:a16="http://schemas.microsoft.com/office/drawing/2014/main" id="{2465BC2F-D273-3D13-B37D-4268714C06F5}"/>
              </a:ext>
            </a:extLst>
          </p:cNvPr>
          <p:cNvSpPr>
            <a:spLocks noGrp="1"/>
          </p:cNvSpPr>
          <p:nvPr>
            <p:ph idx="17"/>
          </p:nvPr>
        </p:nvSpPr>
        <p:spPr/>
        <p:txBody>
          <a:bodyPr/>
          <a:lstStyle/>
          <a:p>
            <a:r>
              <a:rPr kumimoji="1" lang="en-US" altLang="ja-JP" dirty="0"/>
              <a:t>3-1. B</a:t>
            </a:r>
            <a:r>
              <a:rPr kumimoji="1" lang="ja-JP" altLang="en-US"/>
              <a:t>usiness model</a:t>
            </a:r>
            <a:endParaRPr lang="en-US" dirty="0"/>
          </a:p>
        </p:txBody>
      </p:sp>
      <p:sp>
        <p:nvSpPr>
          <p:cNvPr id="5" name="Content Placeholder 4">
            <a:extLst>
              <a:ext uri="{FF2B5EF4-FFF2-40B4-BE49-F238E27FC236}">
                <a16:creationId xmlns:a16="http://schemas.microsoft.com/office/drawing/2014/main" id="{955C1873-1FA5-E719-6337-70CC4D279C03}"/>
              </a:ext>
            </a:extLst>
          </p:cNvPr>
          <p:cNvSpPr>
            <a:spLocks noGrp="1"/>
          </p:cNvSpPr>
          <p:nvPr>
            <p:ph idx="18"/>
          </p:nvPr>
        </p:nvSpPr>
        <p:spPr/>
        <p:txBody>
          <a:bodyPr/>
          <a:lstStyle/>
          <a:p>
            <a:endParaRPr lang="en-US"/>
          </a:p>
        </p:txBody>
      </p:sp>
      <p:sp>
        <p:nvSpPr>
          <p:cNvPr id="6" name="角丸四角形 4">
            <a:extLst>
              <a:ext uri="{FF2B5EF4-FFF2-40B4-BE49-F238E27FC236}">
                <a16:creationId xmlns:a16="http://schemas.microsoft.com/office/drawing/2014/main" id="{57838C23-2F2E-BBEC-E10D-1530C8B4E1BB}"/>
              </a:ext>
            </a:extLst>
          </p:cNvPr>
          <p:cNvSpPr/>
          <p:nvPr/>
        </p:nvSpPr>
        <p:spPr>
          <a:xfrm>
            <a:off x="418152" y="2132533"/>
            <a:ext cx="3620039" cy="2492308"/>
          </a:xfrm>
          <a:prstGeom prst="roundRect">
            <a:avLst>
              <a:gd name="adj" fmla="val 207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sp>
        <p:nvSpPr>
          <p:cNvPr id="7" name="角丸四角形 8">
            <a:extLst>
              <a:ext uri="{FF2B5EF4-FFF2-40B4-BE49-F238E27FC236}">
                <a16:creationId xmlns:a16="http://schemas.microsoft.com/office/drawing/2014/main" id="{4C30AA6A-BD80-1401-DED9-88787CC7FA12}"/>
              </a:ext>
            </a:extLst>
          </p:cNvPr>
          <p:cNvSpPr/>
          <p:nvPr/>
        </p:nvSpPr>
        <p:spPr>
          <a:xfrm>
            <a:off x="5061175" y="2132533"/>
            <a:ext cx="1428923" cy="2492308"/>
          </a:xfrm>
          <a:prstGeom prst="roundRect">
            <a:avLst>
              <a:gd name="adj" fmla="val 462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sp>
        <p:nvSpPr>
          <p:cNvPr id="8" name="角丸四角形 10">
            <a:extLst>
              <a:ext uri="{FF2B5EF4-FFF2-40B4-BE49-F238E27FC236}">
                <a16:creationId xmlns:a16="http://schemas.microsoft.com/office/drawing/2014/main" id="{4E8A1497-44B8-AC9A-2309-ACB86E600F60}"/>
              </a:ext>
            </a:extLst>
          </p:cNvPr>
          <p:cNvSpPr/>
          <p:nvPr/>
        </p:nvSpPr>
        <p:spPr>
          <a:xfrm>
            <a:off x="7296453" y="2132533"/>
            <a:ext cx="1428923" cy="2492308"/>
          </a:xfrm>
          <a:prstGeom prst="roundRect">
            <a:avLst>
              <a:gd name="adj" fmla="val 462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sp>
        <p:nvSpPr>
          <p:cNvPr id="9" name="角丸四角形 13">
            <a:extLst>
              <a:ext uri="{FF2B5EF4-FFF2-40B4-BE49-F238E27FC236}">
                <a16:creationId xmlns:a16="http://schemas.microsoft.com/office/drawing/2014/main" id="{756B1505-A015-2708-AD1B-B2DDD87A06C1}"/>
              </a:ext>
            </a:extLst>
          </p:cNvPr>
          <p:cNvSpPr/>
          <p:nvPr/>
        </p:nvSpPr>
        <p:spPr>
          <a:xfrm>
            <a:off x="2655692" y="5268413"/>
            <a:ext cx="3832614" cy="1395692"/>
          </a:xfrm>
          <a:prstGeom prst="roundRect">
            <a:avLst>
              <a:gd name="adj" fmla="val 462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sp>
        <p:nvSpPr>
          <p:cNvPr id="10" name="角丸四角形 15">
            <a:extLst>
              <a:ext uri="{FF2B5EF4-FFF2-40B4-BE49-F238E27FC236}">
                <a16:creationId xmlns:a16="http://schemas.microsoft.com/office/drawing/2014/main" id="{979C0E42-AF8A-E7E3-ECDD-FEB12180F3C9}"/>
              </a:ext>
            </a:extLst>
          </p:cNvPr>
          <p:cNvSpPr/>
          <p:nvPr/>
        </p:nvSpPr>
        <p:spPr>
          <a:xfrm>
            <a:off x="7296453" y="5268413"/>
            <a:ext cx="1428923" cy="1395692"/>
          </a:xfrm>
          <a:prstGeom prst="roundRect">
            <a:avLst>
              <a:gd name="adj" fmla="val 462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sp>
        <p:nvSpPr>
          <p:cNvPr id="11" name="片側の 2 つの角を丸めた四角形 22">
            <a:extLst>
              <a:ext uri="{FF2B5EF4-FFF2-40B4-BE49-F238E27FC236}">
                <a16:creationId xmlns:a16="http://schemas.microsoft.com/office/drawing/2014/main" id="{F5532AD5-5983-42CB-21F2-D6B9A651FF3F}"/>
              </a:ext>
            </a:extLst>
          </p:cNvPr>
          <p:cNvSpPr/>
          <p:nvPr/>
        </p:nvSpPr>
        <p:spPr>
          <a:xfrm>
            <a:off x="418152" y="2132534"/>
            <a:ext cx="3620038" cy="265846"/>
          </a:xfrm>
          <a:prstGeom prst="round2SameRect">
            <a:avLst>
              <a:gd name="adj1" fmla="val 24349"/>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15" b="1">
                <a:solidFill>
                  <a:schemeClr val="bg1"/>
                </a:solidFill>
                <a:latin typeface="Times New Roman" panose="02020603050405020304" pitchFamily="18" charset="0"/>
                <a:cs typeface="Times New Roman" panose="02020603050405020304" pitchFamily="18" charset="0"/>
              </a:rPr>
              <a:t>user</a:t>
            </a:r>
          </a:p>
        </p:txBody>
      </p:sp>
      <p:sp>
        <p:nvSpPr>
          <p:cNvPr id="12" name="片側の 2 つの角を丸めた四角形 33">
            <a:extLst>
              <a:ext uri="{FF2B5EF4-FFF2-40B4-BE49-F238E27FC236}">
                <a16:creationId xmlns:a16="http://schemas.microsoft.com/office/drawing/2014/main" id="{98B08DF4-A179-401A-D8D0-4F5E72043103}"/>
              </a:ext>
            </a:extLst>
          </p:cNvPr>
          <p:cNvSpPr/>
          <p:nvPr/>
        </p:nvSpPr>
        <p:spPr>
          <a:xfrm>
            <a:off x="5061175" y="2132534"/>
            <a:ext cx="1428923" cy="265846"/>
          </a:xfrm>
          <a:prstGeom prst="round2Same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15" b="1">
                <a:solidFill>
                  <a:schemeClr val="bg1"/>
                </a:solidFill>
                <a:latin typeface="Times New Roman" panose="02020603050405020304" pitchFamily="18" charset="0"/>
                <a:cs typeface="Times New Roman" panose="02020603050405020304" pitchFamily="18" charset="0"/>
              </a:rPr>
              <a:t>Products &amp; Services</a:t>
            </a:r>
          </a:p>
        </p:txBody>
      </p:sp>
      <p:sp>
        <p:nvSpPr>
          <p:cNvPr id="13" name="片側の 2 つの角を丸めた四角形 34">
            <a:extLst>
              <a:ext uri="{FF2B5EF4-FFF2-40B4-BE49-F238E27FC236}">
                <a16:creationId xmlns:a16="http://schemas.microsoft.com/office/drawing/2014/main" id="{5AD708AD-1B87-4904-98DB-C378579EF7CB}"/>
              </a:ext>
            </a:extLst>
          </p:cNvPr>
          <p:cNvSpPr/>
          <p:nvPr/>
        </p:nvSpPr>
        <p:spPr>
          <a:xfrm>
            <a:off x="7296453" y="2132534"/>
            <a:ext cx="1428923" cy="265846"/>
          </a:xfrm>
          <a:prstGeom prst="round2Same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15" b="1">
                <a:solidFill>
                  <a:schemeClr val="bg1"/>
                </a:solidFill>
                <a:latin typeface="Times New Roman" panose="02020603050405020304" pitchFamily="18" charset="0"/>
                <a:cs typeface="Times New Roman" panose="02020603050405020304" pitchFamily="18" charset="0"/>
              </a:rPr>
              <a:t>Provider</a:t>
            </a:r>
          </a:p>
        </p:txBody>
      </p:sp>
      <p:sp>
        <p:nvSpPr>
          <p:cNvPr id="14" name="片側の 2 つの角を丸めた四角形 38">
            <a:extLst>
              <a:ext uri="{FF2B5EF4-FFF2-40B4-BE49-F238E27FC236}">
                <a16:creationId xmlns:a16="http://schemas.microsoft.com/office/drawing/2014/main" id="{949D7BA1-7D71-EE3F-3FC1-AC7E54D51FE8}"/>
              </a:ext>
            </a:extLst>
          </p:cNvPr>
          <p:cNvSpPr/>
          <p:nvPr/>
        </p:nvSpPr>
        <p:spPr>
          <a:xfrm>
            <a:off x="7296453" y="5268412"/>
            <a:ext cx="1428923" cy="265846"/>
          </a:xfrm>
          <a:prstGeom prst="round2Same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15" b="1">
                <a:solidFill>
                  <a:schemeClr val="bg1"/>
                </a:solidFill>
                <a:latin typeface="Times New Roman" panose="02020603050405020304" pitchFamily="18" charset="0"/>
                <a:cs typeface="Times New Roman" panose="02020603050405020304" pitchFamily="18" charset="0"/>
              </a:rPr>
              <a:t>Partner</a:t>
            </a:r>
          </a:p>
        </p:txBody>
      </p:sp>
      <p:sp>
        <p:nvSpPr>
          <p:cNvPr id="15" name="片側の 2 つの角を丸めた四角形 39">
            <a:extLst>
              <a:ext uri="{FF2B5EF4-FFF2-40B4-BE49-F238E27FC236}">
                <a16:creationId xmlns:a16="http://schemas.microsoft.com/office/drawing/2014/main" id="{6E469534-0FB1-73B3-E1B3-173676C258E4}"/>
              </a:ext>
            </a:extLst>
          </p:cNvPr>
          <p:cNvSpPr/>
          <p:nvPr/>
        </p:nvSpPr>
        <p:spPr>
          <a:xfrm>
            <a:off x="2655691" y="5268412"/>
            <a:ext cx="3835086" cy="265846"/>
          </a:xfrm>
          <a:prstGeom prst="round2Same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15" b="1">
                <a:solidFill>
                  <a:schemeClr val="bg1"/>
                </a:solidFill>
                <a:latin typeface="Times New Roman" panose="02020603050405020304" pitchFamily="18" charset="0"/>
                <a:cs typeface="Times New Roman" panose="02020603050405020304" pitchFamily="18" charset="0"/>
              </a:rPr>
              <a:t>Support Team</a:t>
            </a:r>
          </a:p>
        </p:txBody>
      </p:sp>
      <p:sp>
        <p:nvSpPr>
          <p:cNvPr id="16" name="角丸四角形 40">
            <a:extLst>
              <a:ext uri="{FF2B5EF4-FFF2-40B4-BE49-F238E27FC236}">
                <a16:creationId xmlns:a16="http://schemas.microsoft.com/office/drawing/2014/main" id="{33828CE5-2A3B-F4C1-2A7A-2501F16D21C5}"/>
              </a:ext>
            </a:extLst>
          </p:cNvPr>
          <p:cNvSpPr/>
          <p:nvPr/>
        </p:nvSpPr>
        <p:spPr>
          <a:xfrm>
            <a:off x="594937" y="2550305"/>
            <a:ext cx="3223385" cy="898168"/>
          </a:xfrm>
          <a:prstGeom prst="roundRect">
            <a:avLst>
              <a:gd name="adj" fmla="val 6426"/>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sp>
        <p:nvSpPr>
          <p:cNvPr id="17" name="角丸四角形 46">
            <a:extLst>
              <a:ext uri="{FF2B5EF4-FFF2-40B4-BE49-F238E27FC236}">
                <a16:creationId xmlns:a16="http://schemas.microsoft.com/office/drawing/2014/main" id="{4FD1656B-E126-2F98-CCB6-40BCC993AA28}"/>
              </a:ext>
            </a:extLst>
          </p:cNvPr>
          <p:cNvSpPr/>
          <p:nvPr/>
        </p:nvSpPr>
        <p:spPr>
          <a:xfrm>
            <a:off x="594937" y="3542984"/>
            <a:ext cx="3223385" cy="898168"/>
          </a:xfrm>
          <a:prstGeom prst="roundRect">
            <a:avLst>
              <a:gd name="adj" fmla="val 6426"/>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pic>
        <p:nvPicPr>
          <p:cNvPr id="18" name="図 60">
            <a:extLst>
              <a:ext uri="{FF2B5EF4-FFF2-40B4-BE49-F238E27FC236}">
                <a16:creationId xmlns:a16="http://schemas.microsoft.com/office/drawing/2014/main" id="{4951C43E-0F10-5732-2264-5BAC0557E510}"/>
              </a:ext>
            </a:extLst>
          </p:cNvPr>
          <p:cNvPicPr>
            <a:picLocks noChangeAspect="1"/>
          </p:cNvPicPr>
          <p:nvPr/>
        </p:nvPicPr>
        <p:blipFill>
          <a:blip r:embed="rId2"/>
          <a:stretch>
            <a:fillRect/>
          </a:stretch>
        </p:blipFill>
        <p:spPr>
          <a:xfrm>
            <a:off x="5291536" y="3224545"/>
            <a:ext cx="968201" cy="632779"/>
          </a:xfrm>
          <a:prstGeom prst="rect">
            <a:avLst/>
          </a:prstGeom>
        </p:spPr>
      </p:pic>
      <p:sp>
        <p:nvSpPr>
          <p:cNvPr id="19" name="テキスト ボックス 76">
            <a:extLst>
              <a:ext uri="{FF2B5EF4-FFF2-40B4-BE49-F238E27FC236}">
                <a16:creationId xmlns:a16="http://schemas.microsoft.com/office/drawing/2014/main" id="{589EE20B-6BB9-E1A8-03C4-729094895982}"/>
              </a:ext>
            </a:extLst>
          </p:cNvPr>
          <p:cNvSpPr txBox="1"/>
          <p:nvPr/>
        </p:nvSpPr>
        <p:spPr>
          <a:xfrm>
            <a:off x="5194098" y="2607901"/>
            <a:ext cx="1163077" cy="430800"/>
          </a:xfrm>
          <a:prstGeom prst="rect">
            <a:avLst/>
          </a:prstGeom>
          <a:noFill/>
        </p:spPr>
        <p:txBody>
          <a:bodyPr wrap="square" lIns="33231" tIns="33231" rIns="33231" bIns="33231" rtlCol="0">
            <a:spAutoFit/>
          </a:bodyPr>
          <a:lstStyle/>
          <a:p>
            <a:pPr algn="ctr">
              <a:spcAft>
                <a:spcPts val="369"/>
              </a:spcAft>
            </a:pPr>
            <a:r>
              <a:rPr lang="ja-JP" altLang="en-US" sz="1015" b="1">
                <a:latin typeface="Times New Roman" panose="02020603050405020304" pitchFamily="18" charset="0"/>
                <a:ea typeface="+mn-ea"/>
                <a:cs typeface="Times New Roman" panose="02020603050405020304" pitchFamily="18" charset="0"/>
                <a:sym typeface="Arial"/>
              </a:rPr>
              <a:t>○○○○○○○</a:t>
            </a:r>
            <a:endParaRPr lang="en-US" altLang="ja-JP" sz="1015" b="1" dirty="0">
              <a:latin typeface="Times New Roman" panose="02020603050405020304" pitchFamily="18" charset="0"/>
              <a:ea typeface="+mn-ea"/>
              <a:cs typeface="Times New Roman" panose="02020603050405020304" pitchFamily="18" charset="0"/>
              <a:sym typeface="Arial"/>
            </a:endParaRPr>
          </a:p>
          <a:p>
            <a:pPr algn="ctr">
              <a:spcAft>
                <a:spcPts val="369"/>
              </a:spcAft>
            </a:pPr>
            <a:r>
              <a:rPr lang="ja-JP" altLang="en-US" sz="1015" b="1">
                <a:latin typeface="Times New Roman" panose="02020603050405020304" pitchFamily="18" charset="0"/>
                <a:ea typeface="+mn-ea"/>
                <a:cs typeface="Times New Roman" panose="02020603050405020304" pitchFamily="18" charset="0"/>
              </a:rPr>
              <a:t>Service</a:t>
            </a:r>
            <a:endParaRPr lang="ja-JP" altLang="en-US" sz="1015" b="1">
              <a:latin typeface="Times New Roman" panose="02020603050405020304" pitchFamily="18" charset="0"/>
              <a:ea typeface="+mn-ea"/>
              <a:cs typeface="Times New Roman" panose="02020603050405020304" pitchFamily="18" charset="0"/>
              <a:sym typeface="Arial"/>
            </a:endParaRPr>
          </a:p>
        </p:txBody>
      </p:sp>
      <p:sp>
        <p:nvSpPr>
          <p:cNvPr id="20" name="テキスト ボックス 77">
            <a:extLst>
              <a:ext uri="{FF2B5EF4-FFF2-40B4-BE49-F238E27FC236}">
                <a16:creationId xmlns:a16="http://schemas.microsoft.com/office/drawing/2014/main" id="{C0956A21-413D-FAE6-8068-603AFB0EBA88}"/>
              </a:ext>
            </a:extLst>
          </p:cNvPr>
          <p:cNvSpPr txBox="1"/>
          <p:nvPr/>
        </p:nvSpPr>
        <p:spPr>
          <a:xfrm>
            <a:off x="7429376" y="3667587"/>
            <a:ext cx="1163077" cy="416694"/>
          </a:xfrm>
          <a:prstGeom prst="rect">
            <a:avLst/>
          </a:prstGeom>
          <a:noFill/>
        </p:spPr>
        <p:txBody>
          <a:bodyPr wrap="square" lIns="33231" tIns="33231" rIns="33231" bIns="33231" rtlCol="0">
            <a:spAutoFit/>
          </a:bodyPr>
          <a:lstStyle/>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Corporation</a:t>
            </a:r>
            <a:endParaRPr lang="en-US" altLang="ja-JP" sz="969" b="1" dirty="0">
              <a:latin typeface="Times New Roman" panose="02020603050405020304" pitchFamily="18" charset="0"/>
              <a:ea typeface="+mn-ea"/>
              <a:cs typeface="Times New Roman" panose="02020603050405020304" pitchFamily="18" charset="0"/>
              <a:sym typeface="Arial"/>
            </a:endParaRPr>
          </a:p>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a:t>
            </a:r>
            <a:endParaRPr lang="en-US" altLang="ja-JP" sz="969" b="1" dirty="0">
              <a:latin typeface="Times New Roman" panose="02020603050405020304" pitchFamily="18" charset="0"/>
              <a:ea typeface="+mn-ea"/>
              <a:cs typeface="Times New Roman" panose="02020603050405020304" pitchFamily="18" charset="0"/>
              <a:sym typeface="Arial"/>
            </a:endParaRPr>
          </a:p>
        </p:txBody>
      </p:sp>
      <p:pic>
        <p:nvPicPr>
          <p:cNvPr id="21" name="グラフィックス 79" descr="建物 枠線">
            <a:extLst>
              <a:ext uri="{FF2B5EF4-FFF2-40B4-BE49-F238E27FC236}">
                <a16:creationId xmlns:a16="http://schemas.microsoft.com/office/drawing/2014/main" id="{BA60D870-96D5-BD63-2592-F222BE826C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3700" y="2868238"/>
            <a:ext cx="697846" cy="697846"/>
          </a:xfrm>
          <a:prstGeom prst="rect">
            <a:avLst/>
          </a:prstGeom>
        </p:spPr>
      </p:pic>
      <p:pic>
        <p:nvPicPr>
          <p:cNvPr id="22" name="グラフィックス 80" descr="建物 枠線">
            <a:extLst>
              <a:ext uri="{FF2B5EF4-FFF2-40B4-BE49-F238E27FC236}">
                <a16:creationId xmlns:a16="http://schemas.microsoft.com/office/drawing/2014/main" id="{B5FA7DC7-CA32-2AD7-E976-66D960ADC3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3700" y="5614950"/>
            <a:ext cx="697846" cy="697846"/>
          </a:xfrm>
          <a:prstGeom prst="rect">
            <a:avLst/>
          </a:prstGeom>
        </p:spPr>
      </p:pic>
      <p:sp>
        <p:nvSpPr>
          <p:cNvPr id="23" name="テキスト ボックス 81">
            <a:extLst>
              <a:ext uri="{FF2B5EF4-FFF2-40B4-BE49-F238E27FC236}">
                <a16:creationId xmlns:a16="http://schemas.microsoft.com/office/drawing/2014/main" id="{A1E3EDDC-678D-AC1B-7106-11B8FD538364}"/>
              </a:ext>
            </a:extLst>
          </p:cNvPr>
          <p:cNvSpPr txBox="1"/>
          <p:nvPr/>
        </p:nvSpPr>
        <p:spPr>
          <a:xfrm>
            <a:off x="7429376" y="6326096"/>
            <a:ext cx="1163077" cy="379504"/>
          </a:xfrm>
          <a:prstGeom prst="rect">
            <a:avLst/>
          </a:prstGeom>
          <a:noFill/>
        </p:spPr>
        <p:txBody>
          <a:bodyPr wrap="square" lIns="33231" tIns="33231" rIns="33231" bIns="33231" rtlCol="0">
            <a:spAutoFit/>
          </a:bodyPr>
          <a:lstStyle/>
          <a:p>
            <a:pPr algn="ctr">
              <a:spcAft>
                <a:spcPts val="369"/>
              </a:spcAft>
            </a:pPr>
            <a:r>
              <a:rPr lang="ja-JP" altLang="en-US" sz="1015" b="1">
                <a:latin typeface="Times New Roman" panose="02020603050405020304" pitchFamily="18" charset="0"/>
                <a:ea typeface="+mn-ea"/>
                <a:cs typeface="Times New Roman" panose="02020603050405020304" pitchFamily="18" charset="0"/>
                <a:sym typeface="Arial"/>
              </a:rPr>
              <a:t>advertising company</a:t>
            </a:r>
            <a:endParaRPr lang="en-US" altLang="ja-JP" sz="1015" b="1" dirty="0">
              <a:latin typeface="Times New Roman" panose="02020603050405020304" pitchFamily="18" charset="0"/>
              <a:ea typeface="+mn-ea"/>
              <a:cs typeface="Times New Roman" panose="02020603050405020304" pitchFamily="18" charset="0"/>
              <a:sym typeface="Arial"/>
            </a:endParaRPr>
          </a:p>
        </p:txBody>
      </p:sp>
      <p:cxnSp>
        <p:nvCxnSpPr>
          <p:cNvPr id="24" name="直線矢印コネクタ 83">
            <a:extLst>
              <a:ext uri="{FF2B5EF4-FFF2-40B4-BE49-F238E27FC236}">
                <a16:creationId xmlns:a16="http://schemas.microsoft.com/office/drawing/2014/main" id="{28ABADB3-9DA7-83C2-84DE-78C36D24FB3A}"/>
              </a:ext>
            </a:extLst>
          </p:cNvPr>
          <p:cNvCxnSpPr>
            <a:cxnSpLocks/>
          </p:cNvCxnSpPr>
          <p:nvPr/>
        </p:nvCxnSpPr>
        <p:spPr>
          <a:xfrm>
            <a:off x="2131758" y="2904556"/>
            <a:ext cx="465230" cy="0"/>
          </a:xfrm>
          <a:prstGeom prst="straightConnector1">
            <a:avLst/>
          </a:prstGeom>
          <a:ln w="25400" cap="rnd">
            <a:solidFill>
              <a:schemeClr val="accent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直線矢印コネクタ 91">
            <a:extLst>
              <a:ext uri="{FF2B5EF4-FFF2-40B4-BE49-F238E27FC236}">
                <a16:creationId xmlns:a16="http://schemas.microsoft.com/office/drawing/2014/main" id="{FC2FF76E-C162-3EFD-EF32-A6B9166426CE}"/>
              </a:ext>
            </a:extLst>
          </p:cNvPr>
          <p:cNvCxnSpPr>
            <a:cxnSpLocks/>
          </p:cNvCxnSpPr>
          <p:nvPr/>
        </p:nvCxnSpPr>
        <p:spPr>
          <a:xfrm>
            <a:off x="3818322" y="3863945"/>
            <a:ext cx="1251696" cy="0"/>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直線矢印コネクタ 92">
            <a:extLst>
              <a:ext uri="{FF2B5EF4-FFF2-40B4-BE49-F238E27FC236}">
                <a16:creationId xmlns:a16="http://schemas.microsoft.com/office/drawing/2014/main" id="{92099FB0-0AC4-EC4E-EF55-F234B7A27596}"/>
              </a:ext>
            </a:extLst>
          </p:cNvPr>
          <p:cNvCxnSpPr>
            <a:cxnSpLocks/>
          </p:cNvCxnSpPr>
          <p:nvPr/>
        </p:nvCxnSpPr>
        <p:spPr>
          <a:xfrm>
            <a:off x="3818322" y="4138667"/>
            <a:ext cx="1251696" cy="0"/>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 name="直線矢印コネクタ 97">
            <a:extLst>
              <a:ext uri="{FF2B5EF4-FFF2-40B4-BE49-F238E27FC236}">
                <a16:creationId xmlns:a16="http://schemas.microsoft.com/office/drawing/2014/main" id="{B5D21A33-6F79-6C9F-0045-7C49F09966C4}"/>
              </a:ext>
            </a:extLst>
          </p:cNvPr>
          <p:cNvCxnSpPr>
            <a:cxnSpLocks/>
          </p:cNvCxnSpPr>
          <p:nvPr/>
        </p:nvCxnSpPr>
        <p:spPr>
          <a:xfrm>
            <a:off x="6488307" y="3573649"/>
            <a:ext cx="808147" cy="0"/>
          </a:xfrm>
          <a:prstGeom prst="straightConnector1">
            <a:avLst/>
          </a:prstGeom>
          <a:ln w="25400">
            <a:solidFill>
              <a:schemeClr val="accent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28" name="テキスト ボックス 98">
            <a:extLst>
              <a:ext uri="{FF2B5EF4-FFF2-40B4-BE49-F238E27FC236}">
                <a16:creationId xmlns:a16="http://schemas.microsoft.com/office/drawing/2014/main" id="{23D8EB24-BE49-B916-D55D-8818FF7F4F04}"/>
              </a:ext>
            </a:extLst>
          </p:cNvPr>
          <p:cNvSpPr txBox="1"/>
          <p:nvPr/>
        </p:nvSpPr>
        <p:spPr>
          <a:xfrm>
            <a:off x="6377854" y="3470747"/>
            <a:ext cx="1068987" cy="216254"/>
          </a:xfrm>
          <a:prstGeom prst="rect">
            <a:avLst/>
          </a:prstGeom>
          <a:solidFill>
            <a:schemeClr val="lt1"/>
          </a:solidFill>
        </p:spPr>
        <p:txBody>
          <a:bodyPr wrap="none" lIns="33231" tIns="33231" rIns="33231" bIns="33231" rtlCol="0">
            <a:spAutoFit/>
          </a:bodyPr>
          <a:lstStyle/>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operating expenses</a:t>
            </a:r>
          </a:p>
        </p:txBody>
      </p:sp>
      <p:cxnSp>
        <p:nvCxnSpPr>
          <p:cNvPr id="29" name="直線矢印コネクタ 99">
            <a:extLst>
              <a:ext uri="{FF2B5EF4-FFF2-40B4-BE49-F238E27FC236}">
                <a16:creationId xmlns:a16="http://schemas.microsoft.com/office/drawing/2014/main" id="{992FC22C-0EF0-1DF2-C579-34BB573AEA62}"/>
              </a:ext>
            </a:extLst>
          </p:cNvPr>
          <p:cNvCxnSpPr>
            <a:cxnSpLocks/>
          </p:cNvCxnSpPr>
          <p:nvPr/>
        </p:nvCxnSpPr>
        <p:spPr>
          <a:xfrm>
            <a:off x="6488307" y="3142239"/>
            <a:ext cx="808147" cy="0"/>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直線矢印コネクタ 101">
            <a:extLst>
              <a:ext uri="{FF2B5EF4-FFF2-40B4-BE49-F238E27FC236}">
                <a16:creationId xmlns:a16="http://schemas.microsoft.com/office/drawing/2014/main" id="{E4033931-896F-ED07-4EBA-0A9EAF5256FE}"/>
              </a:ext>
            </a:extLst>
          </p:cNvPr>
          <p:cNvCxnSpPr>
            <a:cxnSpLocks/>
            <a:stCxn id="8" idx="2"/>
            <a:endCxn id="14" idx="3"/>
          </p:cNvCxnSpPr>
          <p:nvPr/>
        </p:nvCxnSpPr>
        <p:spPr>
          <a:xfrm>
            <a:off x="8010915" y="4624841"/>
            <a:ext cx="0" cy="643571"/>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31" name="フリーフォーム 107">
            <a:extLst>
              <a:ext uri="{FF2B5EF4-FFF2-40B4-BE49-F238E27FC236}">
                <a16:creationId xmlns:a16="http://schemas.microsoft.com/office/drawing/2014/main" id="{6D588389-33D5-DE57-ADB6-37F736FEFAFD}"/>
              </a:ext>
            </a:extLst>
          </p:cNvPr>
          <p:cNvSpPr/>
          <p:nvPr/>
        </p:nvSpPr>
        <p:spPr>
          <a:xfrm>
            <a:off x="6508652" y="4293264"/>
            <a:ext cx="778412" cy="1697491"/>
          </a:xfrm>
          <a:custGeom>
            <a:avLst/>
            <a:gdLst>
              <a:gd name="connsiteX0" fmla="*/ 843280 w 843280"/>
              <a:gd name="connsiteY0" fmla="*/ 0 h 1940560"/>
              <a:gd name="connsiteX1" fmla="*/ 396240 w 843280"/>
              <a:gd name="connsiteY1" fmla="*/ 0 h 1940560"/>
              <a:gd name="connsiteX2" fmla="*/ 396240 w 843280"/>
              <a:gd name="connsiteY2" fmla="*/ 1940560 h 1940560"/>
              <a:gd name="connsiteX3" fmla="*/ 0 w 843280"/>
              <a:gd name="connsiteY3" fmla="*/ 1940560 h 1940560"/>
            </a:gdLst>
            <a:ahLst/>
            <a:cxnLst>
              <a:cxn ang="0">
                <a:pos x="connsiteX0" y="connsiteY0"/>
              </a:cxn>
              <a:cxn ang="0">
                <a:pos x="connsiteX1" y="connsiteY1"/>
              </a:cxn>
              <a:cxn ang="0">
                <a:pos x="connsiteX2" y="connsiteY2"/>
              </a:cxn>
              <a:cxn ang="0">
                <a:pos x="connsiteX3" y="connsiteY3"/>
              </a:cxn>
            </a:cxnLst>
            <a:rect l="l" t="t" r="r" b="b"/>
            <a:pathLst>
              <a:path w="843280" h="1940560">
                <a:moveTo>
                  <a:pt x="843280" y="0"/>
                </a:moveTo>
                <a:lnTo>
                  <a:pt x="396240" y="0"/>
                </a:lnTo>
                <a:lnTo>
                  <a:pt x="396240" y="1940560"/>
                </a:lnTo>
                <a:lnTo>
                  <a:pt x="0" y="1940560"/>
                </a:lnTo>
              </a:path>
            </a:pathLst>
          </a:custGeom>
          <a:noFill/>
          <a:ln>
            <a:solidFill>
              <a:schemeClr val="tx1"/>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sp>
        <p:nvSpPr>
          <p:cNvPr id="32" name="テキスト ボックス 112">
            <a:extLst>
              <a:ext uri="{FF2B5EF4-FFF2-40B4-BE49-F238E27FC236}">
                <a16:creationId xmlns:a16="http://schemas.microsoft.com/office/drawing/2014/main" id="{9C02F150-E494-084E-3AD2-55EAF5FA24A2}"/>
              </a:ext>
            </a:extLst>
          </p:cNvPr>
          <p:cNvSpPr txBox="1"/>
          <p:nvPr/>
        </p:nvSpPr>
        <p:spPr>
          <a:xfrm>
            <a:off x="4342907" y="4058640"/>
            <a:ext cx="321989" cy="216254"/>
          </a:xfrm>
          <a:prstGeom prst="rect">
            <a:avLst/>
          </a:prstGeom>
          <a:solidFill>
            <a:schemeClr val="lt1"/>
          </a:solidFill>
        </p:spPr>
        <p:txBody>
          <a:bodyPr wrap="none" lIns="33231" tIns="33231" rIns="33231" bIns="33231" rtlCol="0">
            <a:spAutoFit/>
          </a:bodyPr>
          <a:lstStyle/>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offer</a:t>
            </a:r>
          </a:p>
        </p:txBody>
      </p:sp>
      <p:cxnSp>
        <p:nvCxnSpPr>
          <p:cNvPr id="33" name="直線矢印コネクタ 113">
            <a:extLst>
              <a:ext uri="{FF2B5EF4-FFF2-40B4-BE49-F238E27FC236}">
                <a16:creationId xmlns:a16="http://schemas.microsoft.com/office/drawing/2014/main" id="{7F353718-3D22-171E-B72C-6677103768BB}"/>
              </a:ext>
            </a:extLst>
          </p:cNvPr>
          <p:cNvCxnSpPr>
            <a:cxnSpLocks/>
            <a:stCxn id="7" idx="2"/>
          </p:cNvCxnSpPr>
          <p:nvPr/>
        </p:nvCxnSpPr>
        <p:spPr>
          <a:xfrm>
            <a:off x="5775637" y="4624841"/>
            <a:ext cx="0" cy="643571"/>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34" name="テキスト ボックス 114">
            <a:extLst>
              <a:ext uri="{FF2B5EF4-FFF2-40B4-BE49-F238E27FC236}">
                <a16:creationId xmlns:a16="http://schemas.microsoft.com/office/drawing/2014/main" id="{2F049310-ADA2-EB48-B0F8-EEAA5703926A}"/>
              </a:ext>
            </a:extLst>
          </p:cNvPr>
          <p:cNvSpPr txBox="1"/>
          <p:nvPr/>
        </p:nvSpPr>
        <p:spPr>
          <a:xfrm>
            <a:off x="5138551" y="4845216"/>
            <a:ext cx="1280585" cy="216254"/>
          </a:xfrm>
          <a:prstGeom prst="rect">
            <a:avLst/>
          </a:prstGeom>
          <a:solidFill>
            <a:schemeClr val="lt1"/>
          </a:solidFill>
        </p:spPr>
        <p:txBody>
          <a:bodyPr wrap="none" lIns="33231" tIns="33231" rIns="33231" bIns="33231" rtlCol="0">
            <a:spAutoFit/>
          </a:bodyPr>
          <a:lstStyle/>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Adding New Functions</a:t>
            </a:r>
          </a:p>
        </p:txBody>
      </p:sp>
      <p:sp>
        <p:nvSpPr>
          <p:cNvPr id="35" name="テキスト ボックス 120">
            <a:extLst>
              <a:ext uri="{FF2B5EF4-FFF2-40B4-BE49-F238E27FC236}">
                <a16:creationId xmlns:a16="http://schemas.microsoft.com/office/drawing/2014/main" id="{156AD043-A03C-5017-8AED-4F021C2ABF2C}"/>
              </a:ext>
            </a:extLst>
          </p:cNvPr>
          <p:cNvSpPr txBox="1"/>
          <p:nvPr/>
        </p:nvSpPr>
        <p:spPr>
          <a:xfrm>
            <a:off x="2140400" y="3114665"/>
            <a:ext cx="1751867" cy="209138"/>
          </a:xfrm>
          <a:prstGeom prst="rect">
            <a:avLst/>
          </a:prstGeom>
          <a:noFill/>
        </p:spPr>
        <p:txBody>
          <a:bodyPr wrap="none" lIns="33231" tIns="33231" rIns="33231" bIns="33231" rtlCol="0">
            <a:spAutoFit/>
          </a:bodyPr>
          <a:lstStyle/>
          <a:p>
            <a:pPr algn="ctr">
              <a:spcAft>
                <a:spcPts val="369"/>
              </a:spcAft>
            </a:pPr>
            <a:r>
              <a:rPr lang="ja-JP" altLang="en-US" sz="923" b="1">
                <a:latin typeface="Times New Roman" panose="02020603050405020304" pitchFamily="18" charset="0"/>
                <a:ea typeface="+mn-ea"/>
                <a:cs typeface="Times New Roman" panose="02020603050405020304" pitchFamily="18" charset="0"/>
                <a:sym typeface="Arial"/>
              </a:rPr>
              <a:t>Free Users (Business Companies)</a:t>
            </a:r>
          </a:p>
        </p:txBody>
      </p:sp>
      <p:sp>
        <p:nvSpPr>
          <p:cNvPr id="36" name="テキスト ボックス 121">
            <a:extLst>
              <a:ext uri="{FF2B5EF4-FFF2-40B4-BE49-F238E27FC236}">
                <a16:creationId xmlns:a16="http://schemas.microsoft.com/office/drawing/2014/main" id="{DB06AB20-1277-720F-89B7-5A2D57997ABC}"/>
              </a:ext>
            </a:extLst>
          </p:cNvPr>
          <p:cNvSpPr txBox="1"/>
          <p:nvPr/>
        </p:nvSpPr>
        <p:spPr>
          <a:xfrm>
            <a:off x="2346386" y="4118746"/>
            <a:ext cx="1339895" cy="209138"/>
          </a:xfrm>
          <a:prstGeom prst="rect">
            <a:avLst/>
          </a:prstGeom>
          <a:noFill/>
        </p:spPr>
        <p:txBody>
          <a:bodyPr wrap="none" lIns="33231" tIns="33231" rIns="33231" bIns="33231" rtlCol="0">
            <a:spAutoFit/>
          </a:bodyPr>
          <a:lstStyle/>
          <a:p>
            <a:pPr algn="ctr">
              <a:spcAft>
                <a:spcPts val="369"/>
              </a:spcAft>
            </a:pPr>
            <a:r>
              <a:rPr lang="ja-JP" altLang="en-US" sz="923" b="1">
                <a:latin typeface="Times New Roman" panose="02020603050405020304" pitchFamily="18" charset="0"/>
                <a:ea typeface="+mn-ea"/>
                <a:cs typeface="Times New Roman" panose="02020603050405020304" pitchFamily="18" charset="0"/>
                <a:sym typeface="Arial"/>
              </a:rPr>
              <a:t>User (Business company)</a:t>
            </a:r>
          </a:p>
        </p:txBody>
      </p:sp>
      <p:pic>
        <p:nvPicPr>
          <p:cNvPr id="37" name="グラフィックス 122" descr="建物 枠線">
            <a:extLst>
              <a:ext uri="{FF2B5EF4-FFF2-40B4-BE49-F238E27FC236}">
                <a16:creationId xmlns:a16="http://schemas.microsoft.com/office/drawing/2014/main" id="{5CE7516C-721B-D3BF-0B53-7560C4C6CB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0663" y="3646464"/>
            <a:ext cx="432000" cy="432000"/>
          </a:xfrm>
          <a:prstGeom prst="rect">
            <a:avLst/>
          </a:prstGeom>
        </p:spPr>
      </p:pic>
      <p:pic>
        <p:nvPicPr>
          <p:cNvPr id="38" name="グラフィックス 123" descr="建物 枠線">
            <a:extLst>
              <a:ext uri="{FF2B5EF4-FFF2-40B4-BE49-F238E27FC236}">
                <a16:creationId xmlns:a16="http://schemas.microsoft.com/office/drawing/2014/main" id="{37845438-4FF0-3503-BAD6-BFE4423054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7131" y="2653652"/>
            <a:ext cx="432000" cy="432000"/>
          </a:xfrm>
          <a:prstGeom prst="rect">
            <a:avLst/>
          </a:prstGeom>
        </p:spPr>
      </p:pic>
      <p:sp>
        <p:nvSpPr>
          <p:cNvPr id="39" name="テキスト ボックス 124">
            <a:extLst>
              <a:ext uri="{FF2B5EF4-FFF2-40B4-BE49-F238E27FC236}">
                <a16:creationId xmlns:a16="http://schemas.microsoft.com/office/drawing/2014/main" id="{51685163-3203-C55F-E4A3-B7AB23BC45ED}"/>
              </a:ext>
            </a:extLst>
          </p:cNvPr>
          <p:cNvSpPr txBox="1"/>
          <p:nvPr/>
        </p:nvSpPr>
        <p:spPr>
          <a:xfrm>
            <a:off x="762210" y="3114665"/>
            <a:ext cx="1407221" cy="209138"/>
          </a:xfrm>
          <a:prstGeom prst="rect">
            <a:avLst/>
          </a:prstGeom>
          <a:noFill/>
        </p:spPr>
        <p:txBody>
          <a:bodyPr wrap="none" lIns="33231" tIns="33231" rIns="33231" bIns="33231" rtlCol="0">
            <a:spAutoFit/>
          </a:bodyPr>
          <a:lstStyle/>
          <a:p>
            <a:pPr algn="ctr">
              <a:spcAft>
                <a:spcPts val="369"/>
              </a:spcAft>
            </a:pPr>
            <a:r>
              <a:rPr lang="ja-JP" altLang="en-US" sz="923" b="1">
                <a:latin typeface="Times New Roman" panose="02020603050405020304" pitchFamily="18" charset="0"/>
                <a:ea typeface="+mn-ea"/>
                <a:cs typeface="Times New Roman" panose="02020603050405020304" pitchFamily="18" charset="0"/>
                <a:sym typeface="Arial"/>
              </a:rPr>
              <a:t>Account restrictions apply</a:t>
            </a:r>
          </a:p>
        </p:txBody>
      </p:sp>
      <p:sp>
        <p:nvSpPr>
          <p:cNvPr id="40" name="テキスト ボックス 1023">
            <a:extLst>
              <a:ext uri="{FF2B5EF4-FFF2-40B4-BE49-F238E27FC236}">
                <a16:creationId xmlns:a16="http://schemas.microsoft.com/office/drawing/2014/main" id="{4C10C8A7-C96D-4F4D-E8C8-57FD6841D02A}"/>
              </a:ext>
            </a:extLst>
          </p:cNvPr>
          <p:cNvSpPr txBox="1"/>
          <p:nvPr/>
        </p:nvSpPr>
        <p:spPr>
          <a:xfrm>
            <a:off x="666030" y="4118746"/>
            <a:ext cx="1599582" cy="209138"/>
          </a:xfrm>
          <a:prstGeom prst="rect">
            <a:avLst/>
          </a:prstGeom>
          <a:noFill/>
        </p:spPr>
        <p:txBody>
          <a:bodyPr wrap="none" lIns="33231" tIns="33231" rIns="33231" bIns="33231" rtlCol="0">
            <a:spAutoFit/>
          </a:bodyPr>
          <a:lstStyle/>
          <a:p>
            <a:pPr algn="ctr">
              <a:spcAft>
                <a:spcPts val="369"/>
              </a:spcAft>
            </a:pPr>
            <a:r>
              <a:rPr lang="ja-JP" altLang="en-US" sz="923" b="1">
                <a:latin typeface="Times New Roman" panose="02020603050405020304" pitchFamily="18" charset="0"/>
                <a:ea typeface="+mn-ea"/>
                <a:cs typeface="Times New Roman" panose="02020603050405020304" pitchFamily="18" charset="0"/>
                <a:sym typeface="Arial"/>
              </a:rPr>
              <a:t>Up to </a:t>
            </a:r>
            <a:r>
              <a:rPr lang="en-US" altLang="ja-JP" sz="923" b="1" dirty="0">
                <a:latin typeface="Times New Roman" panose="02020603050405020304" pitchFamily="18" charset="0"/>
                <a:ea typeface="+mn-ea"/>
                <a:cs typeface="Times New Roman" panose="02020603050405020304" pitchFamily="18" charset="0"/>
                <a:sym typeface="Arial"/>
              </a:rPr>
              <a:t>5 </a:t>
            </a:r>
            <a:r>
              <a:rPr lang="ja-JP" altLang="en-US" sz="923" b="1">
                <a:latin typeface="Times New Roman" panose="02020603050405020304" pitchFamily="18" charset="0"/>
                <a:ea typeface="+mn-ea"/>
                <a:cs typeface="Times New Roman" panose="02020603050405020304" pitchFamily="18" charset="0"/>
                <a:sym typeface="Arial"/>
              </a:rPr>
              <a:t>accounts can be issued</a:t>
            </a:r>
          </a:p>
        </p:txBody>
      </p:sp>
      <p:grpSp>
        <p:nvGrpSpPr>
          <p:cNvPr id="41" name="グループ化 1043">
            <a:extLst>
              <a:ext uri="{FF2B5EF4-FFF2-40B4-BE49-F238E27FC236}">
                <a16:creationId xmlns:a16="http://schemas.microsoft.com/office/drawing/2014/main" id="{E5D77854-AB6B-F7FF-36E4-53A4A48E1BF2}"/>
              </a:ext>
            </a:extLst>
          </p:cNvPr>
          <p:cNvGrpSpPr/>
          <p:nvPr/>
        </p:nvGrpSpPr>
        <p:grpSpPr>
          <a:xfrm>
            <a:off x="997265" y="3710493"/>
            <a:ext cx="937110" cy="315697"/>
            <a:chOff x="-2125883" y="1709139"/>
            <a:chExt cx="1015203" cy="342005"/>
          </a:xfrm>
        </p:grpSpPr>
        <p:pic>
          <p:nvPicPr>
            <p:cNvPr id="42" name="グラフィックス 1032" descr="男性 枠線">
              <a:extLst>
                <a:ext uri="{FF2B5EF4-FFF2-40B4-BE49-F238E27FC236}">
                  <a16:creationId xmlns:a16="http://schemas.microsoft.com/office/drawing/2014/main" id="{28A6602B-CCFC-C06A-72C6-471489E3BF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5883" y="1709139"/>
              <a:ext cx="342005" cy="342005"/>
            </a:xfrm>
            <a:prstGeom prst="rect">
              <a:avLst/>
            </a:prstGeom>
          </p:spPr>
        </p:pic>
        <p:pic>
          <p:nvPicPr>
            <p:cNvPr id="43" name="グラフィックス 1033" descr="男性 枠線">
              <a:extLst>
                <a:ext uri="{FF2B5EF4-FFF2-40B4-BE49-F238E27FC236}">
                  <a16:creationId xmlns:a16="http://schemas.microsoft.com/office/drawing/2014/main" id="{203A8098-71E5-C868-339F-19BFECA3D1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7583" y="1709139"/>
              <a:ext cx="342005" cy="342005"/>
            </a:xfrm>
            <a:prstGeom prst="rect">
              <a:avLst/>
            </a:prstGeom>
          </p:spPr>
        </p:pic>
        <p:pic>
          <p:nvPicPr>
            <p:cNvPr id="44" name="グラフィックス 1034" descr="男性 枠線">
              <a:extLst>
                <a:ext uri="{FF2B5EF4-FFF2-40B4-BE49-F238E27FC236}">
                  <a16:creationId xmlns:a16="http://schemas.microsoft.com/office/drawing/2014/main" id="{85217ACF-EBB8-0BC1-0FF7-E1B2838D65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9283" y="1709139"/>
              <a:ext cx="342005" cy="342005"/>
            </a:xfrm>
            <a:prstGeom prst="rect">
              <a:avLst/>
            </a:prstGeom>
          </p:spPr>
        </p:pic>
        <p:pic>
          <p:nvPicPr>
            <p:cNvPr id="45" name="グラフィックス 1035" descr="男性 枠線">
              <a:extLst>
                <a:ext uri="{FF2B5EF4-FFF2-40B4-BE49-F238E27FC236}">
                  <a16:creationId xmlns:a16="http://schemas.microsoft.com/office/drawing/2014/main" id="{F6C67501-425F-D83A-D104-3C317FB268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0983" y="1709139"/>
              <a:ext cx="342005" cy="342005"/>
            </a:xfrm>
            <a:prstGeom prst="rect">
              <a:avLst/>
            </a:prstGeom>
          </p:spPr>
        </p:pic>
        <p:pic>
          <p:nvPicPr>
            <p:cNvPr id="46" name="グラフィックス 1036" descr="男性 枠線">
              <a:extLst>
                <a:ext uri="{FF2B5EF4-FFF2-40B4-BE49-F238E27FC236}">
                  <a16:creationId xmlns:a16="http://schemas.microsoft.com/office/drawing/2014/main" id="{F446F66C-8851-43BC-53A8-7E30F75CEC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2685" y="1709139"/>
              <a:ext cx="342005" cy="342005"/>
            </a:xfrm>
            <a:prstGeom prst="rect">
              <a:avLst/>
            </a:prstGeom>
          </p:spPr>
        </p:pic>
      </p:grpSp>
      <p:grpSp>
        <p:nvGrpSpPr>
          <p:cNvPr id="47" name="グループ化 1042">
            <a:extLst>
              <a:ext uri="{FF2B5EF4-FFF2-40B4-BE49-F238E27FC236}">
                <a16:creationId xmlns:a16="http://schemas.microsoft.com/office/drawing/2014/main" id="{F6F4584B-BB72-576A-7ED8-F6E86BD2082A}"/>
              </a:ext>
            </a:extLst>
          </p:cNvPr>
          <p:cNvGrpSpPr/>
          <p:nvPr/>
        </p:nvGrpSpPr>
        <p:grpSpPr>
          <a:xfrm>
            <a:off x="1152619" y="2710147"/>
            <a:ext cx="471051" cy="315697"/>
            <a:chOff x="-1857717" y="2170735"/>
            <a:chExt cx="510305" cy="342005"/>
          </a:xfrm>
        </p:grpSpPr>
        <p:pic>
          <p:nvPicPr>
            <p:cNvPr id="48" name="グラフィックス 1037" descr="男性 枠線">
              <a:extLst>
                <a:ext uri="{FF2B5EF4-FFF2-40B4-BE49-F238E27FC236}">
                  <a16:creationId xmlns:a16="http://schemas.microsoft.com/office/drawing/2014/main" id="{1DCC12D2-FF15-72D7-465F-B1BCE15C48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7717" y="2170735"/>
              <a:ext cx="342005" cy="342005"/>
            </a:xfrm>
            <a:prstGeom prst="rect">
              <a:avLst/>
            </a:prstGeom>
          </p:spPr>
        </p:pic>
        <p:pic>
          <p:nvPicPr>
            <p:cNvPr id="49" name="グラフィックス 1038" descr="男性 枠線">
              <a:extLst>
                <a:ext uri="{FF2B5EF4-FFF2-40B4-BE49-F238E27FC236}">
                  <a16:creationId xmlns:a16="http://schemas.microsoft.com/office/drawing/2014/main" id="{FE9C9BF3-26C4-A5BB-66B4-6DE4FE39A6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89417" y="2170735"/>
              <a:ext cx="342005" cy="342005"/>
            </a:xfrm>
            <a:prstGeom prst="rect">
              <a:avLst/>
            </a:prstGeom>
          </p:spPr>
        </p:pic>
      </p:grpSp>
      <p:sp>
        <p:nvSpPr>
          <p:cNvPr id="50" name="テキスト ボックス 1057">
            <a:extLst>
              <a:ext uri="{FF2B5EF4-FFF2-40B4-BE49-F238E27FC236}">
                <a16:creationId xmlns:a16="http://schemas.microsoft.com/office/drawing/2014/main" id="{AF0ADE91-1708-F0E5-0FD2-87C3CDCB1FD3}"/>
              </a:ext>
            </a:extLst>
          </p:cNvPr>
          <p:cNvSpPr txBox="1"/>
          <p:nvPr/>
        </p:nvSpPr>
        <p:spPr>
          <a:xfrm>
            <a:off x="6754560" y="3039338"/>
            <a:ext cx="315576" cy="216254"/>
          </a:xfrm>
          <a:prstGeom prst="rect">
            <a:avLst/>
          </a:prstGeom>
          <a:solidFill>
            <a:schemeClr val="lt1"/>
          </a:solidFill>
        </p:spPr>
        <p:txBody>
          <a:bodyPr wrap="none" lIns="33231" tIns="33231" rIns="33231" bIns="33231" rtlCol="0">
            <a:spAutoFit/>
          </a:bodyPr>
          <a:lstStyle/>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sales</a:t>
            </a:r>
          </a:p>
        </p:txBody>
      </p:sp>
      <p:sp>
        <p:nvSpPr>
          <p:cNvPr id="51" name="テキスト ボックス 1058">
            <a:extLst>
              <a:ext uri="{FF2B5EF4-FFF2-40B4-BE49-F238E27FC236}">
                <a16:creationId xmlns:a16="http://schemas.microsoft.com/office/drawing/2014/main" id="{911D7378-791C-EA28-174F-5DB28344651B}"/>
              </a:ext>
            </a:extLst>
          </p:cNvPr>
          <p:cNvSpPr txBox="1"/>
          <p:nvPr/>
        </p:nvSpPr>
        <p:spPr>
          <a:xfrm>
            <a:off x="4157761" y="3757734"/>
            <a:ext cx="692282" cy="216254"/>
          </a:xfrm>
          <a:prstGeom prst="rect">
            <a:avLst/>
          </a:prstGeom>
          <a:solidFill>
            <a:schemeClr val="lt1"/>
          </a:solidFill>
        </p:spPr>
        <p:txBody>
          <a:bodyPr wrap="none" lIns="33231" tIns="33231" rIns="33231" bIns="33231" rtlCol="0">
            <a:spAutoFit/>
          </a:bodyPr>
          <a:lstStyle/>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monthly fee</a:t>
            </a:r>
          </a:p>
        </p:txBody>
      </p:sp>
      <p:sp>
        <p:nvSpPr>
          <p:cNvPr id="52" name="テキスト ボックス 1068">
            <a:extLst>
              <a:ext uri="{FF2B5EF4-FFF2-40B4-BE49-F238E27FC236}">
                <a16:creationId xmlns:a16="http://schemas.microsoft.com/office/drawing/2014/main" id="{31A1F544-C5C1-01C2-0A9B-2EE01803B9F9}"/>
              </a:ext>
            </a:extLst>
          </p:cNvPr>
          <p:cNvSpPr txBox="1"/>
          <p:nvPr/>
        </p:nvSpPr>
        <p:spPr>
          <a:xfrm>
            <a:off x="7434743" y="4845216"/>
            <a:ext cx="1152344" cy="216254"/>
          </a:xfrm>
          <a:prstGeom prst="rect">
            <a:avLst/>
          </a:prstGeom>
          <a:solidFill>
            <a:schemeClr val="lt1"/>
          </a:solidFill>
        </p:spPr>
        <p:txBody>
          <a:bodyPr wrap="none" lIns="33231" tIns="33231" rIns="33231" bIns="33231" rtlCol="0">
            <a:spAutoFit/>
          </a:bodyPr>
          <a:lstStyle/>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advertising expenses</a:t>
            </a:r>
          </a:p>
        </p:txBody>
      </p:sp>
      <p:sp>
        <p:nvSpPr>
          <p:cNvPr id="53" name="テキスト ボックス 1069">
            <a:extLst>
              <a:ext uri="{FF2B5EF4-FFF2-40B4-BE49-F238E27FC236}">
                <a16:creationId xmlns:a16="http://schemas.microsoft.com/office/drawing/2014/main" id="{D1F7A473-62C9-8C0F-DE2E-5225108DDD52}"/>
              </a:ext>
            </a:extLst>
          </p:cNvPr>
          <p:cNvSpPr txBox="1"/>
          <p:nvPr/>
        </p:nvSpPr>
        <p:spPr>
          <a:xfrm>
            <a:off x="6355482" y="4845216"/>
            <a:ext cx="1073797" cy="216254"/>
          </a:xfrm>
          <a:prstGeom prst="rect">
            <a:avLst/>
          </a:prstGeom>
          <a:solidFill>
            <a:schemeClr val="lt1"/>
          </a:solidFill>
        </p:spPr>
        <p:txBody>
          <a:bodyPr wrap="none" lIns="33231" tIns="33231" rIns="33231" bIns="33231" rtlCol="0">
            <a:spAutoFit/>
          </a:bodyPr>
          <a:lstStyle/>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personnel expenses</a:t>
            </a:r>
          </a:p>
        </p:txBody>
      </p:sp>
      <p:cxnSp>
        <p:nvCxnSpPr>
          <p:cNvPr id="54" name="直線矢印コネクタ 1077">
            <a:extLst>
              <a:ext uri="{FF2B5EF4-FFF2-40B4-BE49-F238E27FC236}">
                <a16:creationId xmlns:a16="http://schemas.microsoft.com/office/drawing/2014/main" id="{CC1FF628-F14D-3C55-DD26-8FE20BA9BE8A}"/>
              </a:ext>
            </a:extLst>
          </p:cNvPr>
          <p:cNvCxnSpPr>
            <a:cxnSpLocks/>
          </p:cNvCxnSpPr>
          <p:nvPr/>
        </p:nvCxnSpPr>
        <p:spPr>
          <a:xfrm>
            <a:off x="2131758" y="3862681"/>
            <a:ext cx="465230" cy="0"/>
          </a:xfrm>
          <a:prstGeom prst="straightConnector1">
            <a:avLst/>
          </a:prstGeom>
          <a:ln w="25400" cap="rnd">
            <a:solidFill>
              <a:schemeClr val="accent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5" name="フリーフォーム 1079">
            <a:extLst>
              <a:ext uri="{FF2B5EF4-FFF2-40B4-BE49-F238E27FC236}">
                <a16:creationId xmlns:a16="http://schemas.microsoft.com/office/drawing/2014/main" id="{4B4AB92E-8073-462F-D72D-940E4FA736DF}"/>
              </a:ext>
            </a:extLst>
          </p:cNvPr>
          <p:cNvSpPr/>
          <p:nvPr/>
        </p:nvSpPr>
        <p:spPr>
          <a:xfrm>
            <a:off x="800403" y="4620540"/>
            <a:ext cx="1857906" cy="1649316"/>
          </a:xfrm>
          <a:custGeom>
            <a:avLst/>
            <a:gdLst>
              <a:gd name="connsiteX0" fmla="*/ 0 w 2012731"/>
              <a:gd name="connsiteY0" fmla="*/ 0 h 1786759"/>
              <a:gd name="connsiteX1" fmla="*/ 0 w 2012731"/>
              <a:gd name="connsiteY1" fmla="*/ 1786759 h 1786759"/>
              <a:gd name="connsiteX2" fmla="*/ 2012731 w 2012731"/>
              <a:gd name="connsiteY2" fmla="*/ 1786759 h 1786759"/>
            </a:gdLst>
            <a:ahLst/>
            <a:cxnLst>
              <a:cxn ang="0">
                <a:pos x="connsiteX0" y="connsiteY0"/>
              </a:cxn>
              <a:cxn ang="0">
                <a:pos x="connsiteX1" y="connsiteY1"/>
              </a:cxn>
              <a:cxn ang="0">
                <a:pos x="connsiteX2" y="connsiteY2"/>
              </a:cxn>
            </a:cxnLst>
            <a:rect l="l" t="t" r="r" b="b"/>
            <a:pathLst>
              <a:path w="2012731" h="1786759">
                <a:moveTo>
                  <a:pt x="0" y="0"/>
                </a:moveTo>
                <a:lnTo>
                  <a:pt x="0" y="1786759"/>
                </a:lnTo>
                <a:lnTo>
                  <a:pt x="2012731" y="1786759"/>
                </a:lnTo>
              </a:path>
            </a:pathLst>
          </a:custGeom>
          <a:noFill/>
          <a:ln>
            <a:headEnd w="lg" len="med"/>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sp>
        <p:nvSpPr>
          <p:cNvPr id="56" name="フリーフォーム 1080">
            <a:extLst>
              <a:ext uri="{FF2B5EF4-FFF2-40B4-BE49-F238E27FC236}">
                <a16:creationId xmlns:a16="http://schemas.microsoft.com/office/drawing/2014/main" id="{0C9E4D5C-3947-87BB-5183-079D664CF50E}"/>
              </a:ext>
            </a:extLst>
          </p:cNvPr>
          <p:cNvSpPr/>
          <p:nvPr/>
        </p:nvSpPr>
        <p:spPr>
          <a:xfrm>
            <a:off x="1072055" y="4620539"/>
            <a:ext cx="1581166" cy="1370216"/>
          </a:xfrm>
          <a:custGeom>
            <a:avLst/>
            <a:gdLst>
              <a:gd name="connsiteX0" fmla="*/ 0 w 2012731"/>
              <a:gd name="connsiteY0" fmla="*/ 0 h 1786759"/>
              <a:gd name="connsiteX1" fmla="*/ 0 w 2012731"/>
              <a:gd name="connsiteY1" fmla="*/ 1786759 h 1786759"/>
              <a:gd name="connsiteX2" fmla="*/ 2012731 w 2012731"/>
              <a:gd name="connsiteY2" fmla="*/ 1786759 h 1786759"/>
            </a:gdLst>
            <a:ahLst/>
            <a:cxnLst>
              <a:cxn ang="0">
                <a:pos x="connsiteX0" y="connsiteY0"/>
              </a:cxn>
              <a:cxn ang="0">
                <a:pos x="connsiteX1" y="connsiteY1"/>
              </a:cxn>
              <a:cxn ang="0">
                <a:pos x="connsiteX2" y="connsiteY2"/>
              </a:cxn>
            </a:cxnLst>
            <a:rect l="l" t="t" r="r" b="b"/>
            <a:pathLst>
              <a:path w="2012731" h="1786759">
                <a:moveTo>
                  <a:pt x="0" y="0"/>
                </a:moveTo>
                <a:lnTo>
                  <a:pt x="0" y="1786759"/>
                </a:lnTo>
                <a:lnTo>
                  <a:pt x="2012731" y="1786759"/>
                </a:lnTo>
              </a:path>
            </a:pathLst>
          </a:custGeom>
          <a:noFill/>
          <a:ln>
            <a:headEnd type="triangle" w="lg" len="med"/>
            <a:tailEnd type="non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sp>
        <p:nvSpPr>
          <p:cNvPr id="57" name="テキスト ボックス 1081">
            <a:extLst>
              <a:ext uri="{FF2B5EF4-FFF2-40B4-BE49-F238E27FC236}">
                <a16:creationId xmlns:a16="http://schemas.microsoft.com/office/drawing/2014/main" id="{08BCBBB9-5105-8872-F308-0FDA30FA7E5E}"/>
              </a:ext>
            </a:extLst>
          </p:cNvPr>
          <p:cNvSpPr txBox="1"/>
          <p:nvPr/>
        </p:nvSpPr>
        <p:spPr>
          <a:xfrm>
            <a:off x="1499160" y="5882624"/>
            <a:ext cx="501525" cy="216254"/>
          </a:xfrm>
          <a:prstGeom prst="rect">
            <a:avLst/>
          </a:prstGeom>
          <a:solidFill>
            <a:schemeClr val="lt1"/>
          </a:solidFill>
        </p:spPr>
        <p:txBody>
          <a:bodyPr wrap="none" lIns="33231" tIns="33231" rIns="33231" bIns="33231" rtlCol="0">
            <a:spAutoFit/>
          </a:bodyPr>
          <a:lstStyle/>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Support</a:t>
            </a:r>
          </a:p>
        </p:txBody>
      </p:sp>
      <p:sp>
        <p:nvSpPr>
          <p:cNvPr id="58" name="テキスト ボックス 1082">
            <a:extLst>
              <a:ext uri="{FF2B5EF4-FFF2-40B4-BE49-F238E27FC236}">
                <a16:creationId xmlns:a16="http://schemas.microsoft.com/office/drawing/2014/main" id="{680B3B00-624E-A5C0-B376-D442EAB68281}"/>
              </a:ext>
            </a:extLst>
          </p:cNvPr>
          <p:cNvSpPr txBox="1"/>
          <p:nvPr/>
        </p:nvSpPr>
        <p:spPr>
          <a:xfrm>
            <a:off x="1499160" y="5887475"/>
            <a:ext cx="501525" cy="216254"/>
          </a:xfrm>
          <a:prstGeom prst="rect">
            <a:avLst/>
          </a:prstGeom>
          <a:solidFill>
            <a:schemeClr val="lt1"/>
          </a:solidFill>
        </p:spPr>
        <p:txBody>
          <a:bodyPr wrap="none" lIns="33231" tIns="33231" rIns="33231" bIns="33231" rtlCol="0">
            <a:spAutoFit/>
          </a:bodyPr>
          <a:lstStyle/>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Support</a:t>
            </a:r>
          </a:p>
        </p:txBody>
      </p:sp>
      <p:sp>
        <p:nvSpPr>
          <p:cNvPr id="59" name="テキスト ボックス 1083">
            <a:extLst>
              <a:ext uri="{FF2B5EF4-FFF2-40B4-BE49-F238E27FC236}">
                <a16:creationId xmlns:a16="http://schemas.microsoft.com/office/drawing/2014/main" id="{EDE7B8ED-D167-C21E-5776-4F33ACC8E5B7}"/>
              </a:ext>
            </a:extLst>
          </p:cNvPr>
          <p:cNvSpPr txBox="1"/>
          <p:nvPr/>
        </p:nvSpPr>
        <p:spPr>
          <a:xfrm>
            <a:off x="1141692" y="6178531"/>
            <a:ext cx="1216465" cy="216254"/>
          </a:xfrm>
          <a:prstGeom prst="rect">
            <a:avLst/>
          </a:prstGeom>
          <a:solidFill>
            <a:schemeClr val="lt1"/>
          </a:solidFill>
        </p:spPr>
        <p:txBody>
          <a:bodyPr wrap="none" lIns="33231" tIns="33231" rIns="33231" bIns="33231" rtlCol="0">
            <a:spAutoFit/>
          </a:bodyPr>
          <a:lstStyle/>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Sharing of usage data</a:t>
            </a:r>
          </a:p>
        </p:txBody>
      </p:sp>
      <p:cxnSp>
        <p:nvCxnSpPr>
          <p:cNvPr id="60" name="直線矢印コネクタ 1084">
            <a:extLst>
              <a:ext uri="{FF2B5EF4-FFF2-40B4-BE49-F238E27FC236}">
                <a16:creationId xmlns:a16="http://schemas.microsoft.com/office/drawing/2014/main" id="{0C7F409B-F2E3-E294-1F7B-2E48E3F3D2C9}"/>
              </a:ext>
            </a:extLst>
          </p:cNvPr>
          <p:cNvCxnSpPr>
            <a:cxnSpLocks/>
          </p:cNvCxnSpPr>
          <p:nvPr/>
        </p:nvCxnSpPr>
        <p:spPr>
          <a:xfrm>
            <a:off x="3818322" y="3005847"/>
            <a:ext cx="1251696" cy="0"/>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61" name="テキスト ボックス 1085">
            <a:extLst>
              <a:ext uri="{FF2B5EF4-FFF2-40B4-BE49-F238E27FC236}">
                <a16:creationId xmlns:a16="http://schemas.microsoft.com/office/drawing/2014/main" id="{10D7CD1A-0F17-16F4-2240-5E5F5C9E1827}"/>
              </a:ext>
            </a:extLst>
          </p:cNvPr>
          <p:cNvSpPr txBox="1"/>
          <p:nvPr/>
        </p:nvSpPr>
        <p:spPr>
          <a:xfrm>
            <a:off x="3984637" y="2904557"/>
            <a:ext cx="1038531" cy="216254"/>
          </a:xfrm>
          <a:prstGeom prst="rect">
            <a:avLst/>
          </a:prstGeom>
          <a:solidFill>
            <a:schemeClr val="lt1"/>
          </a:solidFill>
        </p:spPr>
        <p:txBody>
          <a:bodyPr wrap="none" lIns="33231" tIns="33231" rIns="33231" bIns="33231" rtlCol="0">
            <a:spAutoFit/>
          </a:bodyPr>
          <a:lstStyle/>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Partially provided</a:t>
            </a:r>
          </a:p>
        </p:txBody>
      </p:sp>
      <p:grpSp>
        <p:nvGrpSpPr>
          <p:cNvPr id="62" name="グループ化 1094">
            <a:extLst>
              <a:ext uri="{FF2B5EF4-FFF2-40B4-BE49-F238E27FC236}">
                <a16:creationId xmlns:a16="http://schemas.microsoft.com/office/drawing/2014/main" id="{5D67DBF6-CD3A-22A9-401D-50EF5E8F3150}"/>
              </a:ext>
            </a:extLst>
          </p:cNvPr>
          <p:cNvGrpSpPr/>
          <p:nvPr/>
        </p:nvGrpSpPr>
        <p:grpSpPr>
          <a:xfrm>
            <a:off x="2953051" y="5788409"/>
            <a:ext cx="1126080" cy="435485"/>
            <a:chOff x="3346205" y="4992508"/>
            <a:chExt cx="1219920" cy="471775"/>
          </a:xfrm>
          <a:solidFill>
            <a:schemeClr val="accent1"/>
          </a:solidFill>
        </p:grpSpPr>
        <p:pic>
          <p:nvPicPr>
            <p:cNvPr id="63" name="グラフィックス 1087" descr="コール センター 枠線">
              <a:extLst>
                <a:ext uri="{FF2B5EF4-FFF2-40B4-BE49-F238E27FC236}">
                  <a16:creationId xmlns:a16="http://schemas.microsoft.com/office/drawing/2014/main" id="{AD17D347-A932-30B5-F92D-6706D9B10B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46205" y="4992508"/>
              <a:ext cx="471775" cy="471775"/>
            </a:xfrm>
            <a:prstGeom prst="rect">
              <a:avLst/>
            </a:prstGeom>
          </p:spPr>
        </p:pic>
        <p:pic>
          <p:nvPicPr>
            <p:cNvPr id="64" name="グラフィックス 1092" descr="コール センター 枠線">
              <a:extLst>
                <a:ext uri="{FF2B5EF4-FFF2-40B4-BE49-F238E27FC236}">
                  <a16:creationId xmlns:a16="http://schemas.microsoft.com/office/drawing/2014/main" id="{3A9C343E-D9EA-4C5E-7261-5C7936A1EF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17080" y="4992508"/>
              <a:ext cx="471775" cy="471775"/>
            </a:xfrm>
            <a:prstGeom prst="rect">
              <a:avLst/>
            </a:prstGeom>
          </p:spPr>
        </p:pic>
        <p:pic>
          <p:nvPicPr>
            <p:cNvPr id="65" name="グラフィックス 1093" descr="コール センター 枠線">
              <a:extLst>
                <a:ext uri="{FF2B5EF4-FFF2-40B4-BE49-F238E27FC236}">
                  <a16:creationId xmlns:a16="http://schemas.microsoft.com/office/drawing/2014/main" id="{BC7A8CB4-1F7D-98E1-C825-1AC6B0478F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94350" y="4992508"/>
              <a:ext cx="471775" cy="471775"/>
            </a:xfrm>
            <a:prstGeom prst="rect">
              <a:avLst/>
            </a:prstGeom>
          </p:spPr>
        </p:pic>
      </p:grpSp>
      <p:grpSp>
        <p:nvGrpSpPr>
          <p:cNvPr id="66" name="グループ化 1102">
            <a:extLst>
              <a:ext uri="{FF2B5EF4-FFF2-40B4-BE49-F238E27FC236}">
                <a16:creationId xmlns:a16="http://schemas.microsoft.com/office/drawing/2014/main" id="{CFAC3C60-C871-8A87-44EC-7645C1013CFD}"/>
              </a:ext>
            </a:extLst>
          </p:cNvPr>
          <p:cNvGrpSpPr/>
          <p:nvPr/>
        </p:nvGrpSpPr>
        <p:grpSpPr>
          <a:xfrm>
            <a:off x="5056282" y="5770702"/>
            <a:ext cx="1204476" cy="443281"/>
            <a:chOff x="4296149" y="3752553"/>
            <a:chExt cx="1304849" cy="480221"/>
          </a:xfrm>
          <a:solidFill>
            <a:schemeClr val="accent1"/>
          </a:solidFill>
        </p:grpSpPr>
        <p:pic>
          <p:nvPicPr>
            <p:cNvPr id="67" name="グラフィックス 1098" descr="プログラマー男性 枠線">
              <a:extLst>
                <a:ext uri="{FF2B5EF4-FFF2-40B4-BE49-F238E27FC236}">
                  <a16:creationId xmlns:a16="http://schemas.microsoft.com/office/drawing/2014/main" id="{A8E23885-C50E-CDE8-E378-1F93358EE2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96149" y="3752553"/>
              <a:ext cx="480221" cy="480221"/>
            </a:xfrm>
            <a:prstGeom prst="rect">
              <a:avLst/>
            </a:prstGeom>
          </p:spPr>
        </p:pic>
        <p:pic>
          <p:nvPicPr>
            <p:cNvPr id="68" name="グラフィックス 1100" descr="プログラマー女性 枠線">
              <a:extLst>
                <a:ext uri="{FF2B5EF4-FFF2-40B4-BE49-F238E27FC236}">
                  <a16:creationId xmlns:a16="http://schemas.microsoft.com/office/drawing/2014/main" id="{501C7049-F7C1-DA53-56B2-EC851F6B0E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08463" y="3752553"/>
              <a:ext cx="480221" cy="480221"/>
            </a:xfrm>
            <a:prstGeom prst="rect">
              <a:avLst/>
            </a:prstGeom>
          </p:spPr>
        </p:pic>
        <p:pic>
          <p:nvPicPr>
            <p:cNvPr id="69" name="グラフィックス 1101" descr="プログラマー男性 枠線">
              <a:extLst>
                <a:ext uri="{FF2B5EF4-FFF2-40B4-BE49-F238E27FC236}">
                  <a16:creationId xmlns:a16="http://schemas.microsoft.com/office/drawing/2014/main" id="{5EBAE829-415B-7D53-B7AE-8ED7558A9B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20777" y="3752553"/>
              <a:ext cx="480221" cy="480221"/>
            </a:xfrm>
            <a:prstGeom prst="rect">
              <a:avLst/>
            </a:prstGeom>
          </p:spPr>
        </p:pic>
      </p:grpSp>
      <p:sp>
        <p:nvSpPr>
          <p:cNvPr id="70" name="テキスト ボックス 1103">
            <a:extLst>
              <a:ext uri="{FF2B5EF4-FFF2-40B4-BE49-F238E27FC236}">
                <a16:creationId xmlns:a16="http://schemas.microsoft.com/office/drawing/2014/main" id="{DFC3F459-E9F9-7B2E-9FDC-581A6B6D1006}"/>
              </a:ext>
            </a:extLst>
          </p:cNvPr>
          <p:cNvSpPr txBox="1"/>
          <p:nvPr/>
        </p:nvSpPr>
        <p:spPr>
          <a:xfrm>
            <a:off x="3022731" y="6299367"/>
            <a:ext cx="980823" cy="209138"/>
          </a:xfrm>
          <a:prstGeom prst="rect">
            <a:avLst/>
          </a:prstGeom>
          <a:noFill/>
        </p:spPr>
        <p:txBody>
          <a:bodyPr wrap="none" lIns="33231" tIns="33231" rIns="33231" bIns="33231" rtlCol="0">
            <a:spAutoFit/>
          </a:bodyPr>
          <a:lstStyle/>
          <a:p>
            <a:pPr algn="ctr">
              <a:spcAft>
                <a:spcPts val="369"/>
              </a:spcAft>
            </a:pPr>
            <a:r>
              <a:rPr lang="ja-JP" altLang="en-US" sz="923" b="1">
                <a:latin typeface="Times New Roman" panose="02020603050405020304" pitchFamily="18" charset="0"/>
                <a:ea typeface="+mn-ea"/>
                <a:cs typeface="Times New Roman" panose="02020603050405020304" pitchFamily="18" charset="0"/>
                <a:sym typeface="Arial"/>
              </a:rPr>
              <a:t>Customer Success</a:t>
            </a:r>
          </a:p>
        </p:txBody>
      </p:sp>
      <p:sp>
        <p:nvSpPr>
          <p:cNvPr id="71" name="テキスト ボックス 1104">
            <a:extLst>
              <a:ext uri="{FF2B5EF4-FFF2-40B4-BE49-F238E27FC236}">
                <a16:creationId xmlns:a16="http://schemas.microsoft.com/office/drawing/2014/main" id="{C065F179-804C-6E3D-DA6D-F3F00860E207}"/>
              </a:ext>
            </a:extLst>
          </p:cNvPr>
          <p:cNvSpPr txBox="1"/>
          <p:nvPr/>
        </p:nvSpPr>
        <p:spPr>
          <a:xfrm>
            <a:off x="5427795" y="6299367"/>
            <a:ext cx="503128" cy="209138"/>
          </a:xfrm>
          <a:prstGeom prst="rect">
            <a:avLst/>
          </a:prstGeom>
          <a:noFill/>
        </p:spPr>
        <p:txBody>
          <a:bodyPr wrap="none" lIns="33231" tIns="33231" rIns="33231" bIns="33231" rtlCol="0">
            <a:spAutoFit/>
          </a:bodyPr>
          <a:lstStyle/>
          <a:p>
            <a:pPr algn="ctr">
              <a:spcAft>
                <a:spcPts val="369"/>
              </a:spcAft>
            </a:pPr>
            <a:r>
              <a:rPr lang="ja-JP" altLang="en-US" sz="923" b="1">
                <a:latin typeface="Times New Roman" panose="02020603050405020304" pitchFamily="18" charset="0"/>
                <a:ea typeface="+mn-ea"/>
                <a:cs typeface="Times New Roman" panose="02020603050405020304" pitchFamily="18" charset="0"/>
              </a:rPr>
              <a:t>engineer</a:t>
            </a:r>
            <a:endParaRPr lang="ja-JP" altLang="en-US" sz="923" b="1">
              <a:latin typeface="Times New Roman" panose="02020603050405020304" pitchFamily="18" charset="0"/>
              <a:ea typeface="+mn-ea"/>
              <a:cs typeface="Times New Roman" panose="02020603050405020304" pitchFamily="18" charset="0"/>
              <a:sym typeface="Arial"/>
            </a:endParaRPr>
          </a:p>
        </p:txBody>
      </p:sp>
      <p:cxnSp>
        <p:nvCxnSpPr>
          <p:cNvPr id="72" name="直線矢印コネクタ 1105">
            <a:extLst>
              <a:ext uri="{FF2B5EF4-FFF2-40B4-BE49-F238E27FC236}">
                <a16:creationId xmlns:a16="http://schemas.microsoft.com/office/drawing/2014/main" id="{6705E607-685E-2FF2-6E82-3F03DFD4DEB9}"/>
              </a:ext>
            </a:extLst>
          </p:cNvPr>
          <p:cNvCxnSpPr>
            <a:cxnSpLocks/>
          </p:cNvCxnSpPr>
          <p:nvPr/>
        </p:nvCxnSpPr>
        <p:spPr>
          <a:xfrm>
            <a:off x="4191753" y="6088291"/>
            <a:ext cx="797538" cy="0"/>
          </a:xfrm>
          <a:prstGeom prst="straightConnector1">
            <a:avLst/>
          </a:prstGeom>
          <a:ln w="25400" cap="rnd">
            <a:solidFill>
              <a:schemeClr val="accent1"/>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3" name="テキスト ボックス 1107">
            <a:extLst>
              <a:ext uri="{FF2B5EF4-FFF2-40B4-BE49-F238E27FC236}">
                <a16:creationId xmlns:a16="http://schemas.microsoft.com/office/drawing/2014/main" id="{98425CC0-A6D5-D3C0-C8E2-C48A6CBB8A40}"/>
              </a:ext>
            </a:extLst>
          </p:cNvPr>
          <p:cNvSpPr txBox="1"/>
          <p:nvPr/>
        </p:nvSpPr>
        <p:spPr>
          <a:xfrm>
            <a:off x="4238094" y="5985692"/>
            <a:ext cx="695488" cy="216254"/>
          </a:xfrm>
          <a:prstGeom prst="rect">
            <a:avLst/>
          </a:prstGeom>
          <a:solidFill>
            <a:schemeClr val="lt1"/>
          </a:solidFill>
        </p:spPr>
        <p:txBody>
          <a:bodyPr wrap="none" lIns="33231" tIns="33231" rIns="33231" bIns="33231" rtlCol="0">
            <a:spAutoFit/>
          </a:bodyPr>
          <a:lstStyle/>
          <a:p>
            <a:pPr algn="ctr">
              <a:spcAft>
                <a:spcPts val="369"/>
              </a:spcAft>
            </a:pPr>
            <a:r>
              <a:rPr lang="ja-JP" altLang="en-US" sz="969" b="1">
                <a:latin typeface="Times New Roman" panose="02020603050405020304" pitchFamily="18" charset="0"/>
                <a:ea typeface="+mn-ea"/>
                <a:cs typeface="Times New Roman" panose="02020603050405020304" pitchFamily="18" charset="0"/>
                <a:sym typeface="Arial"/>
              </a:rPr>
              <a:t>cooperation</a:t>
            </a:r>
          </a:p>
        </p:txBody>
      </p:sp>
      <p:sp>
        <p:nvSpPr>
          <p:cNvPr id="74" name="テキスト ボックス 1109">
            <a:extLst>
              <a:ext uri="{FF2B5EF4-FFF2-40B4-BE49-F238E27FC236}">
                <a16:creationId xmlns:a16="http://schemas.microsoft.com/office/drawing/2014/main" id="{F2D182DD-2762-427D-33F6-268FA17146E4}"/>
              </a:ext>
            </a:extLst>
          </p:cNvPr>
          <p:cNvSpPr txBox="1"/>
          <p:nvPr/>
        </p:nvSpPr>
        <p:spPr>
          <a:xfrm>
            <a:off x="5198231" y="4028381"/>
            <a:ext cx="1163077" cy="416566"/>
          </a:xfrm>
          <a:prstGeom prst="rect">
            <a:avLst/>
          </a:prstGeom>
          <a:noFill/>
        </p:spPr>
        <p:txBody>
          <a:bodyPr wrap="square" lIns="33231" tIns="33231" rIns="33231" bIns="33231" rtlCol="0">
            <a:spAutoFit/>
          </a:bodyPr>
          <a:lstStyle/>
          <a:p>
            <a:pPr algn="ctr">
              <a:spcAft>
                <a:spcPts val="369"/>
              </a:spcAft>
            </a:pPr>
            <a:r>
              <a:rPr lang="ja-JP" altLang="en-US" sz="646" b="1">
                <a:latin typeface="Times New Roman" panose="02020603050405020304" pitchFamily="18" charset="0"/>
                <a:ea typeface="+mn-ea"/>
                <a:cs typeface="Times New Roman" panose="02020603050405020304" pitchFamily="18" charset="0"/>
                <a:sym typeface="Arial"/>
              </a:rPr>
              <a:t>With the addition of features</a:t>
            </a:r>
            <a:endParaRPr lang="en-US" altLang="ja-JP" sz="646" b="1" dirty="0">
              <a:latin typeface="Times New Roman" panose="02020603050405020304" pitchFamily="18" charset="0"/>
              <a:ea typeface="+mn-ea"/>
              <a:cs typeface="Times New Roman" panose="02020603050405020304" pitchFamily="18" charset="0"/>
              <a:sym typeface="Arial"/>
            </a:endParaRPr>
          </a:p>
          <a:p>
            <a:pPr algn="ctr">
              <a:spcAft>
                <a:spcPts val="369"/>
              </a:spcAft>
            </a:pPr>
            <a:r>
              <a:rPr lang="ja-JP" altLang="en-US" sz="646" b="1">
                <a:latin typeface="Times New Roman" panose="02020603050405020304" pitchFamily="18" charset="0"/>
                <a:ea typeface="+mn-ea"/>
                <a:cs typeface="Times New Roman" panose="02020603050405020304" pitchFamily="18" charset="0"/>
              </a:rPr>
              <a:t>Expect to </a:t>
            </a:r>
            <a:r>
              <a:rPr lang="ja-JP" altLang="en-US" sz="646" b="1">
                <a:latin typeface="Times New Roman" panose="02020603050405020304" pitchFamily="18" charset="0"/>
                <a:ea typeface="+mn-ea"/>
                <a:cs typeface="Times New Roman" panose="02020603050405020304" pitchFamily="18" charset="0"/>
                <a:sym typeface="Arial"/>
              </a:rPr>
              <a:t>increase monthly </a:t>
            </a:r>
            <a:r>
              <a:rPr lang="en-US" altLang="ja-JP" sz="646" b="1" dirty="0">
                <a:latin typeface="Times New Roman" panose="02020603050405020304" pitchFamily="18" charset="0"/>
                <a:ea typeface="+mn-ea"/>
                <a:cs typeface="Times New Roman" panose="02020603050405020304" pitchFamily="18" charset="0"/>
                <a:sym typeface="Arial"/>
              </a:rPr>
              <a:t>(</a:t>
            </a:r>
            <a:r>
              <a:rPr lang="ja-JP" altLang="en-US" sz="646" b="1">
                <a:latin typeface="Times New Roman" panose="02020603050405020304" pitchFamily="18" charset="0"/>
                <a:ea typeface="+mn-ea"/>
                <a:cs typeface="Times New Roman" panose="02020603050405020304" pitchFamily="18" charset="0"/>
                <a:sym typeface="Arial"/>
              </a:rPr>
              <a:t>unit price)</a:t>
            </a:r>
          </a:p>
        </p:txBody>
      </p:sp>
      <p:grpSp>
        <p:nvGrpSpPr>
          <p:cNvPr id="75" name="グループ化 1195">
            <a:extLst>
              <a:ext uri="{FF2B5EF4-FFF2-40B4-BE49-F238E27FC236}">
                <a16:creationId xmlns:a16="http://schemas.microsoft.com/office/drawing/2014/main" id="{0A94E36D-8656-11EE-2036-6BD571DB3636}"/>
              </a:ext>
            </a:extLst>
          </p:cNvPr>
          <p:cNvGrpSpPr/>
          <p:nvPr/>
        </p:nvGrpSpPr>
        <p:grpSpPr>
          <a:xfrm>
            <a:off x="7578966" y="4867227"/>
            <a:ext cx="166154" cy="166154"/>
            <a:chOff x="11243808" y="1976921"/>
            <a:chExt cx="180000" cy="180000"/>
          </a:xfrm>
        </p:grpSpPr>
        <p:sp>
          <p:nvSpPr>
            <p:cNvPr id="76" name="円/楕円 1196">
              <a:extLst>
                <a:ext uri="{FF2B5EF4-FFF2-40B4-BE49-F238E27FC236}">
                  <a16:creationId xmlns:a16="http://schemas.microsoft.com/office/drawing/2014/main" id="{81F3CD61-D265-266B-4A76-F44ABD015C6C}"/>
                </a:ext>
              </a:extLst>
            </p:cNvPr>
            <p:cNvSpPr/>
            <p:nvPr/>
          </p:nvSpPr>
          <p:spPr>
            <a:xfrm>
              <a:off x="11243808" y="1976921"/>
              <a:ext cx="180000" cy="180000"/>
            </a:xfrm>
            <a:prstGeom prst="ellipse">
              <a:avLst/>
            </a:prstGeom>
            <a:solidFill>
              <a:srgbClr val="FFC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646">
                <a:solidFill>
                  <a:schemeClr val="tx1"/>
                </a:solidFill>
                <a:latin typeface="Times New Roman" panose="02020603050405020304" pitchFamily="18" charset="0"/>
                <a:cs typeface="Times New Roman" panose="02020603050405020304" pitchFamily="18" charset="0"/>
              </a:endParaRPr>
            </a:p>
          </p:txBody>
        </p:sp>
        <p:grpSp>
          <p:nvGrpSpPr>
            <p:cNvPr id="77" name="グループ化 1197">
              <a:extLst>
                <a:ext uri="{FF2B5EF4-FFF2-40B4-BE49-F238E27FC236}">
                  <a16:creationId xmlns:a16="http://schemas.microsoft.com/office/drawing/2014/main" id="{A342217A-E437-A96B-23BD-3AC0BF8E919D}"/>
                </a:ext>
              </a:extLst>
            </p:cNvPr>
            <p:cNvGrpSpPr>
              <a:grpSpLocks noChangeAspect="1"/>
            </p:cNvGrpSpPr>
            <p:nvPr/>
          </p:nvGrpSpPr>
          <p:grpSpPr>
            <a:xfrm>
              <a:off x="11298622" y="2023133"/>
              <a:ext cx="70371" cy="91553"/>
              <a:chOff x="11815521" y="2466626"/>
              <a:chExt cx="631825" cy="822009"/>
            </a:xfrm>
          </p:grpSpPr>
          <p:cxnSp>
            <p:nvCxnSpPr>
              <p:cNvPr id="78" name="直線コネクタ 1198">
                <a:extLst>
                  <a:ext uri="{FF2B5EF4-FFF2-40B4-BE49-F238E27FC236}">
                    <a16:creationId xmlns:a16="http://schemas.microsoft.com/office/drawing/2014/main" id="{4A5DB8F3-D267-5797-A08D-1123A42040EC}"/>
                  </a:ext>
                </a:extLst>
              </p:cNvPr>
              <p:cNvCxnSpPr>
                <a:cxnSpLocks/>
              </p:cNvCxnSpPr>
              <p:nvPr/>
            </p:nvCxnSpPr>
            <p:spPr>
              <a:xfrm>
                <a:off x="12139611" y="2849215"/>
                <a:ext cx="0" cy="43942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1199">
                <a:extLst>
                  <a:ext uri="{FF2B5EF4-FFF2-40B4-BE49-F238E27FC236}">
                    <a16:creationId xmlns:a16="http://schemas.microsoft.com/office/drawing/2014/main" id="{5415838F-8E6A-FC32-A908-82825C6DACBB}"/>
                  </a:ext>
                </a:extLst>
              </p:cNvPr>
              <p:cNvCxnSpPr>
                <a:cxnSpLocks/>
              </p:cNvCxnSpPr>
              <p:nvPr/>
            </p:nvCxnSpPr>
            <p:spPr>
              <a:xfrm>
                <a:off x="11834811" y="2843762"/>
                <a:ext cx="60960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1200">
                <a:extLst>
                  <a:ext uri="{FF2B5EF4-FFF2-40B4-BE49-F238E27FC236}">
                    <a16:creationId xmlns:a16="http://schemas.microsoft.com/office/drawing/2014/main" id="{E3841EFB-1A64-85ED-E6AC-0E412831FCC4}"/>
                  </a:ext>
                </a:extLst>
              </p:cNvPr>
              <p:cNvCxnSpPr>
                <a:cxnSpLocks/>
              </p:cNvCxnSpPr>
              <p:nvPr/>
            </p:nvCxnSpPr>
            <p:spPr>
              <a:xfrm>
                <a:off x="11834816" y="3076320"/>
                <a:ext cx="609603"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フリーフォーム 1201">
                <a:extLst>
                  <a:ext uri="{FF2B5EF4-FFF2-40B4-BE49-F238E27FC236}">
                    <a16:creationId xmlns:a16="http://schemas.microsoft.com/office/drawing/2014/main" id="{8FBB8584-D93D-3FD0-6A23-669D2B53F8D9}"/>
                  </a:ext>
                </a:extLst>
              </p:cNvPr>
              <p:cNvSpPr/>
              <p:nvPr/>
            </p:nvSpPr>
            <p:spPr>
              <a:xfrm>
                <a:off x="11815521" y="2466626"/>
                <a:ext cx="631825" cy="368300"/>
              </a:xfrm>
              <a:custGeom>
                <a:avLst/>
                <a:gdLst>
                  <a:gd name="connsiteX0" fmla="*/ 0 w 631825"/>
                  <a:gd name="connsiteY0" fmla="*/ 0 h 368300"/>
                  <a:gd name="connsiteX1" fmla="*/ 320675 w 631825"/>
                  <a:gd name="connsiteY1" fmla="*/ 368300 h 368300"/>
                  <a:gd name="connsiteX2" fmla="*/ 631825 w 631825"/>
                  <a:gd name="connsiteY2" fmla="*/ 6350 h 368300"/>
                </a:gdLst>
                <a:ahLst/>
                <a:cxnLst>
                  <a:cxn ang="0">
                    <a:pos x="connsiteX0" y="connsiteY0"/>
                  </a:cxn>
                  <a:cxn ang="0">
                    <a:pos x="connsiteX1" y="connsiteY1"/>
                  </a:cxn>
                  <a:cxn ang="0">
                    <a:pos x="connsiteX2" y="connsiteY2"/>
                  </a:cxn>
                </a:cxnLst>
                <a:rect l="l" t="t" r="r" b="b"/>
                <a:pathLst>
                  <a:path w="631825" h="368300">
                    <a:moveTo>
                      <a:pt x="0" y="0"/>
                    </a:moveTo>
                    <a:lnTo>
                      <a:pt x="320675" y="368300"/>
                    </a:lnTo>
                    <a:lnTo>
                      <a:pt x="631825" y="6350"/>
                    </a:lnTo>
                  </a:path>
                </a:pathLst>
              </a:custGeom>
              <a:noFill/>
              <a:ln w="12700"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grpSp>
      </p:grpSp>
      <p:grpSp>
        <p:nvGrpSpPr>
          <p:cNvPr id="82" name="グループ化 1202">
            <a:extLst>
              <a:ext uri="{FF2B5EF4-FFF2-40B4-BE49-F238E27FC236}">
                <a16:creationId xmlns:a16="http://schemas.microsoft.com/office/drawing/2014/main" id="{76211480-099D-C7B9-E12A-57A66949EA87}"/>
              </a:ext>
            </a:extLst>
          </p:cNvPr>
          <p:cNvGrpSpPr/>
          <p:nvPr/>
        </p:nvGrpSpPr>
        <p:grpSpPr>
          <a:xfrm>
            <a:off x="6440363" y="4867227"/>
            <a:ext cx="166154" cy="166154"/>
            <a:chOff x="11243808" y="1976921"/>
            <a:chExt cx="180000" cy="180000"/>
          </a:xfrm>
        </p:grpSpPr>
        <p:sp>
          <p:nvSpPr>
            <p:cNvPr id="83" name="円/楕円 1203">
              <a:extLst>
                <a:ext uri="{FF2B5EF4-FFF2-40B4-BE49-F238E27FC236}">
                  <a16:creationId xmlns:a16="http://schemas.microsoft.com/office/drawing/2014/main" id="{408B679A-8DD5-EBDD-13A0-263943C0EC67}"/>
                </a:ext>
              </a:extLst>
            </p:cNvPr>
            <p:cNvSpPr/>
            <p:nvPr/>
          </p:nvSpPr>
          <p:spPr>
            <a:xfrm>
              <a:off x="11243808" y="1976921"/>
              <a:ext cx="180000" cy="180000"/>
            </a:xfrm>
            <a:prstGeom prst="ellipse">
              <a:avLst/>
            </a:prstGeom>
            <a:solidFill>
              <a:srgbClr val="FFC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646">
                <a:solidFill>
                  <a:schemeClr val="tx1"/>
                </a:solidFill>
                <a:latin typeface="Times New Roman" panose="02020603050405020304" pitchFamily="18" charset="0"/>
                <a:cs typeface="Times New Roman" panose="02020603050405020304" pitchFamily="18" charset="0"/>
              </a:endParaRPr>
            </a:p>
          </p:txBody>
        </p:sp>
        <p:grpSp>
          <p:nvGrpSpPr>
            <p:cNvPr id="84" name="グループ化 1204">
              <a:extLst>
                <a:ext uri="{FF2B5EF4-FFF2-40B4-BE49-F238E27FC236}">
                  <a16:creationId xmlns:a16="http://schemas.microsoft.com/office/drawing/2014/main" id="{A81F04E5-6920-7170-B601-C4F4663D9903}"/>
                </a:ext>
              </a:extLst>
            </p:cNvPr>
            <p:cNvGrpSpPr>
              <a:grpSpLocks noChangeAspect="1"/>
            </p:cNvGrpSpPr>
            <p:nvPr/>
          </p:nvGrpSpPr>
          <p:grpSpPr>
            <a:xfrm>
              <a:off x="11298622" y="2023133"/>
              <a:ext cx="70371" cy="91553"/>
              <a:chOff x="11815521" y="2466626"/>
              <a:chExt cx="631825" cy="822009"/>
            </a:xfrm>
          </p:grpSpPr>
          <p:cxnSp>
            <p:nvCxnSpPr>
              <p:cNvPr id="85" name="直線コネクタ 1205">
                <a:extLst>
                  <a:ext uri="{FF2B5EF4-FFF2-40B4-BE49-F238E27FC236}">
                    <a16:creationId xmlns:a16="http://schemas.microsoft.com/office/drawing/2014/main" id="{F639970F-3946-D9DD-31B1-D3C8CEE480BB}"/>
                  </a:ext>
                </a:extLst>
              </p:cNvPr>
              <p:cNvCxnSpPr>
                <a:cxnSpLocks/>
              </p:cNvCxnSpPr>
              <p:nvPr/>
            </p:nvCxnSpPr>
            <p:spPr>
              <a:xfrm>
                <a:off x="12139611" y="2849215"/>
                <a:ext cx="0" cy="43942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1206">
                <a:extLst>
                  <a:ext uri="{FF2B5EF4-FFF2-40B4-BE49-F238E27FC236}">
                    <a16:creationId xmlns:a16="http://schemas.microsoft.com/office/drawing/2014/main" id="{6BC32464-9DF6-56D8-0511-184F9D981A18}"/>
                  </a:ext>
                </a:extLst>
              </p:cNvPr>
              <p:cNvCxnSpPr>
                <a:cxnSpLocks/>
              </p:cNvCxnSpPr>
              <p:nvPr/>
            </p:nvCxnSpPr>
            <p:spPr>
              <a:xfrm>
                <a:off x="11834811" y="2843762"/>
                <a:ext cx="60960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1207">
                <a:extLst>
                  <a:ext uri="{FF2B5EF4-FFF2-40B4-BE49-F238E27FC236}">
                    <a16:creationId xmlns:a16="http://schemas.microsoft.com/office/drawing/2014/main" id="{C31327B5-AB57-E7A9-5C78-6CCD005A3A79}"/>
                  </a:ext>
                </a:extLst>
              </p:cNvPr>
              <p:cNvCxnSpPr>
                <a:cxnSpLocks/>
              </p:cNvCxnSpPr>
              <p:nvPr/>
            </p:nvCxnSpPr>
            <p:spPr>
              <a:xfrm>
                <a:off x="11834816" y="3076320"/>
                <a:ext cx="609603"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フリーフォーム 1208">
                <a:extLst>
                  <a:ext uri="{FF2B5EF4-FFF2-40B4-BE49-F238E27FC236}">
                    <a16:creationId xmlns:a16="http://schemas.microsoft.com/office/drawing/2014/main" id="{1C818634-1AB3-516A-335B-FA29A8230DD9}"/>
                  </a:ext>
                </a:extLst>
              </p:cNvPr>
              <p:cNvSpPr/>
              <p:nvPr/>
            </p:nvSpPr>
            <p:spPr>
              <a:xfrm>
                <a:off x="11815521" y="2466626"/>
                <a:ext cx="631825" cy="368300"/>
              </a:xfrm>
              <a:custGeom>
                <a:avLst/>
                <a:gdLst>
                  <a:gd name="connsiteX0" fmla="*/ 0 w 631825"/>
                  <a:gd name="connsiteY0" fmla="*/ 0 h 368300"/>
                  <a:gd name="connsiteX1" fmla="*/ 320675 w 631825"/>
                  <a:gd name="connsiteY1" fmla="*/ 368300 h 368300"/>
                  <a:gd name="connsiteX2" fmla="*/ 631825 w 631825"/>
                  <a:gd name="connsiteY2" fmla="*/ 6350 h 368300"/>
                </a:gdLst>
                <a:ahLst/>
                <a:cxnLst>
                  <a:cxn ang="0">
                    <a:pos x="connsiteX0" y="connsiteY0"/>
                  </a:cxn>
                  <a:cxn ang="0">
                    <a:pos x="connsiteX1" y="connsiteY1"/>
                  </a:cxn>
                  <a:cxn ang="0">
                    <a:pos x="connsiteX2" y="connsiteY2"/>
                  </a:cxn>
                </a:cxnLst>
                <a:rect l="l" t="t" r="r" b="b"/>
                <a:pathLst>
                  <a:path w="631825" h="368300">
                    <a:moveTo>
                      <a:pt x="0" y="0"/>
                    </a:moveTo>
                    <a:lnTo>
                      <a:pt x="320675" y="368300"/>
                    </a:lnTo>
                    <a:lnTo>
                      <a:pt x="631825" y="6350"/>
                    </a:lnTo>
                  </a:path>
                </a:pathLst>
              </a:custGeom>
              <a:noFill/>
              <a:ln w="12700"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grpSp>
      </p:grpSp>
      <p:grpSp>
        <p:nvGrpSpPr>
          <p:cNvPr id="89" name="グループ化 1209">
            <a:extLst>
              <a:ext uri="{FF2B5EF4-FFF2-40B4-BE49-F238E27FC236}">
                <a16:creationId xmlns:a16="http://schemas.microsoft.com/office/drawing/2014/main" id="{C249A99A-0232-DDD3-F1FD-E9341178D41A}"/>
              </a:ext>
            </a:extLst>
          </p:cNvPr>
          <p:cNvGrpSpPr/>
          <p:nvPr/>
        </p:nvGrpSpPr>
        <p:grpSpPr>
          <a:xfrm>
            <a:off x="6814149" y="3725859"/>
            <a:ext cx="166154" cy="166154"/>
            <a:chOff x="11243808" y="1976921"/>
            <a:chExt cx="180000" cy="180000"/>
          </a:xfrm>
        </p:grpSpPr>
        <p:sp>
          <p:nvSpPr>
            <p:cNvPr id="90" name="円/楕円 1210">
              <a:extLst>
                <a:ext uri="{FF2B5EF4-FFF2-40B4-BE49-F238E27FC236}">
                  <a16:creationId xmlns:a16="http://schemas.microsoft.com/office/drawing/2014/main" id="{92EF014A-8EA0-2F3B-0F6D-D2EAE5C351BD}"/>
                </a:ext>
              </a:extLst>
            </p:cNvPr>
            <p:cNvSpPr/>
            <p:nvPr/>
          </p:nvSpPr>
          <p:spPr>
            <a:xfrm>
              <a:off x="11243808" y="1976921"/>
              <a:ext cx="180000" cy="180000"/>
            </a:xfrm>
            <a:prstGeom prst="ellipse">
              <a:avLst/>
            </a:prstGeom>
            <a:solidFill>
              <a:srgbClr val="FFC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646">
                <a:solidFill>
                  <a:schemeClr val="tx1"/>
                </a:solidFill>
                <a:latin typeface="Times New Roman" panose="02020603050405020304" pitchFamily="18" charset="0"/>
                <a:cs typeface="Times New Roman" panose="02020603050405020304" pitchFamily="18" charset="0"/>
              </a:endParaRPr>
            </a:p>
          </p:txBody>
        </p:sp>
        <p:grpSp>
          <p:nvGrpSpPr>
            <p:cNvPr id="91" name="グループ化 1211">
              <a:extLst>
                <a:ext uri="{FF2B5EF4-FFF2-40B4-BE49-F238E27FC236}">
                  <a16:creationId xmlns:a16="http://schemas.microsoft.com/office/drawing/2014/main" id="{A495ADAE-4316-C77A-A931-667BC4E78D9F}"/>
                </a:ext>
              </a:extLst>
            </p:cNvPr>
            <p:cNvGrpSpPr>
              <a:grpSpLocks noChangeAspect="1"/>
            </p:cNvGrpSpPr>
            <p:nvPr/>
          </p:nvGrpSpPr>
          <p:grpSpPr>
            <a:xfrm>
              <a:off x="11298622" y="2023133"/>
              <a:ext cx="70371" cy="91553"/>
              <a:chOff x="11815521" y="2466626"/>
              <a:chExt cx="631825" cy="822009"/>
            </a:xfrm>
          </p:grpSpPr>
          <p:cxnSp>
            <p:nvCxnSpPr>
              <p:cNvPr id="92" name="直線コネクタ 1212">
                <a:extLst>
                  <a:ext uri="{FF2B5EF4-FFF2-40B4-BE49-F238E27FC236}">
                    <a16:creationId xmlns:a16="http://schemas.microsoft.com/office/drawing/2014/main" id="{444D1C9C-F84D-20FA-F4D2-6501BA444A3C}"/>
                  </a:ext>
                </a:extLst>
              </p:cNvPr>
              <p:cNvCxnSpPr>
                <a:cxnSpLocks/>
              </p:cNvCxnSpPr>
              <p:nvPr/>
            </p:nvCxnSpPr>
            <p:spPr>
              <a:xfrm>
                <a:off x="12139611" y="2849215"/>
                <a:ext cx="0" cy="43942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1213">
                <a:extLst>
                  <a:ext uri="{FF2B5EF4-FFF2-40B4-BE49-F238E27FC236}">
                    <a16:creationId xmlns:a16="http://schemas.microsoft.com/office/drawing/2014/main" id="{B13B2F63-1E35-FBC6-82BE-5576E48D01E9}"/>
                  </a:ext>
                </a:extLst>
              </p:cNvPr>
              <p:cNvCxnSpPr>
                <a:cxnSpLocks/>
              </p:cNvCxnSpPr>
              <p:nvPr/>
            </p:nvCxnSpPr>
            <p:spPr>
              <a:xfrm>
                <a:off x="11834811" y="2843762"/>
                <a:ext cx="60960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1214">
                <a:extLst>
                  <a:ext uri="{FF2B5EF4-FFF2-40B4-BE49-F238E27FC236}">
                    <a16:creationId xmlns:a16="http://schemas.microsoft.com/office/drawing/2014/main" id="{A278BC17-BF6D-8E1C-036D-76AD8953520A}"/>
                  </a:ext>
                </a:extLst>
              </p:cNvPr>
              <p:cNvCxnSpPr>
                <a:cxnSpLocks/>
              </p:cNvCxnSpPr>
              <p:nvPr/>
            </p:nvCxnSpPr>
            <p:spPr>
              <a:xfrm>
                <a:off x="11834816" y="3076320"/>
                <a:ext cx="609603"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フリーフォーム 1215">
                <a:extLst>
                  <a:ext uri="{FF2B5EF4-FFF2-40B4-BE49-F238E27FC236}">
                    <a16:creationId xmlns:a16="http://schemas.microsoft.com/office/drawing/2014/main" id="{DEAFC5DD-E768-FA96-7807-24EE31E730F5}"/>
                  </a:ext>
                </a:extLst>
              </p:cNvPr>
              <p:cNvSpPr/>
              <p:nvPr/>
            </p:nvSpPr>
            <p:spPr>
              <a:xfrm>
                <a:off x="11815521" y="2466626"/>
                <a:ext cx="631825" cy="368300"/>
              </a:xfrm>
              <a:custGeom>
                <a:avLst/>
                <a:gdLst>
                  <a:gd name="connsiteX0" fmla="*/ 0 w 631825"/>
                  <a:gd name="connsiteY0" fmla="*/ 0 h 368300"/>
                  <a:gd name="connsiteX1" fmla="*/ 320675 w 631825"/>
                  <a:gd name="connsiteY1" fmla="*/ 368300 h 368300"/>
                  <a:gd name="connsiteX2" fmla="*/ 631825 w 631825"/>
                  <a:gd name="connsiteY2" fmla="*/ 6350 h 368300"/>
                </a:gdLst>
                <a:ahLst/>
                <a:cxnLst>
                  <a:cxn ang="0">
                    <a:pos x="connsiteX0" y="connsiteY0"/>
                  </a:cxn>
                  <a:cxn ang="0">
                    <a:pos x="connsiteX1" y="connsiteY1"/>
                  </a:cxn>
                  <a:cxn ang="0">
                    <a:pos x="connsiteX2" y="connsiteY2"/>
                  </a:cxn>
                </a:cxnLst>
                <a:rect l="l" t="t" r="r" b="b"/>
                <a:pathLst>
                  <a:path w="631825" h="368300">
                    <a:moveTo>
                      <a:pt x="0" y="0"/>
                    </a:moveTo>
                    <a:lnTo>
                      <a:pt x="320675" y="368300"/>
                    </a:lnTo>
                    <a:lnTo>
                      <a:pt x="631825" y="6350"/>
                    </a:lnTo>
                  </a:path>
                </a:pathLst>
              </a:custGeom>
              <a:noFill/>
              <a:ln w="12700"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grpSp>
      </p:grpSp>
      <p:grpSp>
        <p:nvGrpSpPr>
          <p:cNvPr id="96" name="グループ化 1216">
            <a:extLst>
              <a:ext uri="{FF2B5EF4-FFF2-40B4-BE49-F238E27FC236}">
                <a16:creationId xmlns:a16="http://schemas.microsoft.com/office/drawing/2014/main" id="{E602C6FE-B291-7859-9FBE-FE7D20399603}"/>
              </a:ext>
            </a:extLst>
          </p:cNvPr>
          <p:cNvGrpSpPr/>
          <p:nvPr/>
        </p:nvGrpSpPr>
        <p:grpSpPr>
          <a:xfrm>
            <a:off x="6814149" y="2807064"/>
            <a:ext cx="166154" cy="166154"/>
            <a:chOff x="11243808" y="1976921"/>
            <a:chExt cx="180000" cy="180000"/>
          </a:xfrm>
        </p:grpSpPr>
        <p:sp>
          <p:nvSpPr>
            <p:cNvPr id="97" name="円/楕円 1217">
              <a:extLst>
                <a:ext uri="{FF2B5EF4-FFF2-40B4-BE49-F238E27FC236}">
                  <a16:creationId xmlns:a16="http://schemas.microsoft.com/office/drawing/2014/main" id="{555A2FC2-458E-D883-C245-2E5019BCABA1}"/>
                </a:ext>
              </a:extLst>
            </p:cNvPr>
            <p:cNvSpPr/>
            <p:nvPr/>
          </p:nvSpPr>
          <p:spPr>
            <a:xfrm>
              <a:off x="11243808" y="1976921"/>
              <a:ext cx="180000" cy="180000"/>
            </a:xfrm>
            <a:prstGeom prst="ellipse">
              <a:avLst/>
            </a:prstGeom>
            <a:solidFill>
              <a:srgbClr val="FFC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646">
                <a:solidFill>
                  <a:schemeClr val="tx1"/>
                </a:solidFill>
                <a:latin typeface="Times New Roman" panose="02020603050405020304" pitchFamily="18" charset="0"/>
                <a:cs typeface="Times New Roman" panose="02020603050405020304" pitchFamily="18" charset="0"/>
              </a:endParaRPr>
            </a:p>
          </p:txBody>
        </p:sp>
        <p:grpSp>
          <p:nvGrpSpPr>
            <p:cNvPr id="98" name="グループ化 1218">
              <a:extLst>
                <a:ext uri="{FF2B5EF4-FFF2-40B4-BE49-F238E27FC236}">
                  <a16:creationId xmlns:a16="http://schemas.microsoft.com/office/drawing/2014/main" id="{5E4D9074-A387-D554-120E-67EBF5304EB5}"/>
                </a:ext>
              </a:extLst>
            </p:cNvPr>
            <p:cNvGrpSpPr>
              <a:grpSpLocks noChangeAspect="1"/>
            </p:cNvGrpSpPr>
            <p:nvPr/>
          </p:nvGrpSpPr>
          <p:grpSpPr>
            <a:xfrm>
              <a:off x="11298622" y="2023133"/>
              <a:ext cx="70371" cy="91553"/>
              <a:chOff x="11815521" y="2466626"/>
              <a:chExt cx="631825" cy="822009"/>
            </a:xfrm>
          </p:grpSpPr>
          <p:cxnSp>
            <p:nvCxnSpPr>
              <p:cNvPr id="99" name="直線コネクタ 1219">
                <a:extLst>
                  <a:ext uri="{FF2B5EF4-FFF2-40B4-BE49-F238E27FC236}">
                    <a16:creationId xmlns:a16="http://schemas.microsoft.com/office/drawing/2014/main" id="{0A9B26F2-FED5-EBFC-CB36-DFC0894BBFFE}"/>
                  </a:ext>
                </a:extLst>
              </p:cNvPr>
              <p:cNvCxnSpPr>
                <a:cxnSpLocks/>
              </p:cNvCxnSpPr>
              <p:nvPr/>
            </p:nvCxnSpPr>
            <p:spPr>
              <a:xfrm>
                <a:off x="12139611" y="2849215"/>
                <a:ext cx="0" cy="43942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1220">
                <a:extLst>
                  <a:ext uri="{FF2B5EF4-FFF2-40B4-BE49-F238E27FC236}">
                    <a16:creationId xmlns:a16="http://schemas.microsoft.com/office/drawing/2014/main" id="{EC99907B-6BD0-8B17-326D-D538AE9F0804}"/>
                  </a:ext>
                </a:extLst>
              </p:cNvPr>
              <p:cNvCxnSpPr>
                <a:cxnSpLocks/>
              </p:cNvCxnSpPr>
              <p:nvPr/>
            </p:nvCxnSpPr>
            <p:spPr>
              <a:xfrm>
                <a:off x="11834811" y="2843762"/>
                <a:ext cx="60960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221">
                <a:extLst>
                  <a:ext uri="{FF2B5EF4-FFF2-40B4-BE49-F238E27FC236}">
                    <a16:creationId xmlns:a16="http://schemas.microsoft.com/office/drawing/2014/main" id="{0D3E548A-7879-EA3D-E7C2-1B7BDB09148D}"/>
                  </a:ext>
                </a:extLst>
              </p:cNvPr>
              <p:cNvCxnSpPr>
                <a:cxnSpLocks/>
              </p:cNvCxnSpPr>
              <p:nvPr/>
            </p:nvCxnSpPr>
            <p:spPr>
              <a:xfrm>
                <a:off x="11834816" y="3076320"/>
                <a:ext cx="609603"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フリーフォーム 1222">
                <a:extLst>
                  <a:ext uri="{FF2B5EF4-FFF2-40B4-BE49-F238E27FC236}">
                    <a16:creationId xmlns:a16="http://schemas.microsoft.com/office/drawing/2014/main" id="{7F098285-E3F3-2F6A-DF89-5A2B87B35823}"/>
                  </a:ext>
                </a:extLst>
              </p:cNvPr>
              <p:cNvSpPr/>
              <p:nvPr/>
            </p:nvSpPr>
            <p:spPr>
              <a:xfrm>
                <a:off x="11815521" y="2466626"/>
                <a:ext cx="631825" cy="368300"/>
              </a:xfrm>
              <a:custGeom>
                <a:avLst/>
                <a:gdLst>
                  <a:gd name="connsiteX0" fmla="*/ 0 w 631825"/>
                  <a:gd name="connsiteY0" fmla="*/ 0 h 368300"/>
                  <a:gd name="connsiteX1" fmla="*/ 320675 w 631825"/>
                  <a:gd name="connsiteY1" fmla="*/ 368300 h 368300"/>
                  <a:gd name="connsiteX2" fmla="*/ 631825 w 631825"/>
                  <a:gd name="connsiteY2" fmla="*/ 6350 h 368300"/>
                </a:gdLst>
                <a:ahLst/>
                <a:cxnLst>
                  <a:cxn ang="0">
                    <a:pos x="connsiteX0" y="connsiteY0"/>
                  </a:cxn>
                  <a:cxn ang="0">
                    <a:pos x="connsiteX1" y="connsiteY1"/>
                  </a:cxn>
                  <a:cxn ang="0">
                    <a:pos x="connsiteX2" y="connsiteY2"/>
                  </a:cxn>
                </a:cxnLst>
                <a:rect l="l" t="t" r="r" b="b"/>
                <a:pathLst>
                  <a:path w="631825" h="368300">
                    <a:moveTo>
                      <a:pt x="0" y="0"/>
                    </a:moveTo>
                    <a:lnTo>
                      <a:pt x="320675" y="368300"/>
                    </a:lnTo>
                    <a:lnTo>
                      <a:pt x="631825" y="6350"/>
                    </a:lnTo>
                  </a:path>
                </a:pathLst>
              </a:custGeom>
              <a:noFill/>
              <a:ln w="12700"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grpSp>
      </p:grpSp>
      <p:grpSp>
        <p:nvGrpSpPr>
          <p:cNvPr id="103" name="グループ化 1223">
            <a:extLst>
              <a:ext uri="{FF2B5EF4-FFF2-40B4-BE49-F238E27FC236}">
                <a16:creationId xmlns:a16="http://schemas.microsoft.com/office/drawing/2014/main" id="{E1D0F695-AC19-1BD2-6625-9A025EC268C0}"/>
              </a:ext>
            </a:extLst>
          </p:cNvPr>
          <p:cNvGrpSpPr/>
          <p:nvPr/>
        </p:nvGrpSpPr>
        <p:grpSpPr>
          <a:xfrm>
            <a:off x="4418209" y="3537311"/>
            <a:ext cx="166154" cy="166154"/>
            <a:chOff x="11243808" y="1976921"/>
            <a:chExt cx="180000" cy="180000"/>
          </a:xfrm>
        </p:grpSpPr>
        <p:sp>
          <p:nvSpPr>
            <p:cNvPr id="104" name="円/楕円 1224">
              <a:extLst>
                <a:ext uri="{FF2B5EF4-FFF2-40B4-BE49-F238E27FC236}">
                  <a16:creationId xmlns:a16="http://schemas.microsoft.com/office/drawing/2014/main" id="{DBD3A190-0525-1268-E1C3-9FB9ADE6DC37}"/>
                </a:ext>
              </a:extLst>
            </p:cNvPr>
            <p:cNvSpPr/>
            <p:nvPr/>
          </p:nvSpPr>
          <p:spPr>
            <a:xfrm>
              <a:off x="11243808" y="1976921"/>
              <a:ext cx="180000" cy="180000"/>
            </a:xfrm>
            <a:prstGeom prst="ellipse">
              <a:avLst/>
            </a:prstGeom>
            <a:solidFill>
              <a:srgbClr val="FFC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646">
                <a:solidFill>
                  <a:schemeClr val="tx1"/>
                </a:solidFill>
                <a:latin typeface="Times New Roman" panose="02020603050405020304" pitchFamily="18" charset="0"/>
                <a:cs typeface="Times New Roman" panose="02020603050405020304" pitchFamily="18" charset="0"/>
              </a:endParaRPr>
            </a:p>
          </p:txBody>
        </p:sp>
        <p:grpSp>
          <p:nvGrpSpPr>
            <p:cNvPr id="105" name="グループ化 1225">
              <a:extLst>
                <a:ext uri="{FF2B5EF4-FFF2-40B4-BE49-F238E27FC236}">
                  <a16:creationId xmlns:a16="http://schemas.microsoft.com/office/drawing/2014/main" id="{DA1AA453-3DB0-05B0-91EE-723913472AC4}"/>
                </a:ext>
              </a:extLst>
            </p:cNvPr>
            <p:cNvGrpSpPr>
              <a:grpSpLocks noChangeAspect="1"/>
            </p:cNvGrpSpPr>
            <p:nvPr/>
          </p:nvGrpSpPr>
          <p:grpSpPr>
            <a:xfrm>
              <a:off x="11298622" y="2023133"/>
              <a:ext cx="70371" cy="91553"/>
              <a:chOff x="11815521" y="2466626"/>
              <a:chExt cx="631825" cy="822009"/>
            </a:xfrm>
          </p:grpSpPr>
          <p:cxnSp>
            <p:nvCxnSpPr>
              <p:cNvPr id="106" name="直線コネクタ 1226">
                <a:extLst>
                  <a:ext uri="{FF2B5EF4-FFF2-40B4-BE49-F238E27FC236}">
                    <a16:creationId xmlns:a16="http://schemas.microsoft.com/office/drawing/2014/main" id="{83CA14A6-3228-B81A-5455-61ABB748F6DF}"/>
                  </a:ext>
                </a:extLst>
              </p:cNvPr>
              <p:cNvCxnSpPr>
                <a:cxnSpLocks/>
              </p:cNvCxnSpPr>
              <p:nvPr/>
            </p:nvCxnSpPr>
            <p:spPr>
              <a:xfrm>
                <a:off x="12139611" y="2849215"/>
                <a:ext cx="0" cy="43942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227">
                <a:extLst>
                  <a:ext uri="{FF2B5EF4-FFF2-40B4-BE49-F238E27FC236}">
                    <a16:creationId xmlns:a16="http://schemas.microsoft.com/office/drawing/2014/main" id="{C415BDDB-2E3C-9B68-6112-B4D322FD3C14}"/>
                  </a:ext>
                </a:extLst>
              </p:cNvPr>
              <p:cNvCxnSpPr>
                <a:cxnSpLocks/>
              </p:cNvCxnSpPr>
              <p:nvPr/>
            </p:nvCxnSpPr>
            <p:spPr>
              <a:xfrm>
                <a:off x="11834811" y="2843762"/>
                <a:ext cx="60960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228">
                <a:extLst>
                  <a:ext uri="{FF2B5EF4-FFF2-40B4-BE49-F238E27FC236}">
                    <a16:creationId xmlns:a16="http://schemas.microsoft.com/office/drawing/2014/main" id="{D7E449E3-CB64-0733-8384-053C471C0A55}"/>
                  </a:ext>
                </a:extLst>
              </p:cNvPr>
              <p:cNvCxnSpPr>
                <a:cxnSpLocks/>
              </p:cNvCxnSpPr>
              <p:nvPr/>
            </p:nvCxnSpPr>
            <p:spPr>
              <a:xfrm>
                <a:off x="11834816" y="3076320"/>
                <a:ext cx="609603"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フリーフォーム 1229">
                <a:extLst>
                  <a:ext uri="{FF2B5EF4-FFF2-40B4-BE49-F238E27FC236}">
                    <a16:creationId xmlns:a16="http://schemas.microsoft.com/office/drawing/2014/main" id="{C52B0677-2D72-7FAB-9705-F1978F9BBE53}"/>
                  </a:ext>
                </a:extLst>
              </p:cNvPr>
              <p:cNvSpPr/>
              <p:nvPr/>
            </p:nvSpPr>
            <p:spPr>
              <a:xfrm>
                <a:off x="11815521" y="2466626"/>
                <a:ext cx="631825" cy="368300"/>
              </a:xfrm>
              <a:custGeom>
                <a:avLst/>
                <a:gdLst>
                  <a:gd name="connsiteX0" fmla="*/ 0 w 631825"/>
                  <a:gd name="connsiteY0" fmla="*/ 0 h 368300"/>
                  <a:gd name="connsiteX1" fmla="*/ 320675 w 631825"/>
                  <a:gd name="connsiteY1" fmla="*/ 368300 h 368300"/>
                  <a:gd name="connsiteX2" fmla="*/ 631825 w 631825"/>
                  <a:gd name="connsiteY2" fmla="*/ 6350 h 368300"/>
                </a:gdLst>
                <a:ahLst/>
                <a:cxnLst>
                  <a:cxn ang="0">
                    <a:pos x="connsiteX0" y="connsiteY0"/>
                  </a:cxn>
                  <a:cxn ang="0">
                    <a:pos x="connsiteX1" y="connsiteY1"/>
                  </a:cxn>
                  <a:cxn ang="0">
                    <a:pos x="connsiteX2" y="connsiteY2"/>
                  </a:cxn>
                </a:cxnLst>
                <a:rect l="l" t="t" r="r" b="b"/>
                <a:pathLst>
                  <a:path w="631825" h="368300">
                    <a:moveTo>
                      <a:pt x="0" y="0"/>
                    </a:moveTo>
                    <a:lnTo>
                      <a:pt x="320675" y="368300"/>
                    </a:lnTo>
                    <a:lnTo>
                      <a:pt x="631825" y="6350"/>
                    </a:lnTo>
                  </a:path>
                </a:pathLst>
              </a:custGeom>
              <a:noFill/>
              <a:ln w="12700"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6807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5A7B-2F73-D53A-B917-C5B7B394DAB5}"/>
              </a:ext>
            </a:extLst>
          </p:cNvPr>
          <p:cNvSpPr>
            <a:spLocks noGrp="1"/>
          </p:cNvSpPr>
          <p:nvPr>
            <p:ph type="title" idx="10"/>
          </p:nvPr>
        </p:nvSpPr>
        <p:spPr/>
        <p:txBody>
          <a:bodyPr/>
          <a:lstStyle/>
          <a:p>
            <a:r>
              <a:rPr lang="en-US" altLang="ja-JP" dirty="0"/>
              <a:t>B</a:t>
            </a:r>
            <a:r>
              <a:rPr lang="ja-JP" altLang="en-US"/>
              <a:t>usiness </a:t>
            </a:r>
            <a:r>
              <a:rPr lang="en-US" altLang="ja-JP" dirty="0"/>
              <a:t>M</a:t>
            </a:r>
            <a:r>
              <a:rPr lang="ja-JP" altLang="en-US"/>
              <a:t>odel</a:t>
            </a:r>
            <a:endParaRPr lang="en-US" dirty="0"/>
          </a:p>
        </p:txBody>
      </p:sp>
      <p:sp>
        <p:nvSpPr>
          <p:cNvPr id="4" name="Content Placeholder 3">
            <a:extLst>
              <a:ext uri="{FF2B5EF4-FFF2-40B4-BE49-F238E27FC236}">
                <a16:creationId xmlns:a16="http://schemas.microsoft.com/office/drawing/2014/main" id="{C86DECB6-C912-5DCD-FDAE-0B23705DABDC}"/>
              </a:ext>
            </a:extLst>
          </p:cNvPr>
          <p:cNvSpPr>
            <a:spLocks noGrp="1"/>
          </p:cNvSpPr>
          <p:nvPr>
            <p:ph idx="17"/>
          </p:nvPr>
        </p:nvSpPr>
        <p:spPr/>
        <p:txBody>
          <a:bodyPr/>
          <a:lstStyle/>
          <a:p>
            <a:r>
              <a:rPr lang="en-US" altLang="ja-JP" dirty="0">
                <a:sym typeface="Arial"/>
              </a:rPr>
              <a:t>3-2. </a:t>
            </a:r>
            <a:r>
              <a:rPr lang="ja-JP" altLang="en-US">
                <a:sym typeface="Arial"/>
              </a:rPr>
              <a:t>Lean Canvas</a:t>
            </a:r>
            <a:endParaRPr lang="en-US" dirty="0"/>
          </a:p>
        </p:txBody>
      </p:sp>
      <p:sp>
        <p:nvSpPr>
          <p:cNvPr id="5" name="Content Placeholder 4">
            <a:extLst>
              <a:ext uri="{FF2B5EF4-FFF2-40B4-BE49-F238E27FC236}">
                <a16:creationId xmlns:a16="http://schemas.microsoft.com/office/drawing/2014/main" id="{FE611E34-1F2C-09ED-7349-A18A7E504053}"/>
              </a:ext>
            </a:extLst>
          </p:cNvPr>
          <p:cNvSpPr>
            <a:spLocks noGrp="1"/>
          </p:cNvSpPr>
          <p:nvPr>
            <p:ph idx="18"/>
          </p:nvPr>
        </p:nvSpPr>
        <p:spPr/>
        <p:txBody>
          <a:bodyPr/>
          <a:lstStyle/>
          <a:p>
            <a:r>
              <a:rPr lang="ja-JP" altLang="en-US">
                <a:sym typeface="Arial"/>
              </a:rPr>
              <a:t>The business model was organized with a Lean Canvas.</a:t>
            </a:r>
          </a:p>
        </p:txBody>
      </p:sp>
      <p:grpSp>
        <p:nvGrpSpPr>
          <p:cNvPr id="6" name="グループ化 5">
            <a:extLst>
              <a:ext uri="{FF2B5EF4-FFF2-40B4-BE49-F238E27FC236}">
                <a16:creationId xmlns:a16="http://schemas.microsoft.com/office/drawing/2014/main" id="{9639EDE1-B206-A043-F84A-B18C73B30A7C}"/>
              </a:ext>
            </a:extLst>
          </p:cNvPr>
          <p:cNvGrpSpPr/>
          <p:nvPr/>
        </p:nvGrpSpPr>
        <p:grpSpPr>
          <a:xfrm>
            <a:off x="431884" y="2274462"/>
            <a:ext cx="8310613" cy="3821538"/>
            <a:chOff x="467874" y="1731881"/>
            <a:chExt cx="9003164" cy="4140000"/>
          </a:xfrm>
        </p:grpSpPr>
        <p:grpSp>
          <p:nvGrpSpPr>
            <p:cNvPr id="7" name="グループ化 6">
              <a:extLst>
                <a:ext uri="{FF2B5EF4-FFF2-40B4-BE49-F238E27FC236}">
                  <a16:creationId xmlns:a16="http://schemas.microsoft.com/office/drawing/2014/main" id="{5C07D18B-6E5D-8021-EBEB-117F81256E3D}"/>
                </a:ext>
              </a:extLst>
            </p:cNvPr>
            <p:cNvGrpSpPr/>
            <p:nvPr/>
          </p:nvGrpSpPr>
          <p:grpSpPr>
            <a:xfrm>
              <a:off x="467874" y="1731881"/>
              <a:ext cx="9003164" cy="4140000"/>
              <a:chOff x="467874" y="1731881"/>
              <a:chExt cx="9003164" cy="4140000"/>
            </a:xfrm>
          </p:grpSpPr>
          <p:sp>
            <p:nvSpPr>
              <p:cNvPr id="17" name="正方形/長方形 16">
                <a:extLst>
                  <a:ext uri="{FF2B5EF4-FFF2-40B4-BE49-F238E27FC236}">
                    <a16:creationId xmlns:a16="http://schemas.microsoft.com/office/drawing/2014/main" id="{620EE90A-8055-A285-F22E-86FF262C963C}"/>
                  </a:ext>
                </a:extLst>
              </p:cNvPr>
              <p:cNvSpPr/>
              <p:nvPr/>
            </p:nvSpPr>
            <p:spPr>
              <a:xfrm>
                <a:off x="467874" y="1731881"/>
                <a:ext cx="9000000" cy="4140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cxnSp>
            <p:nvCxnSpPr>
              <p:cNvPr id="18" name="直線コネクタ 17">
                <a:extLst>
                  <a:ext uri="{FF2B5EF4-FFF2-40B4-BE49-F238E27FC236}">
                    <a16:creationId xmlns:a16="http://schemas.microsoft.com/office/drawing/2014/main" id="{38FC9239-A632-A3A1-4F9D-7820517A627D}"/>
                  </a:ext>
                </a:extLst>
              </p:cNvPr>
              <p:cNvCxnSpPr>
                <a:cxnSpLocks/>
              </p:cNvCxnSpPr>
              <p:nvPr/>
            </p:nvCxnSpPr>
            <p:spPr>
              <a:xfrm>
                <a:off x="2267430" y="1731881"/>
                <a:ext cx="0" cy="27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BE90323-8804-CB2B-69AA-A9D68C45F10D}"/>
                  </a:ext>
                </a:extLst>
              </p:cNvPr>
              <p:cNvCxnSpPr>
                <a:cxnSpLocks/>
              </p:cNvCxnSpPr>
              <p:nvPr/>
            </p:nvCxnSpPr>
            <p:spPr>
              <a:xfrm>
                <a:off x="4063822" y="1731881"/>
                <a:ext cx="0" cy="27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1AFD13A-FBFE-1D9F-B51B-0E171EA2A1BF}"/>
                  </a:ext>
                </a:extLst>
              </p:cNvPr>
              <p:cNvCxnSpPr>
                <a:cxnSpLocks/>
              </p:cNvCxnSpPr>
              <p:nvPr/>
            </p:nvCxnSpPr>
            <p:spPr>
              <a:xfrm>
                <a:off x="7656606" y="1731881"/>
                <a:ext cx="0" cy="27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18F8A10-F584-B950-2766-38A0160235D2}"/>
                  </a:ext>
                </a:extLst>
              </p:cNvPr>
              <p:cNvCxnSpPr>
                <a:cxnSpLocks/>
              </p:cNvCxnSpPr>
              <p:nvPr/>
            </p:nvCxnSpPr>
            <p:spPr>
              <a:xfrm>
                <a:off x="5860214" y="1731881"/>
                <a:ext cx="0" cy="27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49C101B-C22A-9DFE-A2DE-2C4A311DDAE2}"/>
                  </a:ext>
                </a:extLst>
              </p:cNvPr>
              <p:cNvCxnSpPr>
                <a:cxnSpLocks/>
              </p:cNvCxnSpPr>
              <p:nvPr/>
            </p:nvCxnSpPr>
            <p:spPr>
              <a:xfrm>
                <a:off x="471038" y="4491881"/>
                <a:ext cx="90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AF49E11-323A-218D-11A6-65E9C8B66FD1}"/>
                  </a:ext>
                </a:extLst>
              </p:cNvPr>
              <p:cNvCxnSpPr>
                <a:cxnSpLocks/>
              </p:cNvCxnSpPr>
              <p:nvPr/>
            </p:nvCxnSpPr>
            <p:spPr>
              <a:xfrm>
                <a:off x="5860215" y="3111881"/>
                <a:ext cx="18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083C600-B022-2531-FFA0-F033DC56C982}"/>
                  </a:ext>
                </a:extLst>
              </p:cNvPr>
              <p:cNvCxnSpPr>
                <a:cxnSpLocks/>
              </p:cNvCxnSpPr>
              <p:nvPr/>
            </p:nvCxnSpPr>
            <p:spPr>
              <a:xfrm>
                <a:off x="2267428" y="3111881"/>
                <a:ext cx="18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5A1389A-12BB-38A1-E09F-04DB7E54E4B5}"/>
                  </a:ext>
                </a:extLst>
              </p:cNvPr>
              <p:cNvCxnSpPr>
                <a:cxnSpLocks/>
              </p:cNvCxnSpPr>
              <p:nvPr/>
            </p:nvCxnSpPr>
            <p:spPr>
              <a:xfrm>
                <a:off x="471036" y="3111881"/>
                <a:ext cx="1800000"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7">
                <a:extLst>
                  <a:ext uri="{FF2B5EF4-FFF2-40B4-BE49-F238E27FC236}">
                    <a16:creationId xmlns:a16="http://schemas.microsoft.com/office/drawing/2014/main" id="{67A63196-924D-0A5A-3396-92070B41B58D}"/>
                  </a:ext>
                </a:extLst>
              </p:cNvPr>
              <p:cNvCxnSpPr>
                <a:cxnSpLocks/>
              </p:cNvCxnSpPr>
              <p:nvPr/>
            </p:nvCxnSpPr>
            <p:spPr>
              <a:xfrm>
                <a:off x="7656606" y="3111881"/>
                <a:ext cx="1800000"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コネクタ 28">
                <a:extLst>
                  <a:ext uri="{FF2B5EF4-FFF2-40B4-BE49-F238E27FC236}">
                    <a16:creationId xmlns:a16="http://schemas.microsoft.com/office/drawing/2014/main" id="{16039789-5A0C-4007-0B25-C3EE43D48916}"/>
                  </a:ext>
                </a:extLst>
              </p:cNvPr>
              <p:cNvCxnSpPr>
                <a:cxnSpLocks/>
                <a:endCxn id="17" idx="2"/>
              </p:cNvCxnSpPr>
              <p:nvPr/>
            </p:nvCxnSpPr>
            <p:spPr>
              <a:xfrm>
                <a:off x="4967874" y="4491881"/>
                <a:ext cx="0" cy="13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54">
                <a:extLst>
                  <a:ext uri="{FF2B5EF4-FFF2-40B4-BE49-F238E27FC236}">
                    <a16:creationId xmlns:a16="http://schemas.microsoft.com/office/drawing/2014/main" id="{88B1DA88-9C12-C661-8263-3DCEB87BB63C}"/>
                  </a:ext>
                </a:extLst>
              </p:cNvPr>
              <p:cNvCxnSpPr>
                <a:cxnSpLocks/>
              </p:cNvCxnSpPr>
              <p:nvPr/>
            </p:nvCxnSpPr>
            <p:spPr>
              <a:xfrm>
                <a:off x="4073496" y="3111881"/>
                <a:ext cx="1800000"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8" name="正方形/長方形 7">
              <a:extLst>
                <a:ext uri="{FF2B5EF4-FFF2-40B4-BE49-F238E27FC236}">
                  <a16:creationId xmlns:a16="http://schemas.microsoft.com/office/drawing/2014/main" id="{DFD7F99F-C552-B334-2783-84CFD29C533F}"/>
                </a:ext>
              </a:extLst>
            </p:cNvPr>
            <p:cNvSpPr/>
            <p:nvPr/>
          </p:nvSpPr>
          <p:spPr>
            <a:xfrm>
              <a:off x="9189720" y="1738047"/>
              <a:ext cx="271190" cy="2711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15" b="1" dirty="0">
                  <a:solidFill>
                    <a:schemeClr val="bg1"/>
                  </a:solidFill>
                  <a:latin typeface="Times New Roman" panose="02020603050405020304" pitchFamily="18" charset="0"/>
                  <a:cs typeface="Times New Roman" panose="02020603050405020304" pitchFamily="18" charset="0"/>
                </a:rPr>
                <a:t>1</a:t>
              </a:r>
              <a:endParaRPr kumimoji="1" lang="ja-JP" altLang="en-US" sz="1015" b="1">
                <a:solidFill>
                  <a:schemeClr val="bg1"/>
                </a:solidFill>
                <a:latin typeface="Times New Roman" panose="02020603050405020304" pitchFamily="18" charset="0"/>
                <a:cs typeface="Times New Roman" panose="02020603050405020304" pitchFamily="18" charset="0"/>
              </a:endParaRPr>
            </a:p>
          </p:txBody>
        </p:sp>
        <p:sp>
          <p:nvSpPr>
            <p:cNvPr id="9" name="正方形/長方形 8">
              <a:extLst>
                <a:ext uri="{FF2B5EF4-FFF2-40B4-BE49-F238E27FC236}">
                  <a16:creationId xmlns:a16="http://schemas.microsoft.com/office/drawing/2014/main" id="{D3D94AB3-2C36-9FCA-8BA2-9537FAA345D7}"/>
                </a:ext>
              </a:extLst>
            </p:cNvPr>
            <p:cNvSpPr/>
            <p:nvPr/>
          </p:nvSpPr>
          <p:spPr>
            <a:xfrm>
              <a:off x="2000195" y="1738047"/>
              <a:ext cx="271190" cy="2711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15" b="1" dirty="0">
                  <a:solidFill>
                    <a:schemeClr val="bg1"/>
                  </a:solidFill>
                  <a:latin typeface="Times New Roman" panose="02020603050405020304" pitchFamily="18" charset="0"/>
                  <a:cs typeface="Times New Roman" panose="02020603050405020304" pitchFamily="18" charset="0"/>
                </a:rPr>
                <a:t>2</a:t>
              </a:r>
              <a:endParaRPr kumimoji="1" lang="ja-JP" altLang="en-US" sz="1015" b="1">
                <a:solidFill>
                  <a:schemeClr val="bg1"/>
                </a:solidFill>
                <a:latin typeface="Times New Roman" panose="02020603050405020304" pitchFamily="18" charset="0"/>
                <a:cs typeface="Times New Roman" panose="02020603050405020304" pitchFamily="18" charset="0"/>
              </a:endParaRPr>
            </a:p>
          </p:txBody>
        </p:sp>
        <p:sp>
          <p:nvSpPr>
            <p:cNvPr id="10" name="正方形/長方形 9">
              <a:extLst>
                <a:ext uri="{FF2B5EF4-FFF2-40B4-BE49-F238E27FC236}">
                  <a16:creationId xmlns:a16="http://schemas.microsoft.com/office/drawing/2014/main" id="{5CE5470B-0AB6-1146-C836-0B8435A67C06}"/>
                </a:ext>
              </a:extLst>
            </p:cNvPr>
            <p:cNvSpPr/>
            <p:nvPr/>
          </p:nvSpPr>
          <p:spPr>
            <a:xfrm>
              <a:off x="3794436" y="1738047"/>
              <a:ext cx="271190" cy="2711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15" b="1" dirty="0">
                  <a:solidFill>
                    <a:schemeClr val="bg1"/>
                  </a:solidFill>
                  <a:latin typeface="Times New Roman" panose="02020603050405020304" pitchFamily="18" charset="0"/>
                  <a:cs typeface="Times New Roman" panose="02020603050405020304" pitchFamily="18" charset="0"/>
                </a:rPr>
                <a:t>4</a:t>
              </a:r>
              <a:endParaRPr kumimoji="1" lang="ja-JP" altLang="en-US" sz="1015" b="1">
                <a:solidFill>
                  <a:schemeClr val="bg1"/>
                </a:solidFill>
                <a:latin typeface="Times New Roman" panose="02020603050405020304" pitchFamily="18" charset="0"/>
                <a:cs typeface="Times New Roman" panose="02020603050405020304" pitchFamily="18" charset="0"/>
              </a:endParaRPr>
            </a:p>
          </p:txBody>
        </p:sp>
        <p:sp>
          <p:nvSpPr>
            <p:cNvPr id="11" name="正方形/長方形 10">
              <a:extLst>
                <a:ext uri="{FF2B5EF4-FFF2-40B4-BE49-F238E27FC236}">
                  <a16:creationId xmlns:a16="http://schemas.microsoft.com/office/drawing/2014/main" id="{410741CD-3E54-F29C-D8A9-050E1C60D4CE}"/>
                </a:ext>
              </a:extLst>
            </p:cNvPr>
            <p:cNvSpPr/>
            <p:nvPr/>
          </p:nvSpPr>
          <p:spPr>
            <a:xfrm>
              <a:off x="3794436" y="3114964"/>
              <a:ext cx="271190" cy="2711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15" b="1" dirty="0">
                  <a:solidFill>
                    <a:schemeClr val="bg1"/>
                  </a:solidFill>
                  <a:latin typeface="Times New Roman" panose="02020603050405020304" pitchFamily="18" charset="0"/>
                  <a:cs typeface="Times New Roman" panose="02020603050405020304" pitchFamily="18" charset="0"/>
                </a:rPr>
                <a:t>7</a:t>
              </a:r>
              <a:endParaRPr kumimoji="1" lang="ja-JP" altLang="en-US" sz="1015" b="1">
                <a:solidFill>
                  <a:schemeClr val="bg1"/>
                </a:solidFill>
                <a:latin typeface="Times New Roman" panose="02020603050405020304" pitchFamily="18" charset="0"/>
                <a:cs typeface="Times New Roman" panose="02020603050405020304" pitchFamily="18" charset="0"/>
              </a:endParaRPr>
            </a:p>
          </p:txBody>
        </p:sp>
        <p:sp>
          <p:nvSpPr>
            <p:cNvPr id="12" name="正方形/長方形 11">
              <a:extLst>
                <a:ext uri="{FF2B5EF4-FFF2-40B4-BE49-F238E27FC236}">
                  <a16:creationId xmlns:a16="http://schemas.microsoft.com/office/drawing/2014/main" id="{08D5810D-FAAC-1E3A-50AC-66E7F1499F51}"/>
                </a:ext>
              </a:extLst>
            </p:cNvPr>
            <p:cNvSpPr/>
            <p:nvPr/>
          </p:nvSpPr>
          <p:spPr>
            <a:xfrm>
              <a:off x="7389021" y="1738047"/>
              <a:ext cx="271190" cy="2711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15" b="1" dirty="0">
                  <a:solidFill>
                    <a:schemeClr val="bg1"/>
                  </a:solidFill>
                  <a:latin typeface="Times New Roman" panose="02020603050405020304" pitchFamily="18" charset="0"/>
                  <a:cs typeface="Times New Roman" panose="02020603050405020304" pitchFamily="18" charset="0"/>
                </a:rPr>
                <a:t>9</a:t>
              </a:r>
              <a:endParaRPr kumimoji="1" lang="ja-JP" altLang="en-US" sz="1015" b="1">
                <a:solidFill>
                  <a:schemeClr val="bg1"/>
                </a:solidFill>
                <a:latin typeface="Times New Roman" panose="02020603050405020304" pitchFamily="18" charset="0"/>
                <a:cs typeface="Times New Roman" panose="02020603050405020304" pitchFamily="18" charset="0"/>
              </a:endParaRPr>
            </a:p>
          </p:txBody>
        </p:sp>
        <p:sp>
          <p:nvSpPr>
            <p:cNvPr id="13" name="正方形/長方形 12">
              <a:extLst>
                <a:ext uri="{FF2B5EF4-FFF2-40B4-BE49-F238E27FC236}">
                  <a16:creationId xmlns:a16="http://schemas.microsoft.com/office/drawing/2014/main" id="{169E6FB2-BD50-822B-4672-D1CA13E231CF}"/>
                </a:ext>
              </a:extLst>
            </p:cNvPr>
            <p:cNvSpPr/>
            <p:nvPr/>
          </p:nvSpPr>
          <p:spPr>
            <a:xfrm>
              <a:off x="7389021" y="3111881"/>
              <a:ext cx="271190" cy="2711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15" b="1" dirty="0">
                  <a:solidFill>
                    <a:schemeClr val="bg1"/>
                  </a:solidFill>
                  <a:latin typeface="Times New Roman" panose="02020603050405020304" pitchFamily="18" charset="0"/>
                  <a:cs typeface="Times New Roman" panose="02020603050405020304" pitchFamily="18" charset="0"/>
                </a:rPr>
                <a:t>5</a:t>
              </a:r>
              <a:endParaRPr kumimoji="1" lang="ja-JP" altLang="en-US" sz="1015" b="1">
                <a:solidFill>
                  <a:schemeClr val="bg1"/>
                </a:solidFill>
                <a:latin typeface="Times New Roman" panose="02020603050405020304" pitchFamily="18" charset="0"/>
                <a:cs typeface="Times New Roman" panose="02020603050405020304" pitchFamily="18" charset="0"/>
              </a:endParaRPr>
            </a:p>
          </p:txBody>
        </p:sp>
        <p:sp>
          <p:nvSpPr>
            <p:cNvPr id="14" name="正方形/長方形 13">
              <a:extLst>
                <a:ext uri="{FF2B5EF4-FFF2-40B4-BE49-F238E27FC236}">
                  <a16:creationId xmlns:a16="http://schemas.microsoft.com/office/drawing/2014/main" id="{00661905-A411-4178-046E-E7C639BC46AA}"/>
                </a:ext>
              </a:extLst>
            </p:cNvPr>
            <p:cNvSpPr/>
            <p:nvPr/>
          </p:nvSpPr>
          <p:spPr>
            <a:xfrm>
              <a:off x="5596936" y="1738047"/>
              <a:ext cx="269472" cy="2694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15" b="1" dirty="0">
                  <a:solidFill>
                    <a:schemeClr val="bg1"/>
                  </a:solidFill>
                  <a:latin typeface="Times New Roman" panose="02020603050405020304" pitchFamily="18" charset="0"/>
                  <a:cs typeface="Times New Roman" panose="02020603050405020304" pitchFamily="18" charset="0"/>
                </a:rPr>
                <a:t>3</a:t>
              </a:r>
              <a:endParaRPr kumimoji="1" lang="ja-JP" altLang="en-US" sz="1015" b="1">
                <a:solidFill>
                  <a:schemeClr val="bg1"/>
                </a:solidFill>
                <a:latin typeface="Times New Roman" panose="02020603050405020304" pitchFamily="18" charset="0"/>
                <a:cs typeface="Times New Roman" panose="02020603050405020304" pitchFamily="18" charset="0"/>
              </a:endParaRPr>
            </a:p>
          </p:txBody>
        </p:sp>
        <p:sp>
          <p:nvSpPr>
            <p:cNvPr id="15" name="正方形/長方形 14">
              <a:extLst>
                <a:ext uri="{FF2B5EF4-FFF2-40B4-BE49-F238E27FC236}">
                  <a16:creationId xmlns:a16="http://schemas.microsoft.com/office/drawing/2014/main" id="{A224253D-6EE4-0B32-3A8C-6469FF4FEF5D}"/>
                </a:ext>
              </a:extLst>
            </p:cNvPr>
            <p:cNvSpPr/>
            <p:nvPr/>
          </p:nvSpPr>
          <p:spPr>
            <a:xfrm>
              <a:off x="4699848" y="4498047"/>
              <a:ext cx="271190" cy="2711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15" b="1" dirty="0">
                  <a:solidFill>
                    <a:schemeClr val="bg1"/>
                  </a:solidFill>
                  <a:latin typeface="Times New Roman" panose="02020603050405020304" pitchFamily="18" charset="0"/>
                  <a:cs typeface="Times New Roman" panose="02020603050405020304" pitchFamily="18" charset="0"/>
                </a:rPr>
                <a:t>8</a:t>
              </a:r>
              <a:endParaRPr kumimoji="1" lang="ja-JP" altLang="en-US" sz="1015" b="1">
                <a:solidFill>
                  <a:schemeClr val="bg1"/>
                </a:solidFill>
                <a:latin typeface="Times New Roman" panose="02020603050405020304" pitchFamily="18" charset="0"/>
                <a:cs typeface="Times New Roman" panose="02020603050405020304" pitchFamily="18" charset="0"/>
              </a:endParaRPr>
            </a:p>
          </p:txBody>
        </p:sp>
        <p:sp>
          <p:nvSpPr>
            <p:cNvPr id="16" name="正方形/長方形 15">
              <a:extLst>
                <a:ext uri="{FF2B5EF4-FFF2-40B4-BE49-F238E27FC236}">
                  <a16:creationId xmlns:a16="http://schemas.microsoft.com/office/drawing/2014/main" id="{CE056C78-4283-C624-4BB5-5E3C172D7CE1}"/>
                </a:ext>
              </a:extLst>
            </p:cNvPr>
            <p:cNvSpPr/>
            <p:nvPr/>
          </p:nvSpPr>
          <p:spPr>
            <a:xfrm>
              <a:off x="9189720" y="4498047"/>
              <a:ext cx="271190" cy="2711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15" b="1" dirty="0">
                  <a:solidFill>
                    <a:schemeClr val="bg1"/>
                  </a:solidFill>
                  <a:latin typeface="Times New Roman" panose="02020603050405020304" pitchFamily="18" charset="0"/>
                  <a:cs typeface="Times New Roman" panose="02020603050405020304" pitchFamily="18" charset="0"/>
                </a:rPr>
                <a:t>6</a:t>
              </a:r>
              <a:endParaRPr kumimoji="1" lang="ja-JP" altLang="en-US" sz="1015" b="1">
                <a:solidFill>
                  <a:schemeClr val="bg1"/>
                </a:solidFill>
                <a:latin typeface="Times New Roman" panose="02020603050405020304" pitchFamily="18" charset="0"/>
                <a:cs typeface="Times New Roman" panose="02020603050405020304" pitchFamily="18" charset="0"/>
              </a:endParaRPr>
            </a:p>
          </p:txBody>
        </p:sp>
      </p:grpSp>
      <p:sp>
        <p:nvSpPr>
          <p:cNvPr id="29" name="テキスト ボックス 29">
            <a:extLst>
              <a:ext uri="{FF2B5EF4-FFF2-40B4-BE49-F238E27FC236}">
                <a16:creationId xmlns:a16="http://schemas.microsoft.com/office/drawing/2014/main" id="{6E6F20C3-61A3-E3FC-FCF6-C293437E6F3B}"/>
              </a:ext>
            </a:extLst>
          </p:cNvPr>
          <p:cNvSpPr txBox="1"/>
          <p:nvPr/>
        </p:nvSpPr>
        <p:spPr>
          <a:xfrm>
            <a:off x="7120120" y="2321901"/>
            <a:ext cx="1329231" cy="199385"/>
          </a:xfrm>
          <a:prstGeom prst="rect">
            <a:avLst/>
          </a:prstGeom>
          <a:noFill/>
          <a:ln>
            <a:noFill/>
          </a:ln>
        </p:spPr>
        <p:txBody>
          <a:bodyPr wrap="square" lIns="33231" tIns="33231" rIns="33231" bIns="33231" rtlCol="0" anchor="ctr">
            <a:noAutofit/>
          </a:bodyPr>
          <a:lstStyle/>
          <a:p>
            <a:pPr>
              <a:spcAft>
                <a:spcPts val="185"/>
              </a:spcAft>
            </a:pPr>
            <a:r>
              <a:rPr kumimoji="1" lang="ja-JP" altLang="en-US" sz="1015" b="1">
                <a:latin typeface="Times New Roman" panose="02020603050405020304" pitchFamily="18" charset="0"/>
                <a:ea typeface="+mn-ea"/>
                <a:cs typeface="Times New Roman" panose="02020603050405020304" pitchFamily="18" charset="0"/>
              </a:rPr>
              <a:t>Customer Segments</a:t>
            </a:r>
            <a:endParaRPr kumimoji="1" lang="en-US" altLang="ja-JP" sz="1015" b="1" dirty="0">
              <a:latin typeface="Times New Roman" panose="02020603050405020304" pitchFamily="18" charset="0"/>
              <a:ea typeface="+mn-ea"/>
              <a:cs typeface="Times New Roman" panose="02020603050405020304" pitchFamily="18" charset="0"/>
            </a:endParaRPr>
          </a:p>
        </p:txBody>
      </p:sp>
      <p:sp>
        <p:nvSpPr>
          <p:cNvPr id="30" name="テキスト ボックス 30">
            <a:extLst>
              <a:ext uri="{FF2B5EF4-FFF2-40B4-BE49-F238E27FC236}">
                <a16:creationId xmlns:a16="http://schemas.microsoft.com/office/drawing/2014/main" id="{A6E4E7D3-3860-6C53-FF2A-330CD5383C48}"/>
              </a:ext>
            </a:extLst>
          </p:cNvPr>
          <p:cNvSpPr txBox="1"/>
          <p:nvPr/>
        </p:nvSpPr>
        <p:spPr>
          <a:xfrm>
            <a:off x="5461155" y="2321901"/>
            <a:ext cx="1329231" cy="199385"/>
          </a:xfrm>
          <a:prstGeom prst="rect">
            <a:avLst/>
          </a:prstGeom>
          <a:noFill/>
          <a:ln>
            <a:noFill/>
          </a:ln>
        </p:spPr>
        <p:txBody>
          <a:bodyPr wrap="square" lIns="33231" tIns="33231" rIns="33231" bIns="33231" rtlCol="0" anchor="ctr">
            <a:noAutofit/>
          </a:bodyPr>
          <a:lstStyle/>
          <a:p>
            <a:pPr>
              <a:spcAft>
                <a:spcPts val="185"/>
              </a:spcAft>
            </a:pPr>
            <a:r>
              <a:rPr kumimoji="1" lang="ja-JP" altLang="en-US" sz="1015" b="1">
                <a:latin typeface="Times New Roman" panose="02020603050405020304" pitchFamily="18" charset="0"/>
                <a:ea typeface="+mn-ea"/>
                <a:cs typeface="Times New Roman" panose="02020603050405020304" pitchFamily="18" charset="0"/>
              </a:rPr>
              <a:t>Unparalleled superiority</a:t>
            </a:r>
            <a:endParaRPr kumimoji="1" lang="en-US" altLang="ja-JP" sz="1015" b="1" dirty="0">
              <a:latin typeface="Times New Roman" panose="02020603050405020304" pitchFamily="18" charset="0"/>
              <a:ea typeface="+mn-ea"/>
              <a:cs typeface="Times New Roman" panose="02020603050405020304" pitchFamily="18" charset="0"/>
            </a:endParaRPr>
          </a:p>
        </p:txBody>
      </p:sp>
      <p:sp>
        <p:nvSpPr>
          <p:cNvPr id="31" name="テキスト ボックス 31">
            <a:extLst>
              <a:ext uri="{FF2B5EF4-FFF2-40B4-BE49-F238E27FC236}">
                <a16:creationId xmlns:a16="http://schemas.microsoft.com/office/drawing/2014/main" id="{595E7010-5880-2502-2368-F1640BD5E734}"/>
              </a:ext>
            </a:extLst>
          </p:cNvPr>
          <p:cNvSpPr txBox="1"/>
          <p:nvPr/>
        </p:nvSpPr>
        <p:spPr>
          <a:xfrm>
            <a:off x="2143225" y="2321901"/>
            <a:ext cx="1329231" cy="199385"/>
          </a:xfrm>
          <a:prstGeom prst="rect">
            <a:avLst/>
          </a:prstGeom>
          <a:noFill/>
          <a:ln>
            <a:noFill/>
          </a:ln>
        </p:spPr>
        <p:txBody>
          <a:bodyPr wrap="square" lIns="33231" tIns="33231" rIns="33231" bIns="33231" rtlCol="0" anchor="ctr">
            <a:noAutofit/>
          </a:bodyPr>
          <a:lstStyle/>
          <a:p>
            <a:pPr>
              <a:spcAft>
                <a:spcPts val="185"/>
              </a:spcAft>
            </a:pPr>
            <a:r>
              <a:rPr kumimoji="1" lang="ja-JP" altLang="en-US" sz="1015" b="1">
                <a:latin typeface="Times New Roman" panose="02020603050405020304" pitchFamily="18" charset="0"/>
                <a:ea typeface="+mn-ea"/>
                <a:cs typeface="Times New Roman" panose="02020603050405020304" pitchFamily="18" charset="0"/>
              </a:rPr>
              <a:t>solution</a:t>
            </a:r>
          </a:p>
        </p:txBody>
      </p:sp>
      <p:sp>
        <p:nvSpPr>
          <p:cNvPr id="32" name="テキスト ボックス 32">
            <a:extLst>
              <a:ext uri="{FF2B5EF4-FFF2-40B4-BE49-F238E27FC236}">
                <a16:creationId xmlns:a16="http://schemas.microsoft.com/office/drawing/2014/main" id="{619336F9-7572-EB30-C430-3C7F64F3C684}"/>
              </a:ext>
            </a:extLst>
          </p:cNvPr>
          <p:cNvSpPr txBox="1"/>
          <p:nvPr/>
        </p:nvSpPr>
        <p:spPr>
          <a:xfrm>
            <a:off x="482308" y="2321901"/>
            <a:ext cx="1329231" cy="199385"/>
          </a:xfrm>
          <a:prstGeom prst="rect">
            <a:avLst/>
          </a:prstGeom>
          <a:noFill/>
          <a:ln>
            <a:noFill/>
          </a:ln>
        </p:spPr>
        <p:txBody>
          <a:bodyPr wrap="square" lIns="33231" tIns="33231" rIns="33231" bIns="33231" rtlCol="0" anchor="ctr">
            <a:noAutofit/>
          </a:bodyPr>
          <a:lstStyle/>
          <a:p>
            <a:pPr>
              <a:spcAft>
                <a:spcPts val="185"/>
              </a:spcAft>
            </a:pPr>
            <a:r>
              <a:rPr kumimoji="1" lang="ja-JP" altLang="en-US" sz="1015" b="1">
                <a:latin typeface="Times New Roman" panose="02020603050405020304" pitchFamily="18" charset="0"/>
                <a:ea typeface="+mn-ea"/>
                <a:cs typeface="Times New Roman" panose="02020603050405020304" pitchFamily="18" charset="0"/>
              </a:rPr>
              <a:t>issue</a:t>
            </a:r>
            <a:endParaRPr kumimoji="1" lang="en-US" altLang="ja-JP" sz="1015" b="1" dirty="0">
              <a:latin typeface="Times New Roman" panose="02020603050405020304" pitchFamily="18" charset="0"/>
              <a:ea typeface="+mn-ea"/>
              <a:cs typeface="Times New Roman" panose="02020603050405020304" pitchFamily="18" charset="0"/>
            </a:endParaRPr>
          </a:p>
        </p:txBody>
      </p:sp>
      <p:sp>
        <p:nvSpPr>
          <p:cNvPr id="33" name="テキスト ボックス 33">
            <a:extLst>
              <a:ext uri="{FF2B5EF4-FFF2-40B4-BE49-F238E27FC236}">
                <a16:creationId xmlns:a16="http://schemas.microsoft.com/office/drawing/2014/main" id="{AAF8C47C-C922-AA13-D06E-4A46AE914A29}"/>
              </a:ext>
            </a:extLst>
          </p:cNvPr>
          <p:cNvSpPr txBox="1"/>
          <p:nvPr/>
        </p:nvSpPr>
        <p:spPr>
          <a:xfrm>
            <a:off x="3802190" y="2327599"/>
            <a:ext cx="1329231" cy="199385"/>
          </a:xfrm>
          <a:prstGeom prst="rect">
            <a:avLst/>
          </a:prstGeom>
          <a:noFill/>
          <a:ln>
            <a:noFill/>
          </a:ln>
        </p:spPr>
        <p:txBody>
          <a:bodyPr wrap="square" lIns="33231" tIns="33231" rIns="33231" bIns="33231" rtlCol="0" anchor="ctr">
            <a:noAutofit/>
          </a:bodyPr>
          <a:lstStyle/>
          <a:p>
            <a:pPr>
              <a:spcAft>
                <a:spcPts val="185"/>
              </a:spcAft>
            </a:pPr>
            <a:r>
              <a:rPr kumimoji="1" lang="ja-JP" altLang="en-US" sz="1015" b="1">
                <a:latin typeface="Times New Roman" panose="02020603050405020304" pitchFamily="18" charset="0"/>
                <a:ea typeface="+mn-ea"/>
                <a:cs typeface="Times New Roman" panose="02020603050405020304" pitchFamily="18" charset="0"/>
              </a:rPr>
              <a:t>Unique value proposition</a:t>
            </a:r>
            <a:endParaRPr kumimoji="1" lang="en-US" altLang="ja-JP" sz="1015" b="1" dirty="0">
              <a:latin typeface="Times New Roman" panose="02020603050405020304" pitchFamily="18" charset="0"/>
              <a:ea typeface="+mn-ea"/>
              <a:cs typeface="Times New Roman" panose="02020603050405020304" pitchFamily="18" charset="0"/>
            </a:endParaRPr>
          </a:p>
        </p:txBody>
      </p:sp>
      <p:sp>
        <p:nvSpPr>
          <p:cNvPr id="34" name="テキスト ボックス 34">
            <a:extLst>
              <a:ext uri="{FF2B5EF4-FFF2-40B4-BE49-F238E27FC236}">
                <a16:creationId xmlns:a16="http://schemas.microsoft.com/office/drawing/2014/main" id="{0FC33DAF-8D66-18C5-78DF-EB2208A43BA0}"/>
              </a:ext>
            </a:extLst>
          </p:cNvPr>
          <p:cNvSpPr txBox="1"/>
          <p:nvPr/>
        </p:nvSpPr>
        <p:spPr>
          <a:xfrm>
            <a:off x="7120120" y="3604225"/>
            <a:ext cx="1561846" cy="199385"/>
          </a:xfrm>
          <a:prstGeom prst="rect">
            <a:avLst/>
          </a:prstGeom>
          <a:noFill/>
          <a:ln>
            <a:noFill/>
          </a:ln>
        </p:spPr>
        <p:txBody>
          <a:bodyPr wrap="square" lIns="33231" tIns="33231" rIns="33231" bIns="33231" rtlCol="0" anchor="ctr">
            <a:noAutofit/>
          </a:bodyPr>
          <a:lstStyle/>
          <a:p>
            <a:pPr>
              <a:spcAft>
                <a:spcPts val="185"/>
              </a:spcAft>
            </a:pPr>
            <a:r>
              <a:rPr kumimoji="1" lang="ja-JP" altLang="en-US" sz="1015" b="1">
                <a:latin typeface="Times New Roman" panose="02020603050405020304" pitchFamily="18" charset="0"/>
                <a:ea typeface="+mn-ea"/>
                <a:cs typeface="Times New Roman" panose="02020603050405020304" pitchFamily="18" charset="0"/>
              </a:rPr>
              <a:t>early adopter</a:t>
            </a:r>
            <a:endParaRPr kumimoji="1" lang="en-US" altLang="ja-JP" sz="1015" b="1" dirty="0">
              <a:latin typeface="Times New Roman" panose="02020603050405020304" pitchFamily="18" charset="0"/>
              <a:ea typeface="+mn-ea"/>
              <a:cs typeface="Times New Roman" panose="02020603050405020304" pitchFamily="18" charset="0"/>
            </a:endParaRPr>
          </a:p>
        </p:txBody>
      </p:sp>
      <p:sp>
        <p:nvSpPr>
          <p:cNvPr id="35" name="テキスト ボックス 35">
            <a:extLst>
              <a:ext uri="{FF2B5EF4-FFF2-40B4-BE49-F238E27FC236}">
                <a16:creationId xmlns:a16="http://schemas.microsoft.com/office/drawing/2014/main" id="{9D86364A-AEF9-502C-12AE-676BC8CA99AE}"/>
              </a:ext>
            </a:extLst>
          </p:cNvPr>
          <p:cNvSpPr txBox="1"/>
          <p:nvPr/>
        </p:nvSpPr>
        <p:spPr>
          <a:xfrm>
            <a:off x="5461075" y="3604224"/>
            <a:ext cx="1329231" cy="199385"/>
          </a:xfrm>
          <a:prstGeom prst="rect">
            <a:avLst/>
          </a:prstGeom>
          <a:noFill/>
          <a:ln>
            <a:noFill/>
          </a:ln>
        </p:spPr>
        <p:txBody>
          <a:bodyPr wrap="square" lIns="33231" tIns="33231" rIns="33231" bIns="33231" rtlCol="0" anchor="ctr">
            <a:noAutofit/>
          </a:bodyPr>
          <a:lstStyle/>
          <a:p>
            <a:pPr>
              <a:spcAft>
                <a:spcPts val="185"/>
              </a:spcAft>
            </a:pPr>
            <a:r>
              <a:rPr kumimoji="1" lang="ja-JP" altLang="en-US" sz="1015" b="1">
                <a:latin typeface="Times New Roman" panose="02020603050405020304" pitchFamily="18" charset="0"/>
                <a:ea typeface="+mn-ea"/>
                <a:cs typeface="Times New Roman" panose="02020603050405020304" pitchFamily="18" charset="0"/>
              </a:rPr>
              <a:t>channel</a:t>
            </a:r>
            <a:endParaRPr kumimoji="1" lang="en-US" altLang="ja-JP" sz="1015" b="1" dirty="0">
              <a:latin typeface="Times New Roman" panose="02020603050405020304" pitchFamily="18" charset="0"/>
              <a:ea typeface="+mn-ea"/>
              <a:cs typeface="Times New Roman" panose="02020603050405020304" pitchFamily="18" charset="0"/>
            </a:endParaRPr>
          </a:p>
        </p:txBody>
      </p:sp>
      <p:sp>
        <p:nvSpPr>
          <p:cNvPr id="36" name="テキスト ボックス 36">
            <a:extLst>
              <a:ext uri="{FF2B5EF4-FFF2-40B4-BE49-F238E27FC236}">
                <a16:creationId xmlns:a16="http://schemas.microsoft.com/office/drawing/2014/main" id="{5AE6A690-331B-7EE9-0692-494A00F7DDD3}"/>
              </a:ext>
            </a:extLst>
          </p:cNvPr>
          <p:cNvSpPr txBox="1"/>
          <p:nvPr/>
        </p:nvSpPr>
        <p:spPr>
          <a:xfrm>
            <a:off x="2141193" y="3603988"/>
            <a:ext cx="1329231" cy="199385"/>
          </a:xfrm>
          <a:prstGeom prst="rect">
            <a:avLst/>
          </a:prstGeom>
          <a:noFill/>
          <a:ln>
            <a:noFill/>
          </a:ln>
        </p:spPr>
        <p:txBody>
          <a:bodyPr wrap="square" lIns="33231" tIns="33231" rIns="33231" bIns="33231" rtlCol="0" anchor="ctr">
            <a:noAutofit/>
          </a:bodyPr>
          <a:lstStyle/>
          <a:p>
            <a:pPr>
              <a:spcAft>
                <a:spcPts val="185"/>
              </a:spcAft>
            </a:pPr>
            <a:r>
              <a:rPr kumimoji="1" lang="ja-JP" altLang="en-US" sz="1015" b="1">
                <a:latin typeface="Times New Roman" panose="02020603050405020304" pitchFamily="18" charset="0"/>
                <a:ea typeface="+mn-ea"/>
                <a:cs typeface="Times New Roman" panose="02020603050405020304" pitchFamily="18" charset="0"/>
              </a:rPr>
              <a:t>Key Indicators</a:t>
            </a:r>
            <a:endParaRPr kumimoji="1" lang="en-US" altLang="ja-JP" sz="1015" b="1" dirty="0">
              <a:latin typeface="Times New Roman" panose="02020603050405020304" pitchFamily="18" charset="0"/>
              <a:ea typeface="+mn-ea"/>
              <a:cs typeface="Times New Roman" panose="02020603050405020304" pitchFamily="18" charset="0"/>
            </a:endParaRPr>
          </a:p>
        </p:txBody>
      </p:sp>
      <p:sp>
        <p:nvSpPr>
          <p:cNvPr id="37" name="テキスト ボックス 37">
            <a:extLst>
              <a:ext uri="{FF2B5EF4-FFF2-40B4-BE49-F238E27FC236}">
                <a16:creationId xmlns:a16="http://schemas.microsoft.com/office/drawing/2014/main" id="{763F391F-DB06-0D37-8042-9F17C3F4EAEA}"/>
              </a:ext>
            </a:extLst>
          </p:cNvPr>
          <p:cNvSpPr txBox="1"/>
          <p:nvPr/>
        </p:nvSpPr>
        <p:spPr>
          <a:xfrm>
            <a:off x="482308" y="3603987"/>
            <a:ext cx="1561846" cy="199385"/>
          </a:xfrm>
          <a:prstGeom prst="rect">
            <a:avLst/>
          </a:prstGeom>
          <a:noFill/>
          <a:ln>
            <a:noFill/>
          </a:ln>
        </p:spPr>
        <p:txBody>
          <a:bodyPr wrap="square" lIns="33231" tIns="33231" rIns="33231" bIns="33231" rtlCol="0" anchor="ctr">
            <a:noAutofit/>
          </a:bodyPr>
          <a:lstStyle/>
          <a:p>
            <a:pPr>
              <a:spcAft>
                <a:spcPts val="185"/>
              </a:spcAft>
            </a:pPr>
            <a:r>
              <a:rPr kumimoji="1" lang="ja-JP" altLang="en-US" sz="1015" b="1">
                <a:latin typeface="Times New Roman" panose="02020603050405020304" pitchFamily="18" charset="0"/>
                <a:ea typeface="+mn-ea"/>
                <a:cs typeface="Times New Roman" panose="02020603050405020304" pitchFamily="18" charset="0"/>
              </a:rPr>
              <a:t>substitute article</a:t>
            </a:r>
            <a:endParaRPr kumimoji="1" lang="en-US" altLang="ja-JP" sz="1015" b="1" dirty="0">
              <a:latin typeface="Times New Roman" panose="02020603050405020304" pitchFamily="18" charset="0"/>
              <a:ea typeface="+mn-ea"/>
              <a:cs typeface="Times New Roman" panose="02020603050405020304" pitchFamily="18" charset="0"/>
            </a:endParaRPr>
          </a:p>
        </p:txBody>
      </p:sp>
      <p:sp>
        <p:nvSpPr>
          <p:cNvPr id="38" name="テキスト ボックス 38">
            <a:extLst>
              <a:ext uri="{FF2B5EF4-FFF2-40B4-BE49-F238E27FC236}">
                <a16:creationId xmlns:a16="http://schemas.microsoft.com/office/drawing/2014/main" id="{E5EDEC85-775D-54DB-4734-20F4B1ED6DFF}"/>
              </a:ext>
            </a:extLst>
          </p:cNvPr>
          <p:cNvSpPr txBox="1"/>
          <p:nvPr/>
        </p:nvSpPr>
        <p:spPr>
          <a:xfrm>
            <a:off x="541336" y="4881679"/>
            <a:ext cx="3655385" cy="199385"/>
          </a:xfrm>
          <a:prstGeom prst="rect">
            <a:avLst/>
          </a:prstGeom>
          <a:noFill/>
          <a:ln>
            <a:noFill/>
          </a:ln>
        </p:spPr>
        <p:txBody>
          <a:bodyPr wrap="square" lIns="33231" tIns="33231" rIns="33231" bIns="33231" rtlCol="0" anchor="ctr">
            <a:noAutofit/>
          </a:bodyPr>
          <a:lstStyle/>
          <a:p>
            <a:pPr>
              <a:spcAft>
                <a:spcPts val="185"/>
              </a:spcAft>
            </a:pPr>
            <a:r>
              <a:rPr kumimoji="1" lang="ja-JP" altLang="en-US" sz="1015" b="1">
                <a:latin typeface="Times New Roman" panose="02020603050405020304" pitchFamily="18" charset="0"/>
                <a:ea typeface="+mn-ea"/>
                <a:cs typeface="Times New Roman" panose="02020603050405020304" pitchFamily="18" charset="0"/>
              </a:rPr>
              <a:t>Cost Structure</a:t>
            </a:r>
            <a:endParaRPr kumimoji="1" lang="en-US" altLang="ja-JP" sz="1015" b="1" dirty="0">
              <a:latin typeface="Times New Roman" panose="02020603050405020304" pitchFamily="18" charset="0"/>
              <a:ea typeface="+mn-ea"/>
              <a:cs typeface="Times New Roman" panose="02020603050405020304" pitchFamily="18" charset="0"/>
            </a:endParaRPr>
          </a:p>
        </p:txBody>
      </p:sp>
      <p:sp>
        <p:nvSpPr>
          <p:cNvPr id="39" name="テキスト ボックス 39">
            <a:extLst>
              <a:ext uri="{FF2B5EF4-FFF2-40B4-BE49-F238E27FC236}">
                <a16:creationId xmlns:a16="http://schemas.microsoft.com/office/drawing/2014/main" id="{95BE0632-9E13-6987-FE38-4D77C9F75356}"/>
              </a:ext>
            </a:extLst>
          </p:cNvPr>
          <p:cNvSpPr txBox="1"/>
          <p:nvPr/>
        </p:nvSpPr>
        <p:spPr>
          <a:xfrm>
            <a:off x="4697743" y="4881679"/>
            <a:ext cx="3655385" cy="199385"/>
          </a:xfrm>
          <a:prstGeom prst="rect">
            <a:avLst/>
          </a:prstGeom>
          <a:noFill/>
          <a:ln>
            <a:noFill/>
          </a:ln>
        </p:spPr>
        <p:txBody>
          <a:bodyPr wrap="square" lIns="33231" tIns="33231" rIns="33231" bIns="33231" rtlCol="0" anchor="ctr">
            <a:noAutofit/>
          </a:bodyPr>
          <a:lstStyle/>
          <a:p>
            <a:pPr>
              <a:spcAft>
                <a:spcPts val="185"/>
              </a:spcAft>
            </a:pPr>
            <a:r>
              <a:rPr kumimoji="1" lang="ja-JP" altLang="en-US" sz="1015" b="1">
                <a:latin typeface="Times New Roman" panose="02020603050405020304" pitchFamily="18" charset="0"/>
                <a:ea typeface="+mn-ea"/>
                <a:cs typeface="Times New Roman" panose="02020603050405020304" pitchFamily="18" charset="0"/>
              </a:rPr>
              <a:t>Revenue Stream</a:t>
            </a:r>
            <a:endParaRPr kumimoji="1" lang="en-US" altLang="ja-JP" sz="1015" b="1" dirty="0">
              <a:latin typeface="Times New Roman" panose="02020603050405020304" pitchFamily="18" charset="0"/>
              <a:ea typeface="+mn-ea"/>
              <a:cs typeface="Times New Roman" panose="02020603050405020304" pitchFamily="18" charset="0"/>
            </a:endParaRPr>
          </a:p>
        </p:txBody>
      </p:sp>
      <p:sp>
        <p:nvSpPr>
          <p:cNvPr id="40" name="テキスト ボックス 40">
            <a:extLst>
              <a:ext uri="{FF2B5EF4-FFF2-40B4-BE49-F238E27FC236}">
                <a16:creationId xmlns:a16="http://schemas.microsoft.com/office/drawing/2014/main" id="{D669A139-BB21-86BD-B828-89BFBCE63AC0}"/>
              </a:ext>
            </a:extLst>
          </p:cNvPr>
          <p:cNvSpPr txBox="1"/>
          <p:nvPr/>
        </p:nvSpPr>
        <p:spPr>
          <a:xfrm>
            <a:off x="3802190" y="3601791"/>
            <a:ext cx="1561846" cy="199385"/>
          </a:xfrm>
          <a:prstGeom prst="rect">
            <a:avLst/>
          </a:prstGeom>
          <a:noFill/>
          <a:ln>
            <a:noFill/>
          </a:ln>
        </p:spPr>
        <p:txBody>
          <a:bodyPr wrap="square" lIns="33231" tIns="33231" rIns="33231" bIns="33231" rtlCol="0" anchor="ctr">
            <a:noAutofit/>
          </a:bodyPr>
          <a:lstStyle/>
          <a:p>
            <a:pPr>
              <a:spcAft>
                <a:spcPts val="185"/>
              </a:spcAft>
            </a:pPr>
            <a:r>
              <a:rPr kumimoji="1" lang="ja-JP" altLang="en-US" sz="1015" b="1">
                <a:latin typeface="Times New Roman" panose="02020603050405020304" pitchFamily="18" charset="0"/>
                <a:ea typeface="+mn-ea"/>
                <a:cs typeface="Times New Roman" panose="02020603050405020304" pitchFamily="18" charset="0"/>
              </a:rPr>
              <a:t>High-level concept</a:t>
            </a:r>
            <a:endParaRPr kumimoji="1" lang="en-US" altLang="ja-JP" sz="1015" b="1" dirty="0">
              <a:latin typeface="Times New Roman" panose="02020603050405020304" pitchFamily="18" charset="0"/>
              <a:ea typeface="+mn-ea"/>
              <a:cs typeface="Times New Roman" panose="02020603050405020304" pitchFamily="18" charset="0"/>
            </a:endParaRPr>
          </a:p>
        </p:txBody>
      </p:sp>
      <p:sp>
        <p:nvSpPr>
          <p:cNvPr id="41" name="テキスト ボックス 41">
            <a:extLst>
              <a:ext uri="{FF2B5EF4-FFF2-40B4-BE49-F238E27FC236}">
                <a16:creationId xmlns:a16="http://schemas.microsoft.com/office/drawing/2014/main" id="{931D7DA9-A307-0C68-28EE-BDBF3E2DC2B0}"/>
              </a:ext>
            </a:extLst>
          </p:cNvPr>
          <p:cNvSpPr txBox="1"/>
          <p:nvPr/>
        </p:nvSpPr>
        <p:spPr>
          <a:xfrm>
            <a:off x="482308" y="2631948"/>
            <a:ext cx="1561846" cy="830769"/>
          </a:xfrm>
          <a:prstGeom prst="rect">
            <a:avLst/>
          </a:prstGeom>
          <a:noFill/>
          <a:ln>
            <a:noFill/>
          </a:ln>
        </p:spPr>
        <p:txBody>
          <a:bodyPr wrap="square" lIns="33231" tIns="33231" rIns="33231" bIns="33231" rtlCol="0" anchor="ctr">
            <a:noAutofit/>
          </a:bodyPr>
          <a:lstStyle/>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I can't do ________.</a:t>
            </a:r>
            <a:endParaRPr kumimoji="1" lang="en-US" altLang="ja-JP" sz="923" b="1" dirty="0">
              <a:latin typeface="Times New Roman" panose="02020603050405020304" pitchFamily="18" charset="0"/>
              <a:ea typeface="+mn-ea"/>
              <a:cs typeface="Times New Roman" panose="02020603050405020304" pitchFamily="18" charset="0"/>
            </a:endParaRPr>
          </a:p>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I want to ________.</a:t>
            </a:r>
            <a:endParaRPr kumimoji="1" lang="ja-JP" altLang="en-US" sz="462" b="1">
              <a:latin typeface="Times New Roman" panose="02020603050405020304" pitchFamily="18" charset="0"/>
              <a:ea typeface="+mn-ea"/>
              <a:cs typeface="Times New Roman" panose="02020603050405020304" pitchFamily="18" charset="0"/>
            </a:endParaRPr>
          </a:p>
        </p:txBody>
      </p:sp>
      <p:sp>
        <p:nvSpPr>
          <p:cNvPr id="42" name="テキスト ボックス 42">
            <a:extLst>
              <a:ext uri="{FF2B5EF4-FFF2-40B4-BE49-F238E27FC236}">
                <a16:creationId xmlns:a16="http://schemas.microsoft.com/office/drawing/2014/main" id="{381CE5AF-2AC4-514E-5948-60D9FAAE543D}"/>
              </a:ext>
            </a:extLst>
          </p:cNvPr>
          <p:cNvSpPr txBox="1"/>
          <p:nvPr/>
        </p:nvSpPr>
        <p:spPr>
          <a:xfrm>
            <a:off x="2143225" y="2631948"/>
            <a:ext cx="1561846" cy="830769"/>
          </a:xfrm>
          <a:prstGeom prst="rect">
            <a:avLst/>
          </a:prstGeom>
          <a:noFill/>
          <a:ln>
            <a:noFill/>
          </a:ln>
        </p:spPr>
        <p:txBody>
          <a:bodyPr wrap="square" lIns="33231" tIns="33231" rIns="33231" bIns="33231" rtlCol="0" anchor="ctr">
            <a:noAutofit/>
          </a:bodyPr>
          <a:lstStyle/>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I can do ________.</a:t>
            </a:r>
            <a:endParaRPr kumimoji="1" lang="en-US" altLang="ja-JP" sz="923" b="1" dirty="0">
              <a:latin typeface="Times New Roman" panose="02020603050405020304" pitchFamily="18" charset="0"/>
              <a:ea typeface="+mn-ea"/>
              <a:cs typeface="Times New Roman" panose="02020603050405020304" pitchFamily="18" charset="0"/>
            </a:endParaRPr>
          </a:p>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Streamlining the ____________.</a:t>
            </a:r>
            <a:endParaRPr kumimoji="1" lang="ja-JP" altLang="en-US" sz="462" b="1">
              <a:latin typeface="Times New Roman" panose="02020603050405020304" pitchFamily="18" charset="0"/>
              <a:ea typeface="+mn-ea"/>
              <a:cs typeface="Times New Roman" panose="02020603050405020304" pitchFamily="18" charset="0"/>
            </a:endParaRPr>
          </a:p>
        </p:txBody>
      </p:sp>
      <p:sp>
        <p:nvSpPr>
          <p:cNvPr id="43" name="テキスト ボックス 43">
            <a:extLst>
              <a:ext uri="{FF2B5EF4-FFF2-40B4-BE49-F238E27FC236}">
                <a16:creationId xmlns:a16="http://schemas.microsoft.com/office/drawing/2014/main" id="{A0D620CA-9B09-5190-20C2-E2A94589CC49}"/>
              </a:ext>
            </a:extLst>
          </p:cNvPr>
          <p:cNvSpPr txBox="1"/>
          <p:nvPr/>
        </p:nvSpPr>
        <p:spPr>
          <a:xfrm>
            <a:off x="482308" y="3923769"/>
            <a:ext cx="1561846" cy="830769"/>
          </a:xfrm>
          <a:prstGeom prst="rect">
            <a:avLst/>
          </a:prstGeom>
          <a:noFill/>
          <a:ln>
            <a:noFill/>
          </a:ln>
        </p:spPr>
        <p:txBody>
          <a:bodyPr wrap="square" lIns="33231" tIns="33231" rIns="33231" bIns="33231" rtlCol="0" anchor="ctr">
            <a:noAutofit/>
          </a:bodyPr>
          <a:lstStyle/>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circle service</a:t>
            </a:r>
            <a:endParaRPr kumimoji="1" lang="en-US" altLang="ja-JP" sz="923" b="1" dirty="0">
              <a:latin typeface="Times New Roman" panose="02020603050405020304" pitchFamily="18" charset="0"/>
              <a:ea typeface="+mn-ea"/>
              <a:cs typeface="Times New Roman" panose="02020603050405020304" pitchFamily="18" charset="0"/>
            </a:endParaRPr>
          </a:p>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 Services</a:t>
            </a:r>
            <a:endParaRPr kumimoji="1" lang="ja-JP" altLang="en-US" sz="462" b="1">
              <a:latin typeface="Times New Roman" panose="02020603050405020304" pitchFamily="18" charset="0"/>
              <a:ea typeface="+mn-ea"/>
              <a:cs typeface="Times New Roman" panose="02020603050405020304" pitchFamily="18" charset="0"/>
            </a:endParaRPr>
          </a:p>
        </p:txBody>
      </p:sp>
      <p:sp>
        <p:nvSpPr>
          <p:cNvPr id="44" name="テキスト ボックス 44">
            <a:extLst>
              <a:ext uri="{FF2B5EF4-FFF2-40B4-BE49-F238E27FC236}">
                <a16:creationId xmlns:a16="http://schemas.microsoft.com/office/drawing/2014/main" id="{950BCE36-71B3-6EAF-AE0F-CED71ACC4C21}"/>
              </a:ext>
            </a:extLst>
          </p:cNvPr>
          <p:cNvSpPr txBox="1"/>
          <p:nvPr/>
        </p:nvSpPr>
        <p:spPr>
          <a:xfrm>
            <a:off x="2141193" y="3923768"/>
            <a:ext cx="1561846" cy="830769"/>
          </a:xfrm>
          <a:prstGeom prst="rect">
            <a:avLst/>
          </a:prstGeom>
          <a:noFill/>
          <a:ln>
            <a:noFill/>
          </a:ln>
        </p:spPr>
        <p:txBody>
          <a:bodyPr wrap="square" lIns="33231" tIns="33231" rIns="33231" bIns="33231" rtlCol="0" anchor="ctr">
            <a:noAutofit/>
          </a:bodyPr>
          <a:lstStyle/>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Percentage of XX achieved</a:t>
            </a:r>
            <a:endParaRPr kumimoji="1" lang="en-US" altLang="ja-JP" sz="923" b="1" dirty="0">
              <a:latin typeface="Times New Roman" panose="02020603050405020304" pitchFamily="18" charset="0"/>
              <a:ea typeface="+mn-ea"/>
              <a:cs typeface="Times New Roman" panose="02020603050405020304" pitchFamily="18" charset="0"/>
            </a:endParaRPr>
          </a:p>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Apply for ○○○○</a:t>
            </a:r>
            <a:endParaRPr kumimoji="1" lang="ja-JP" altLang="en-US" sz="462" b="1">
              <a:latin typeface="Times New Roman" panose="02020603050405020304" pitchFamily="18" charset="0"/>
              <a:ea typeface="+mn-ea"/>
              <a:cs typeface="Times New Roman" panose="02020603050405020304" pitchFamily="18" charset="0"/>
            </a:endParaRPr>
          </a:p>
        </p:txBody>
      </p:sp>
      <p:sp>
        <p:nvSpPr>
          <p:cNvPr id="45" name="テキスト ボックス 45">
            <a:extLst>
              <a:ext uri="{FF2B5EF4-FFF2-40B4-BE49-F238E27FC236}">
                <a16:creationId xmlns:a16="http://schemas.microsoft.com/office/drawing/2014/main" id="{69EFD86B-96D6-C99C-FBAD-8A143B3608C9}"/>
              </a:ext>
            </a:extLst>
          </p:cNvPr>
          <p:cNvSpPr txBox="1"/>
          <p:nvPr/>
        </p:nvSpPr>
        <p:spPr>
          <a:xfrm>
            <a:off x="5461155" y="2631948"/>
            <a:ext cx="1561846" cy="830769"/>
          </a:xfrm>
          <a:prstGeom prst="rect">
            <a:avLst/>
          </a:prstGeom>
          <a:noFill/>
          <a:ln>
            <a:noFill/>
          </a:ln>
        </p:spPr>
        <p:txBody>
          <a:bodyPr wrap="square" lIns="33231" tIns="33231" rIns="33231" bIns="33231" rtlCol="0" anchor="ctr">
            <a:noAutofit/>
          </a:bodyPr>
          <a:lstStyle/>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Supervised by XXX experts</a:t>
            </a:r>
            <a:endParaRPr kumimoji="1" lang="en-US" altLang="ja-JP" sz="923" b="1" dirty="0">
              <a:latin typeface="Times New Roman" panose="02020603050405020304" pitchFamily="18" charset="0"/>
              <a:ea typeface="+mn-ea"/>
              <a:cs typeface="Times New Roman" panose="02020603050405020304" pitchFamily="18" charset="0"/>
            </a:endParaRPr>
          </a:p>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Possesses XXX functionality</a:t>
            </a:r>
            <a:endParaRPr kumimoji="1" lang="ja-JP" altLang="en-US" sz="462" b="1">
              <a:latin typeface="Times New Roman" panose="02020603050405020304" pitchFamily="18" charset="0"/>
              <a:ea typeface="+mn-ea"/>
              <a:cs typeface="Times New Roman" panose="02020603050405020304" pitchFamily="18" charset="0"/>
            </a:endParaRPr>
          </a:p>
        </p:txBody>
      </p:sp>
      <p:sp>
        <p:nvSpPr>
          <p:cNvPr id="46" name="テキスト ボックス 46">
            <a:extLst>
              <a:ext uri="{FF2B5EF4-FFF2-40B4-BE49-F238E27FC236}">
                <a16:creationId xmlns:a16="http://schemas.microsoft.com/office/drawing/2014/main" id="{BC02EDA8-8018-ABD6-9D85-F09B11936980}"/>
              </a:ext>
            </a:extLst>
          </p:cNvPr>
          <p:cNvSpPr txBox="1"/>
          <p:nvPr/>
        </p:nvSpPr>
        <p:spPr>
          <a:xfrm>
            <a:off x="7120120" y="2631948"/>
            <a:ext cx="1561846" cy="830769"/>
          </a:xfrm>
          <a:prstGeom prst="rect">
            <a:avLst/>
          </a:prstGeom>
          <a:noFill/>
          <a:ln>
            <a:noFill/>
          </a:ln>
        </p:spPr>
        <p:txBody>
          <a:bodyPr wrap="square" lIns="33231" tIns="33231" rIns="33231" bIns="33231" rtlCol="0" anchor="ctr">
            <a:noAutofit/>
          </a:bodyPr>
          <a:lstStyle/>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XXX administrator</a:t>
            </a:r>
            <a:endParaRPr kumimoji="1" lang="en-US" altLang="ja-JP" sz="923" b="1" dirty="0">
              <a:latin typeface="Times New Roman" panose="02020603050405020304" pitchFamily="18" charset="0"/>
              <a:ea typeface="+mn-ea"/>
              <a:cs typeface="Times New Roman" panose="02020603050405020304" pitchFamily="18" charset="0"/>
            </a:endParaRPr>
          </a:p>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XXX Business Manager</a:t>
            </a:r>
            <a:endParaRPr kumimoji="1" lang="ja-JP" altLang="en-US" sz="462" b="1">
              <a:latin typeface="Times New Roman" panose="02020603050405020304" pitchFamily="18" charset="0"/>
              <a:ea typeface="+mn-ea"/>
              <a:cs typeface="Times New Roman" panose="02020603050405020304" pitchFamily="18" charset="0"/>
            </a:endParaRPr>
          </a:p>
        </p:txBody>
      </p:sp>
      <p:sp>
        <p:nvSpPr>
          <p:cNvPr id="47" name="テキスト ボックス 47">
            <a:extLst>
              <a:ext uri="{FF2B5EF4-FFF2-40B4-BE49-F238E27FC236}">
                <a16:creationId xmlns:a16="http://schemas.microsoft.com/office/drawing/2014/main" id="{6999988D-2CAD-699C-165F-803CF9E1538B}"/>
              </a:ext>
            </a:extLst>
          </p:cNvPr>
          <p:cNvSpPr txBox="1"/>
          <p:nvPr/>
        </p:nvSpPr>
        <p:spPr>
          <a:xfrm>
            <a:off x="5461075" y="3923768"/>
            <a:ext cx="1561846" cy="830769"/>
          </a:xfrm>
          <a:prstGeom prst="rect">
            <a:avLst/>
          </a:prstGeom>
          <a:noFill/>
          <a:ln>
            <a:noFill/>
          </a:ln>
        </p:spPr>
        <p:txBody>
          <a:bodyPr wrap="square" lIns="33231" tIns="33231" rIns="33231" bIns="33231" rtlCol="0" anchor="ctr">
            <a:noAutofit/>
          </a:bodyPr>
          <a:lstStyle/>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○○○○Advertisement</a:t>
            </a:r>
            <a:endParaRPr kumimoji="1" lang="en-US" altLang="ja-JP" sz="923" b="1" dirty="0">
              <a:latin typeface="Times New Roman" panose="02020603050405020304" pitchFamily="18" charset="0"/>
              <a:ea typeface="+mn-ea"/>
              <a:cs typeface="Times New Roman" panose="02020603050405020304" pitchFamily="18" charset="0"/>
            </a:endParaRPr>
          </a:p>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XXX Seminar</a:t>
            </a:r>
            <a:endParaRPr kumimoji="1" lang="ja-JP" altLang="en-US" sz="462" b="1">
              <a:latin typeface="Times New Roman" panose="02020603050405020304" pitchFamily="18" charset="0"/>
              <a:ea typeface="+mn-ea"/>
              <a:cs typeface="Times New Roman" panose="02020603050405020304" pitchFamily="18" charset="0"/>
            </a:endParaRPr>
          </a:p>
        </p:txBody>
      </p:sp>
      <p:sp>
        <p:nvSpPr>
          <p:cNvPr id="48" name="テキスト ボックス 48">
            <a:extLst>
              <a:ext uri="{FF2B5EF4-FFF2-40B4-BE49-F238E27FC236}">
                <a16:creationId xmlns:a16="http://schemas.microsoft.com/office/drawing/2014/main" id="{716FFD6C-CB30-10DD-13F5-44AE5356C659}"/>
              </a:ext>
            </a:extLst>
          </p:cNvPr>
          <p:cNvSpPr txBox="1"/>
          <p:nvPr/>
        </p:nvSpPr>
        <p:spPr>
          <a:xfrm>
            <a:off x="7120120" y="3923767"/>
            <a:ext cx="1561846" cy="830769"/>
          </a:xfrm>
          <a:prstGeom prst="rect">
            <a:avLst/>
          </a:prstGeom>
          <a:noFill/>
          <a:ln>
            <a:noFill/>
          </a:ln>
        </p:spPr>
        <p:txBody>
          <a:bodyPr wrap="square" lIns="33231" tIns="33231" rIns="33231" bIns="33231" rtlCol="0" anchor="ctr">
            <a:noAutofit/>
          </a:bodyPr>
          <a:lstStyle/>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XXX person in charge</a:t>
            </a:r>
            <a:endParaRPr kumimoji="1" lang="en-US" altLang="ja-JP" sz="923" b="1" dirty="0">
              <a:latin typeface="Times New Roman" panose="02020603050405020304" pitchFamily="18" charset="0"/>
              <a:ea typeface="+mn-ea"/>
              <a:cs typeface="Times New Roman" panose="02020603050405020304" pitchFamily="18" charset="0"/>
            </a:endParaRPr>
          </a:p>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XXX Team Sales</a:t>
            </a:r>
            <a:endParaRPr kumimoji="1" lang="ja-JP" altLang="en-US" sz="462" b="1">
              <a:latin typeface="Times New Roman" panose="02020603050405020304" pitchFamily="18" charset="0"/>
              <a:ea typeface="+mn-ea"/>
              <a:cs typeface="Times New Roman" panose="02020603050405020304" pitchFamily="18" charset="0"/>
            </a:endParaRPr>
          </a:p>
        </p:txBody>
      </p:sp>
      <p:sp>
        <p:nvSpPr>
          <p:cNvPr id="49" name="テキスト ボックス 49">
            <a:extLst>
              <a:ext uri="{FF2B5EF4-FFF2-40B4-BE49-F238E27FC236}">
                <a16:creationId xmlns:a16="http://schemas.microsoft.com/office/drawing/2014/main" id="{5FDA516D-39FA-4748-3855-CFEE20E3A493}"/>
              </a:ext>
            </a:extLst>
          </p:cNvPr>
          <p:cNvSpPr txBox="1"/>
          <p:nvPr/>
        </p:nvSpPr>
        <p:spPr>
          <a:xfrm>
            <a:off x="541336" y="5192528"/>
            <a:ext cx="3954462" cy="830769"/>
          </a:xfrm>
          <a:prstGeom prst="rect">
            <a:avLst/>
          </a:prstGeom>
          <a:noFill/>
          <a:ln>
            <a:noFill/>
          </a:ln>
        </p:spPr>
        <p:txBody>
          <a:bodyPr wrap="square" lIns="33231" tIns="33231" rIns="33231" bIns="33231" rtlCol="0" anchor="ctr">
            <a:noAutofit/>
          </a:bodyPr>
          <a:lstStyle/>
          <a:p>
            <a:pPr>
              <a:spcAft>
                <a:spcPts val="185"/>
              </a:spcAft>
            </a:pPr>
            <a:r>
              <a:rPr kumimoji="1" lang="ja-JP" altLang="en-US" sz="923" b="1">
                <a:latin typeface="Times New Roman" panose="02020603050405020304" pitchFamily="18" charset="0"/>
                <a:ea typeface="+mn-ea"/>
                <a:cs typeface="Times New Roman" panose="02020603050405020304" pitchFamily="18" charset="0"/>
              </a:rPr>
              <a:t>Personnel expenses: XXXX </a:t>
            </a:r>
            <a:r>
              <a:rPr kumimoji="1" lang="en-US" altLang="ja-JP" sz="923" b="1">
                <a:latin typeface="Times New Roman" panose="02020603050405020304" pitchFamily="18" charset="0"/>
                <a:ea typeface="+mn-ea"/>
                <a:cs typeface="Times New Roman" panose="02020603050405020304" pitchFamily="18" charset="0"/>
              </a:rPr>
              <a:t>$</a:t>
            </a:r>
            <a:r>
              <a:rPr kumimoji="1" lang="ja-JP" altLang="en-US" sz="923" b="1">
                <a:latin typeface="Times New Roman" panose="02020603050405020304" pitchFamily="18" charset="0"/>
                <a:ea typeface="+mn-ea"/>
                <a:cs typeface="Times New Roman" panose="02020603050405020304" pitchFamily="18" charset="0"/>
              </a:rPr>
              <a:t> (</a:t>
            </a:r>
            <a:r>
              <a:rPr kumimoji="1" lang="en-US" altLang="ja-JP" sz="923" b="1" dirty="0">
                <a:latin typeface="Times New Roman" panose="02020603050405020304" pitchFamily="18" charset="0"/>
                <a:ea typeface="+mn-ea"/>
                <a:cs typeface="Times New Roman" panose="02020603050405020304" pitchFamily="18" charset="0"/>
              </a:rPr>
              <a:t>**** </a:t>
            </a:r>
            <a:r>
              <a:rPr kumimoji="1" lang="ja-JP" altLang="en-US" sz="923" b="1">
                <a:latin typeface="Times New Roman" panose="02020603050405020304" pitchFamily="18" charset="0"/>
                <a:ea typeface="+mn-ea"/>
                <a:cs typeface="Times New Roman" panose="02020603050405020304" pitchFamily="18" charset="0"/>
              </a:rPr>
              <a:t>for XXXX)</a:t>
            </a:r>
            <a:endParaRPr kumimoji="1" lang="en-US" altLang="ja-JP" sz="923" b="1" dirty="0">
              <a:latin typeface="Times New Roman" panose="02020603050405020304" pitchFamily="18" charset="0"/>
              <a:ea typeface="+mn-ea"/>
              <a:cs typeface="Times New Roman" panose="02020603050405020304" pitchFamily="18" charset="0"/>
            </a:endParaRPr>
          </a:p>
          <a:p>
            <a:pPr>
              <a:spcAft>
                <a:spcPts val="185"/>
              </a:spcAft>
            </a:pPr>
            <a:r>
              <a:rPr kumimoji="1" lang="ja-JP" altLang="en-US" sz="923" b="1">
                <a:latin typeface="Times New Roman" panose="02020603050405020304" pitchFamily="18" charset="0"/>
                <a:ea typeface="+mn-ea"/>
                <a:cs typeface="Times New Roman" panose="02020603050405020304" pitchFamily="18" charset="0"/>
              </a:rPr>
              <a:t>Development cost: xxxx </a:t>
            </a:r>
            <a:r>
              <a:rPr kumimoji="1" lang="en-US" altLang="ja-JP" sz="923" b="1">
                <a:latin typeface="Times New Roman" panose="02020603050405020304" pitchFamily="18" charset="0"/>
                <a:ea typeface="+mn-ea"/>
                <a:cs typeface="Times New Roman" panose="02020603050405020304" pitchFamily="18" charset="0"/>
              </a:rPr>
              <a:t>$</a:t>
            </a:r>
            <a:endParaRPr kumimoji="1" lang="en-US" altLang="ja-JP" sz="923" b="1" dirty="0">
              <a:latin typeface="Times New Roman" panose="02020603050405020304" pitchFamily="18" charset="0"/>
              <a:ea typeface="+mn-ea"/>
              <a:cs typeface="Times New Roman" panose="02020603050405020304" pitchFamily="18" charset="0"/>
            </a:endParaRPr>
          </a:p>
          <a:p>
            <a:pPr>
              <a:spcAft>
                <a:spcPts val="185"/>
              </a:spcAft>
            </a:pPr>
            <a:r>
              <a:rPr kumimoji="1" lang="ja-JP" altLang="en-US" sz="923" b="1">
                <a:latin typeface="Times New Roman" panose="02020603050405020304" pitchFamily="18" charset="0"/>
                <a:ea typeface="+mn-ea"/>
                <a:cs typeface="Times New Roman" panose="02020603050405020304" pitchFamily="18" charset="0"/>
              </a:rPr>
              <a:t>Advertising cost: XXXX </a:t>
            </a:r>
            <a:r>
              <a:rPr kumimoji="1" lang="en-US" altLang="ja-JP" sz="923" b="1">
                <a:latin typeface="Times New Roman" panose="02020603050405020304" pitchFamily="18" charset="0"/>
                <a:ea typeface="+mn-ea"/>
                <a:cs typeface="Times New Roman" panose="02020603050405020304" pitchFamily="18" charset="0"/>
              </a:rPr>
              <a:t>$</a:t>
            </a:r>
            <a:r>
              <a:rPr kumimoji="1" lang="ja-JP" altLang="en-US" sz="923" b="1">
                <a:latin typeface="Times New Roman" panose="02020603050405020304" pitchFamily="18" charset="0"/>
                <a:ea typeface="+mn-ea"/>
                <a:cs typeface="Times New Roman" panose="02020603050405020304" pitchFamily="18" charset="0"/>
              </a:rPr>
              <a:t> (*Includes the cost of XXXX)</a:t>
            </a:r>
            <a:endParaRPr kumimoji="1" lang="ja-JP" altLang="en-US" sz="462" b="1">
              <a:latin typeface="Times New Roman" panose="02020603050405020304" pitchFamily="18" charset="0"/>
              <a:ea typeface="+mn-ea"/>
              <a:cs typeface="Times New Roman" panose="02020603050405020304" pitchFamily="18" charset="0"/>
            </a:endParaRPr>
          </a:p>
        </p:txBody>
      </p:sp>
      <p:sp>
        <p:nvSpPr>
          <p:cNvPr id="50" name="テキスト ボックス 50">
            <a:extLst>
              <a:ext uri="{FF2B5EF4-FFF2-40B4-BE49-F238E27FC236}">
                <a16:creationId xmlns:a16="http://schemas.microsoft.com/office/drawing/2014/main" id="{14F3D82F-B4E5-2A90-350A-13A9B327E738}"/>
              </a:ext>
            </a:extLst>
          </p:cNvPr>
          <p:cNvSpPr txBox="1"/>
          <p:nvPr/>
        </p:nvSpPr>
        <p:spPr>
          <a:xfrm>
            <a:off x="4697743" y="5190810"/>
            <a:ext cx="3954462" cy="830769"/>
          </a:xfrm>
          <a:prstGeom prst="rect">
            <a:avLst/>
          </a:prstGeom>
          <a:noFill/>
          <a:ln>
            <a:noFill/>
          </a:ln>
        </p:spPr>
        <p:txBody>
          <a:bodyPr wrap="square" lIns="33231" tIns="33231" rIns="33231" bIns="33231" rtlCol="0" anchor="ctr">
            <a:noAutofit/>
          </a:bodyPr>
          <a:lstStyle/>
          <a:p>
            <a:pPr>
              <a:spcAft>
                <a:spcPts val="185"/>
              </a:spcAft>
            </a:pPr>
            <a:r>
              <a:rPr kumimoji="1" lang="ja-JP" altLang="en-US" sz="923" b="1">
                <a:latin typeface="Times New Roman" panose="02020603050405020304" pitchFamily="18" charset="0"/>
                <a:ea typeface="+mn-ea"/>
                <a:cs typeface="Times New Roman" panose="02020603050405020304" pitchFamily="18" charset="0"/>
              </a:rPr>
              <a:t>Initial installation fee xxxx </a:t>
            </a:r>
            <a:r>
              <a:rPr kumimoji="1" lang="en-US" altLang="ja-JP" sz="923" b="1">
                <a:latin typeface="Times New Roman" panose="02020603050405020304" pitchFamily="18" charset="0"/>
                <a:ea typeface="+mn-ea"/>
                <a:cs typeface="Times New Roman" panose="02020603050405020304" pitchFamily="18" charset="0"/>
              </a:rPr>
              <a:t>$</a:t>
            </a:r>
            <a:r>
              <a:rPr kumimoji="1" lang="ja-JP" altLang="en-US" sz="923" b="1">
                <a:latin typeface="Times New Roman" panose="02020603050405020304" pitchFamily="18" charset="0"/>
                <a:ea typeface="+mn-ea"/>
                <a:cs typeface="Times New Roman" panose="02020603050405020304" pitchFamily="18" charset="0"/>
              </a:rPr>
              <a:t>, membership fee xxxx </a:t>
            </a:r>
            <a:r>
              <a:rPr kumimoji="1" lang="en-US" altLang="ja-JP" sz="923" b="1">
                <a:latin typeface="Times New Roman" panose="02020603050405020304" pitchFamily="18" charset="0"/>
                <a:ea typeface="+mn-ea"/>
                <a:cs typeface="Times New Roman" panose="02020603050405020304" pitchFamily="18" charset="0"/>
              </a:rPr>
              <a:t>$</a:t>
            </a:r>
            <a:endParaRPr kumimoji="1" lang="en-US" altLang="ja-JP" sz="923" b="1" dirty="0">
              <a:latin typeface="Times New Roman" panose="02020603050405020304" pitchFamily="18" charset="0"/>
              <a:ea typeface="+mn-ea"/>
              <a:cs typeface="Times New Roman" panose="02020603050405020304" pitchFamily="18" charset="0"/>
            </a:endParaRPr>
          </a:p>
          <a:p>
            <a:pPr>
              <a:spcAft>
                <a:spcPts val="185"/>
              </a:spcAft>
            </a:pPr>
            <a:r>
              <a:rPr kumimoji="1" lang="ja-JP" altLang="en-US" sz="923" b="1">
                <a:latin typeface="Times New Roman" panose="02020603050405020304" pitchFamily="18" charset="0"/>
                <a:ea typeface="+mn-ea"/>
                <a:cs typeface="Times New Roman" panose="02020603050405020304" pitchFamily="18" charset="0"/>
              </a:rPr>
              <a:t>Revenue of XXXX </a:t>
            </a:r>
            <a:r>
              <a:rPr kumimoji="1" lang="en-US" altLang="ja-JP" sz="923" b="1">
                <a:latin typeface="Times New Roman" panose="02020603050405020304" pitchFamily="18" charset="0"/>
                <a:ea typeface="+mn-ea"/>
                <a:cs typeface="Times New Roman" panose="02020603050405020304" pitchFamily="18" charset="0"/>
              </a:rPr>
              <a:t>$</a:t>
            </a:r>
            <a:r>
              <a:rPr kumimoji="1" lang="ja-JP" altLang="en-US" sz="923" b="1">
                <a:latin typeface="Times New Roman" panose="02020603050405020304" pitchFamily="18" charset="0"/>
                <a:ea typeface="+mn-ea"/>
                <a:cs typeface="Times New Roman" panose="02020603050405020304" pitchFamily="18" charset="0"/>
              </a:rPr>
              <a:t> per transaction (assuming </a:t>
            </a:r>
            <a:r>
              <a:rPr kumimoji="1" lang="en-US" altLang="ja-JP" sz="923" b="1" dirty="0">
                <a:latin typeface="Times New Roman" panose="02020603050405020304" pitchFamily="18" charset="0"/>
                <a:ea typeface="+mn-ea"/>
                <a:cs typeface="Times New Roman" panose="02020603050405020304" pitchFamily="18" charset="0"/>
              </a:rPr>
              <a:t>XX%</a:t>
            </a:r>
            <a:r>
              <a:rPr kumimoji="1" lang="ja-JP" altLang="en-US" sz="923" b="1">
                <a:latin typeface="Times New Roman" panose="02020603050405020304" pitchFamily="18" charset="0"/>
                <a:ea typeface="+mn-ea"/>
                <a:cs typeface="Times New Roman" panose="02020603050405020304" pitchFamily="18" charset="0"/>
              </a:rPr>
              <a:t> commission on XX merchandise)</a:t>
            </a:r>
            <a:endParaRPr kumimoji="1" lang="en-US" altLang="ja-JP" sz="923" b="1" dirty="0">
              <a:latin typeface="Times New Roman" panose="02020603050405020304" pitchFamily="18" charset="0"/>
              <a:ea typeface="+mn-ea"/>
              <a:cs typeface="Times New Roman" panose="02020603050405020304" pitchFamily="18" charset="0"/>
            </a:endParaRPr>
          </a:p>
          <a:p>
            <a:pPr>
              <a:spcAft>
                <a:spcPts val="185"/>
              </a:spcAft>
            </a:pPr>
            <a:r>
              <a:rPr kumimoji="1" lang="ja-JP" altLang="en-US" sz="923" b="1">
                <a:latin typeface="Times New Roman" panose="02020603050405020304" pitchFamily="18" charset="0"/>
                <a:ea typeface="+mn-ea"/>
                <a:cs typeface="Times New Roman" panose="02020603050405020304" pitchFamily="18" charset="0"/>
              </a:rPr>
              <a:t>Revenue of XXXX </a:t>
            </a:r>
            <a:r>
              <a:rPr kumimoji="1" lang="en-US" altLang="ja-JP" sz="923" b="1">
                <a:latin typeface="Times New Roman" panose="02020603050405020304" pitchFamily="18" charset="0"/>
                <a:ea typeface="+mn-ea"/>
                <a:cs typeface="Times New Roman" panose="02020603050405020304" pitchFamily="18" charset="0"/>
              </a:rPr>
              <a:t>$</a:t>
            </a:r>
            <a:r>
              <a:rPr kumimoji="1" lang="ja-JP" altLang="en-US" sz="923" b="1">
                <a:latin typeface="Times New Roman" panose="02020603050405020304" pitchFamily="18" charset="0"/>
                <a:ea typeface="+mn-ea"/>
                <a:cs typeface="Times New Roman" panose="02020603050405020304" pitchFamily="18" charset="0"/>
              </a:rPr>
              <a:t> per contract (assuming XX months of contract)</a:t>
            </a:r>
            <a:endParaRPr kumimoji="1" lang="en-US" altLang="ja-JP" sz="923" b="1" dirty="0">
              <a:latin typeface="Times New Roman" panose="02020603050405020304" pitchFamily="18" charset="0"/>
              <a:ea typeface="+mn-ea"/>
              <a:cs typeface="Times New Roman" panose="02020603050405020304" pitchFamily="18" charset="0"/>
            </a:endParaRPr>
          </a:p>
        </p:txBody>
      </p:sp>
      <p:sp>
        <p:nvSpPr>
          <p:cNvPr id="51" name="テキスト ボックス 51">
            <a:extLst>
              <a:ext uri="{FF2B5EF4-FFF2-40B4-BE49-F238E27FC236}">
                <a16:creationId xmlns:a16="http://schemas.microsoft.com/office/drawing/2014/main" id="{7F410552-92C3-0F1C-C939-52DF7FEDA07D}"/>
              </a:ext>
            </a:extLst>
          </p:cNvPr>
          <p:cNvSpPr txBox="1"/>
          <p:nvPr/>
        </p:nvSpPr>
        <p:spPr>
          <a:xfrm>
            <a:off x="3802190" y="2631948"/>
            <a:ext cx="1561846" cy="830769"/>
          </a:xfrm>
          <a:prstGeom prst="rect">
            <a:avLst/>
          </a:prstGeom>
          <a:noFill/>
          <a:ln>
            <a:noFill/>
          </a:ln>
        </p:spPr>
        <p:txBody>
          <a:bodyPr wrap="square" lIns="33231" tIns="33231" rIns="33231" bIns="33231" rtlCol="0" anchor="ctr">
            <a:noAutofit/>
          </a:bodyPr>
          <a:lstStyle/>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I can do ________.</a:t>
            </a:r>
            <a:endParaRPr kumimoji="1" lang="en-US" altLang="ja-JP" sz="923" b="1" dirty="0">
              <a:latin typeface="Times New Roman" panose="02020603050405020304" pitchFamily="18" charset="0"/>
              <a:ea typeface="+mn-ea"/>
              <a:cs typeface="Times New Roman" panose="02020603050405020304" pitchFamily="18" charset="0"/>
            </a:endParaRPr>
          </a:p>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Improvement of ____________.</a:t>
            </a:r>
            <a:endParaRPr kumimoji="1" lang="ja-JP" altLang="en-US" sz="462" b="1">
              <a:latin typeface="Times New Roman" panose="02020603050405020304" pitchFamily="18" charset="0"/>
              <a:ea typeface="+mn-ea"/>
              <a:cs typeface="Times New Roman" panose="02020603050405020304" pitchFamily="18" charset="0"/>
            </a:endParaRPr>
          </a:p>
        </p:txBody>
      </p:sp>
      <p:sp>
        <p:nvSpPr>
          <p:cNvPr id="52" name="テキスト ボックス 52">
            <a:extLst>
              <a:ext uri="{FF2B5EF4-FFF2-40B4-BE49-F238E27FC236}">
                <a16:creationId xmlns:a16="http://schemas.microsoft.com/office/drawing/2014/main" id="{8B9EAEE3-EFD5-8681-E7E1-30E330D2D88E}"/>
              </a:ext>
            </a:extLst>
          </p:cNvPr>
          <p:cNvSpPr txBox="1"/>
          <p:nvPr/>
        </p:nvSpPr>
        <p:spPr>
          <a:xfrm>
            <a:off x="3802190" y="3923767"/>
            <a:ext cx="1561846" cy="830769"/>
          </a:xfrm>
          <a:prstGeom prst="rect">
            <a:avLst/>
          </a:prstGeom>
          <a:noFill/>
          <a:ln>
            <a:noFill/>
          </a:ln>
        </p:spPr>
        <p:txBody>
          <a:bodyPr wrap="square" lIns="33231" tIns="33231" rIns="33231" bIns="33231" rtlCol="0" anchor="ctr">
            <a:noAutofit/>
          </a:bodyPr>
          <a:lstStyle/>
          <a:p>
            <a:pPr algn="ctr">
              <a:spcAft>
                <a:spcPts val="185"/>
              </a:spcAft>
            </a:pPr>
            <a:r>
              <a:rPr kumimoji="1" lang="ja-JP" altLang="en-US" sz="923" b="1">
                <a:latin typeface="Times New Roman" panose="02020603050405020304" pitchFamily="18" charset="0"/>
                <a:ea typeface="+mn-ea"/>
                <a:cs typeface="Times New Roman" panose="02020603050405020304" pitchFamily="18" charset="0"/>
              </a:rPr>
              <a:t>XX-ization of XX operations</a:t>
            </a:r>
            <a:endParaRPr kumimoji="1" lang="en-US" altLang="ja-JP" sz="923" b="1"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8972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7750-4A44-6541-95F8-18DDA8C577FF}"/>
              </a:ext>
            </a:extLst>
          </p:cNvPr>
          <p:cNvSpPr>
            <a:spLocks noGrp="1"/>
          </p:cNvSpPr>
          <p:nvPr>
            <p:ph type="title" idx="10"/>
          </p:nvPr>
        </p:nvSpPr>
        <p:spPr/>
        <p:txBody>
          <a:bodyPr/>
          <a:lstStyle/>
          <a:p>
            <a:r>
              <a:rPr lang="en-US" altLang="ja-JP" dirty="0"/>
              <a:t>B</a:t>
            </a:r>
            <a:r>
              <a:rPr lang="ja-JP" altLang="en-US"/>
              <a:t>usiness </a:t>
            </a:r>
            <a:r>
              <a:rPr lang="en-US" altLang="ja-JP" dirty="0"/>
              <a:t>M</a:t>
            </a:r>
            <a:r>
              <a:rPr lang="ja-JP" altLang="en-US"/>
              <a:t>odel</a:t>
            </a:r>
            <a:endParaRPr lang="en-US" dirty="0"/>
          </a:p>
        </p:txBody>
      </p:sp>
      <p:sp>
        <p:nvSpPr>
          <p:cNvPr id="4" name="Content Placeholder 3">
            <a:extLst>
              <a:ext uri="{FF2B5EF4-FFF2-40B4-BE49-F238E27FC236}">
                <a16:creationId xmlns:a16="http://schemas.microsoft.com/office/drawing/2014/main" id="{9FC5CFC4-0DA5-D298-0D7B-341A33277BBE}"/>
              </a:ext>
            </a:extLst>
          </p:cNvPr>
          <p:cNvSpPr>
            <a:spLocks noGrp="1"/>
          </p:cNvSpPr>
          <p:nvPr>
            <p:ph idx="17"/>
          </p:nvPr>
        </p:nvSpPr>
        <p:spPr/>
        <p:txBody>
          <a:bodyPr/>
          <a:lstStyle/>
          <a:p>
            <a:r>
              <a:rPr lang="en-US" altLang="ja-JP" dirty="0"/>
              <a:t>3-3. P</a:t>
            </a:r>
            <a:r>
              <a:rPr lang="ja-JP" altLang="en-US"/>
              <a:t>rospective customer interview sheet</a:t>
            </a:r>
            <a:endParaRPr lang="en-US" dirty="0"/>
          </a:p>
        </p:txBody>
      </p:sp>
      <p:sp>
        <p:nvSpPr>
          <p:cNvPr id="5" name="Content Placeholder 4">
            <a:extLst>
              <a:ext uri="{FF2B5EF4-FFF2-40B4-BE49-F238E27FC236}">
                <a16:creationId xmlns:a16="http://schemas.microsoft.com/office/drawing/2014/main" id="{90ADEC98-19CC-847C-6107-C94CDBBB3BB0}"/>
              </a:ext>
            </a:extLst>
          </p:cNvPr>
          <p:cNvSpPr>
            <a:spLocks noGrp="1"/>
          </p:cNvSpPr>
          <p:nvPr>
            <p:ph idx="18"/>
          </p:nvPr>
        </p:nvSpPr>
        <p:spPr/>
        <p:txBody>
          <a:bodyPr/>
          <a:lstStyle/>
          <a:p>
            <a:r>
              <a:rPr lang="ja-JP" altLang="en-US">
                <a:sym typeface="Arial"/>
              </a:rPr>
              <a:t>We interviewed 00 prospective clients about their issues.</a:t>
            </a:r>
          </a:p>
        </p:txBody>
      </p:sp>
      <p:sp>
        <p:nvSpPr>
          <p:cNvPr id="6" name="正方形/長方形 18">
            <a:extLst>
              <a:ext uri="{FF2B5EF4-FFF2-40B4-BE49-F238E27FC236}">
                <a16:creationId xmlns:a16="http://schemas.microsoft.com/office/drawing/2014/main" id="{6A1413A7-EAFB-E560-4E3F-2E6DB183FFFD}"/>
              </a:ext>
            </a:extLst>
          </p:cNvPr>
          <p:cNvSpPr/>
          <p:nvPr/>
        </p:nvSpPr>
        <p:spPr>
          <a:xfrm>
            <a:off x="417985" y="2141002"/>
            <a:ext cx="8307692" cy="3622154"/>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Times New Roman" panose="02020603050405020304" pitchFamily="18" charset="0"/>
            </a:endParaRPr>
          </a:p>
        </p:txBody>
      </p:sp>
      <p:sp>
        <p:nvSpPr>
          <p:cNvPr id="7" name="Google Shape;355;p7">
            <a:extLst>
              <a:ext uri="{FF2B5EF4-FFF2-40B4-BE49-F238E27FC236}">
                <a16:creationId xmlns:a16="http://schemas.microsoft.com/office/drawing/2014/main" id="{58394B8C-5140-CECD-5665-B3786E03B43B}"/>
              </a:ext>
            </a:extLst>
          </p:cNvPr>
          <p:cNvSpPr txBox="1"/>
          <p:nvPr/>
        </p:nvSpPr>
        <p:spPr>
          <a:xfrm>
            <a:off x="417985" y="5906354"/>
            <a:ext cx="8307691" cy="265846"/>
          </a:xfrm>
          <a:prstGeom prst="rect">
            <a:avLst/>
          </a:prstGeom>
          <a:noFill/>
          <a:ln>
            <a:noFill/>
          </a:ln>
        </p:spPr>
        <p:txBody>
          <a:bodyPr spcFirstLastPara="1" wrap="square" lIns="33231" tIns="33231" rIns="33231" bIns="33231" anchor="ctr" anchorCtr="0">
            <a:noAutofit/>
          </a:bodyPr>
          <a:lstStyle/>
          <a:p>
            <a:pPr>
              <a:buClr>
                <a:srgbClr val="000000"/>
              </a:buClr>
              <a:buSzPts val="1200"/>
            </a:pPr>
            <a:r>
              <a:rPr lang="en-US" altLang="ja-JP" sz="831" dirty="0">
                <a:latin typeface="+mn-ea"/>
                <a:ea typeface="+mn-ea"/>
                <a:cs typeface="Times New Roman" panose="02020603050405020304" pitchFamily="18" charset="0"/>
                <a:sym typeface="Arial"/>
              </a:rPr>
              <a:t>Prospective Client Interview </a:t>
            </a:r>
            <a:r>
              <a:rPr lang="en-US" altLang="ja-JP" sz="831" dirty="0" err="1">
                <a:latin typeface="+mn-ea"/>
                <a:ea typeface="+mn-ea"/>
                <a:cs typeface="Times New Roman" panose="02020603050405020304" pitchFamily="18" charset="0"/>
                <a:sym typeface="Arial"/>
              </a:rPr>
              <a:t>Sheet:https</a:t>
            </a:r>
            <a:r>
              <a:rPr lang="en-US" altLang="ja-JP" sz="831" dirty="0">
                <a:latin typeface="+mn-ea"/>
                <a:ea typeface="+mn-ea"/>
                <a:cs typeface="Times New Roman" panose="02020603050405020304" pitchFamily="18" charset="0"/>
                <a:sym typeface="Arial"/>
              </a:rPr>
              <a:t>://</a:t>
            </a:r>
            <a:r>
              <a:rPr lang="en-US" altLang="ja-JP" sz="831" dirty="0" err="1">
                <a:latin typeface="+mn-ea"/>
                <a:ea typeface="+mn-ea"/>
                <a:cs typeface="Times New Roman" panose="02020603050405020304" pitchFamily="18" charset="0"/>
                <a:sym typeface="Arial"/>
              </a:rPr>
              <a:t>sasalinc.com</a:t>
            </a:r>
            <a:r>
              <a:rPr lang="en-US" altLang="ja-JP" sz="831" dirty="0">
                <a:latin typeface="+mn-ea"/>
                <a:ea typeface="+mn-ea"/>
                <a:cs typeface="Times New Roman" panose="02020603050405020304" pitchFamily="18" charset="0"/>
                <a:sym typeface="Arial"/>
              </a:rPr>
              <a:t>/article/biz-trip/#:~:text=Prospects%2DInterviewSheet-,Download,-Make%20the%20attached</a:t>
            </a:r>
            <a:endParaRPr sz="831" dirty="0">
              <a:latin typeface="+mn-ea"/>
              <a:ea typeface="+mn-ea"/>
              <a:cs typeface="Times New Roman" panose="02020603050405020304" pitchFamily="18" charset="0"/>
              <a:sym typeface="Arial"/>
            </a:endParaRPr>
          </a:p>
        </p:txBody>
      </p:sp>
    </p:spTree>
    <p:extLst>
      <p:ext uri="{BB962C8B-B14F-4D97-AF65-F5344CB8AC3E}">
        <p14:creationId xmlns:p14="http://schemas.microsoft.com/office/powerpoint/2010/main" val="245029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5C83-5532-AAE0-B768-0EF233F11B94}"/>
              </a:ext>
            </a:extLst>
          </p:cNvPr>
          <p:cNvSpPr>
            <a:spLocks noGrp="1"/>
          </p:cNvSpPr>
          <p:nvPr>
            <p:ph type="title" idx="10"/>
          </p:nvPr>
        </p:nvSpPr>
        <p:spPr/>
        <p:txBody>
          <a:bodyPr/>
          <a:lstStyle/>
          <a:p>
            <a:r>
              <a:rPr lang="en-US" altLang="ja-JP" dirty="0"/>
              <a:t>B</a:t>
            </a:r>
            <a:r>
              <a:rPr lang="ja-JP" altLang="en-US"/>
              <a:t>usiness </a:t>
            </a:r>
            <a:r>
              <a:rPr lang="en-US" altLang="ja-JP" dirty="0"/>
              <a:t>M</a:t>
            </a:r>
            <a:r>
              <a:rPr lang="ja-JP" altLang="en-US"/>
              <a:t>odel</a:t>
            </a:r>
            <a:endParaRPr lang="en-US" dirty="0"/>
          </a:p>
        </p:txBody>
      </p:sp>
      <p:sp>
        <p:nvSpPr>
          <p:cNvPr id="4" name="Content Placeholder 3">
            <a:extLst>
              <a:ext uri="{FF2B5EF4-FFF2-40B4-BE49-F238E27FC236}">
                <a16:creationId xmlns:a16="http://schemas.microsoft.com/office/drawing/2014/main" id="{5C6F02D2-7C63-71F4-C172-2B76C7CB563F}"/>
              </a:ext>
            </a:extLst>
          </p:cNvPr>
          <p:cNvSpPr>
            <a:spLocks noGrp="1"/>
          </p:cNvSpPr>
          <p:nvPr>
            <p:ph idx="17"/>
          </p:nvPr>
        </p:nvSpPr>
        <p:spPr>
          <a:xfrm>
            <a:off x="198121" y="656945"/>
            <a:ext cx="8641079" cy="467264"/>
          </a:xfrm>
        </p:spPr>
        <p:txBody>
          <a:bodyPr/>
          <a:lstStyle/>
          <a:p>
            <a:r>
              <a:rPr lang="en-US" altLang="ja-JP" dirty="0"/>
              <a:t>3-4. E</a:t>
            </a:r>
            <a:r>
              <a:rPr lang="ja-JP" altLang="en-US"/>
              <a:t>xamples of purchases by prospective customers</a:t>
            </a:r>
            <a:endParaRPr lang="en-US" dirty="0"/>
          </a:p>
        </p:txBody>
      </p:sp>
      <p:sp>
        <p:nvSpPr>
          <p:cNvPr id="5" name="Content Placeholder 4">
            <a:extLst>
              <a:ext uri="{FF2B5EF4-FFF2-40B4-BE49-F238E27FC236}">
                <a16:creationId xmlns:a16="http://schemas.microsoft.com/office/drawing/2014/main" id="{526BE5D8-4E41-1CAF-791C-D011D2F9A131}"/>
              </a:ext>
            </a:extLst>
          </p:cNvPr>
          <p:cNvSpPr>
            <a:spLocks noGrp="1"/>
          </p:cNvSpPr>
          <p:nvPr>
            <p:ph idx="18"/>
          </p:nvPr>
        </p:nvSpPr>
        <p:spPr/>
        <p:txBody>
          <a:bodyPr/>
          <a:lstStyle/>
          <a:p>
            <a:pPr lvl="0"/>
            <a:r>
              <a:rPr lang="ja-JP" altLang="en-US"/>
              <a:t>The selection criterion was "the ability to do ○○○○" and introduced the services of XX company, which is also highly recognized.</a:t>
            </a:r>
            <a:r>
              <a:rPr lang="en-US" altLang="ja-JP" dirty="0"/>
              <a:t> </a:t>
            </a:r>
            <a:r>
              <a:rPr lang="ja-JP" altLang="en-US"/>
              <a:t>Although XX is inadequate, we continue to use it because it has led to XX results.</a:t>
            </a:r>
          </a:p>
        </p:txBody>
      </p:sp>
      <p:graphicFrame>
        <p:nvGraphicFramePr>
          <p:cNvPr id="6" name="Google Shape;365;p8">
            <a:extLst>
              <a:ext uri="{FF2B5EF4-FFF2-40B4-BE49-F238E27FC236}">
                <a16:creationId xmlns:a16="http://schemas.microsoft.com/office/drawing/2014/main" id="{C2CB2BEA-8CAC-8230-3431-0860E8B8A703}"/>
              </a:ext>
            </a:extLst>
          </p:cNvPr>
          <p:cNvGraphicFramePr/>
          <p:nvPr>
            <p:extLst>
              <p:ext uri="{D42A27DB-BD31-4B8C-83A1-F6EECF244321}">
                <p14:modId xmlns:p14="http://schemas.microsoft.com/office/powerpoint/2010/main" val="4098107169"/>
              </p:ext>
            </p:extLst>
          </p:nvPr>
        </p:nvGraphicFramePr>
        <p:xfrm>
          <a:off x="435219" y="2306514"/>
          <a:ext cx="8291146" cy="3408486"/>
        </p:xfrm>
        <a:graphic>
          <a:graphicData uri="http://schemas.openxmlformats.org/drawingml/2006/table">
            <a:tbl>
              <a:tblPr>
                <a:noFill/>
              </a:tblPr>
              <a:tblGrid>
                <a:gridCol w="1620829">
                  <a:extLst>
                    <a:ext uri="{9D8B030D-6E8A-4147-A177-3AD203B41FA5}">
                      <a16:colId xmlns:a16="http://schemas.microsoft.com/office/drawing/2014/main" val="20000"/>
                    </a:ext>
                  </a:extLst>
                </a:gridCol>
                <a:gridCol w="6670317">
                  <a:extLst>
                    <a:ext uri="{9D8B030D-6E8A-4147-A177-3AD203B41FA5}">
                      <a16:colId xmlns:a16="http://schemas.microsoft.com/office/drawing/2014/main" val="20001"/>
                    </a:ext>
                  </a:extLst>
                </a:gridCol>
              </a:tblGrid>
              <a:tr h="434855">
                <a:tc>
                  <a:txBody>
                    <a:bodyPr/>
                    <a:lstStyle/>
                    <a:p>
                      <a:pPr marL="0" marR="0" lvl="0" indent="0" algn="ctr" rtl="0">
                        <a:lnSpc>
                          <a:spcPct val="100000"/>
                        </a:lnSpc>
                        <a:spcBef>
                          <a:spcPts val="0"/>
                        </a:spcBef>
                        <a:spcAft>
                          <a:spcPts val="0"/>
                        </a:spcAft>
                        <a:buClr>
                          <a:srgbClr val="000000"/>
                        </a:buClr>
                        <a:buSzPts val="1050"/>
                        <a:buFont typeface="Arial"/>
                        <a:buNone/>
                      </a:pPr>
                      <a:r>
                        <a:rPr lang="ja-JP" sz="10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belong to</a:t>
                      </a:r>
                      <a:endParaRPr sz="10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800" b="0" u="none" strike="noStrike" cap="none">
                          <a:solidFill>
                            <a:schemeClr val="tx1"/>
                          </a:solidFill>
                          <a:latin typeface="Times New Roman" panose="02020603050405020304" pitchFamily="18" charset="0"/>
                          <a:ea typeface="+mn-ea"/>
                          <a:cs typeface="Times New Roman" panose="02020603050405020304" pitchFamily="18" charset="0"/>
                        </a:rPr>
                        <a:t>text</a:t>
                      </a:r>
                      <a:endParaRPr sz="800" b="0"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99692" marR="99692" marT="66462" marB="66462" anchor="ctr">
                    <a:lnL w="31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0"/>
                  </a:ext>
                </a:extLst>
              </a:tr>
              <a:tr h="434855">
                <a:tc>
                  <a:txBody>
                    <a:bodyPr/>
                    <a:lstStyle/>
                    <a:p>
                      <a:pPr marL="0" marR="0" lvl="0" indent="0" algn="ctr" rtl="0">
                        <a:lnSpc>
                          <a:spcPct val="100000"/>
                        </a:lnSpc>
                        <a:spcBef>
                          <a:spcPts val="0"/>
                        </a:spcBef>
                        <a:spcAft>
                          <a:spcPts val="0"/>
                        </a:spcAft>
                        <a:buClr>
                          <a:srgbClr val="000000"/>
                        </a:buClr>
                        <a:buSzPts val="1050"/>
                        <a:buFont typeface="Arial"/>
                        <a:buNone/>
                      </a:pPr>
                      <a:r>
                        <a:rPr lang="ja-JP" sz="10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Installation Service</a:t>
                      </a:r>
                      <a:endParaRPr sz="10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8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text</a:t>
                      </a:r>
                      <a:endParaRPr sz="8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1"/>
                  </a:ext>
                </a:extLst>
              </a:tr>
              <a:tr h="634694">
                <a:tc>
                  <a:txBody>
                    <a:bodyPr/>
                    <a:lstStyle/>
                    <a:p>
                      <a:pPr marL="0" marR="0" lvl="0" indent="0" algn="ctr" rtl="0">
                        <a:lnSpc>
                          <a:spcPct val="100000"/>
                        </a:lnSpc>
                        <a:spcBef>
                          <a:spcPts val="0"/>
                        </a:spcBef>
                        <a:spcAft>
                          <a:spcPts val="0"/>
                        </a:spcAft>
                        <a:buClr>
                          <a:srgbClr val="000000"/>
                        </a:buClr>
                        <a:buSzPts val="1050"/>
                        <a:buFont typeface="Arial"/>
                        <a:buNone/>
                      </a:pPr>
                      <a:r>
                        <a:rPr lang="ja-JP" sz="10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Background of introduction study</a:t>
                      </a:r>
                      <a:endParaRPr sz="15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8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text</a:t>
                      </a:r>
                      <a:endParaRPr sz="8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2"/>
                  </a:ext>
                </a:extLst>
              </a:tr>
              <a:tr h="634694">
                <a:tc>
                  <a:txBody>
                    <a:bodyPr/>
                    <a:lstStyle/>
                    <a:p>
                      <a:pPr marL="0" marR="0" lvl="0" indent="0" algn="ctr" rtl="0">
                        <a:lnSpc>
                          <a:spcPct val="100000"/>
                        </a:lnSpc>
                        <a:spcBef>
                          <a:spcPts val="0"/>
                        </a:spcBef>
                        <a:spcAft>
                          <a:spcPts val="0"/>
                        </a:spcAft>
                        <a:buClr>
                          <a:srgbClr val="000000"/>
                        </a:buClr>
                        <a:buSzPts val="1050"/>
                        <a:buFont typeface="Arial"/>
                        <a:buNone/>
                      </a:pPr>
                      <a:r>
                        <a:rPr lang="ja-JP" sz="10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Selection Process</a:t>
                      </a:r>
                      <a:endParaRPr sz="10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800" b="0" u="none" strike="noStrike" cap="none">
                          <a:solidFill>
                            <a:schemeClr val="tx1"/>
                          </a:solidFill>
                          <a:latin typeface="Times New Roman" panose="02020603050405020304" pitchFamily="18" charset="0"/>
                          <a:ea typeface="+mn-ea"/>
                          <a:cs typeface="Times New Roman" panose="02020603050405020304" pitchFamily="18" charset="0"/>
                        </a:rPr>
                        <a:t>text</a:t>
                      </a:r>
                      <a:endParaRPr sz="800" b="0"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99692" marR="99692" marT="66462" marB="66462" anchor="ctr">
                    <a:lnL w="31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3"/>
                  </a:ext>
                </a:extLst>
              </a:tr>
              <a:tr h="634694">
                <a:tc>
                  <a:txBody>
                    <a:bodyPr/>
                    <a:lstStyle/>
                    <a:p>
                      <a:pPr marL="0" marR="0" lvl="0" indent="0" algn="ctr" rtl="0">
                        <a:lnSpc>
                          <a:spcPct val="100000"/>
                        </a:lnSpc>
                        <a:spcBef>
                          <a:spcPts val="0"/>
                        </a:spcBef>
                        <a:spcAft>
                          <a:spcPts val="0"/>
                        </a:spcAft>
                        <a:buClr>
                          <a:srgbClr val="000000"/>
                        </a:buClr>
                        <a:buSzPts val="1050"/>
                        <a:buFont typeface="Arial"/>
                        <a:buNone/>
                      </a:pPr>
                      <a:r>
                        <a:rPr lang="ja-JP" sz="10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Selection Criteria</a:t>
                      </a:r>
                      <a:endParaRPr sz="15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8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text</a:t>
                      </a:r>
                      <a:endParaRPr sz="8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4"/>
                  </a:ext>
                </a:extLst>
              </a:tr>
              <a:tr h="634694">
                <a:tc>
                  <a:txBody>
                    <a:bodyPr/>
                    <a:lstStyle/>
                    <a:p>
                      <a:pPr marL="0" marR="0" lvl="0" indent="0" algn="ctr" rtl="0">
                        <a:lnSpc>
                          <a:spcPct val="100000"/>
                        </a:lnSpc>
                        <a:spcBef>
                          <a:spcPts val="0"/>
                        </a:spcBef>
                        <a:spcAft>
                          <a:spcPts val="0"/>
                        </a:spcAft>
                        <a:buClr>
                          <a:srgbClr val="000000"/>
                        </a:buClr>
                        <a:buSzPts val="1050"/>
                        <a:buFont typeface="Arial"/>
                        <a:buNone/>
                      </a:pPr>
                      <a:r>
                        <a:rPr lang="ja-JP" sz="10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Impression after introduction</a:t>
                      </a:r>
                      <a:endParaRPr sz="10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8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text</a:t>
                      </a:r>
                      <a:endParaRPr sz="8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31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3961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0444-5EC3-E30D-03AA-8E682EDB4108}"/>
              </a:ext>
            </a:extLst>
          </p:cNvPr>
          <p:cNvSpPr>
            <a:spLocks noGrp="1"/>
          </p:cNvSpPr>
          <p:nvPr>
            <p:ph type="title" idx="10"/>
          </p:nvPr>
        </p:nvSpPr>
        <p:spPr/>
        <p:txBody>
          <a:bodyPr/>
          <a:lstStyle/>
          <a:p>
            <a:r>
              <a:rPr lang="en-US" altLang="ja-JP" dirty="0"/>
              <a:t>R</a:t>
            </a:r>
            <a:r>
              <a:rPr lang="ja-JP" altLang="en-US"/>
              <a:t>oad </a:t>
            </a:r>
            <a:r>
              <a:rPr lang="en-US" altLang="ja-JP" dirty="0"/>
              <a:t>M</a:t>
            </a:r>
            <a:r>
              <a:rPr lang="ja-JP" altLang="en-US"/>
              <a:t>ap</a:t>
            </a:r>
            <a:endParaRPr lang="en-US" dirty="0"/>
          </a:p>
        </p:txBody>
      </p:sp>
      <p:sp>
        <p:nvSpPr>
          <p:cNvPr id="4" name="Content Placeholder 3">
            <a:extLst>
              <a:ext uri="{FF2B5EF4-FFF2-40B4-BE49-F238E27FC236}">
                <a16:creationId xmlns:a16="http://schemas.microsoft.com/office/drawing/2014/main" id="{D45C7120-FAE9-D220-775D-0E238B8894DB}"/>
              </a:ext>
            </a:extLst>
          </p:cNvPr>
          <p:cNvSpPr>
            <a:spLocks noGrp="1"/>
          </p:cNvSpPr>
          <p:nvPr>
            <p:ph idx="17"/>
          </p:nvPr>
        </p:nvSpPr>
        <p:spPr/>
        <p:txBody>
          <a:bodyPr/>
          <a:lstStyle/>
          <a:p>
            <a:r>
              <a:rPr lang="en-US" altLang="ja-JP" dirty="0"/>
              <a:t>4-1</a:t>
            </a:r>
            <a:r>
              <a:rPr lang="ja-JP" altLang="en-US"/>
              <a:t>. </a:t>
            </a:r>
            <a:r>
              <a:rPr lang="en-US" altLang="ja-JP" dirty="0"/>
              <a:t>M</a:t>
            </a:r>
            <a:r>
              <a:rPr lang="ja-JP" altLang="en-US"/>
              <a:t>arket size</a:t>
            </a:r>
            <a:endParaRPr lang="en-US" dirty="0"/>
          </a:p>
        </p:txBody>
      </p:sp>
      <p:sp>
        <p:nvSpPr>
          <p:cNvPr id="5" name="Content Placeholder 4">
            <a:extLst>
              <a:ext uri="{FF2B5EF4-FFF2-40B4-BE49-F238E27FC236}">
                <a16:creationId xmlns:a16="http://schemas.microsoft.com/office/drawing/2014/main" id="{7933E957-E21C-AC3C-56E1-9F5E6EF0A14F}"/>
              </a:ext>
            </a:extLst>
          </p:cNvPr>
          <p:cNvSpPr>
            <a:spLocks noGrp="1"/>
          </p:cNvSpPr>
          <p:nvPr>
            <p:ph idx="18"/>
          </p:nvPr>
        </p:nvSpPr>
        <p:spPr/>
        <p:txBody>
          <a:bodyPr/>
          <a:lstStyle/>
          <a:p>
            <a:pPr lvl="0"/>
            <a:r>
              <a:rPr lang="ja-JP" altLang="en-US"/>
              <a:t>The size of the market for XX services as of </a:t>
            </a:r>
            <a:r>
              <a:rPr lang="en" altLang="ja-JP" dirty="0"/>
              <a:t>20XX</a:t>
            </a:r>
            <a:r>
              <a:rPr lang="ja-JP" altLang="en-US"/>
              <a:t>.</a:t>
            </a:r>
            <a:r>
              <a:rPr lang="en-US" altLang="ja-JP" dirty="0"/>
              <a:t> </a:t>
            </a:r>
            <a:r>
              <a:rPr lang="ja-JP" altLang="en-US"/>
              <a:t>It is expected that XXX will expand and XXX will contract in the future.</a:t>
            </a:r>
          </a:p>
        </p:txBody>
      </p:sp>
      <p:sp>
        <p:nvSpPr>
          <p:cNvPr id="6" name="Google Shape;469;p15">
            <a:extLst>
              <a:ext uri="{FF2B5EF4-FFF2-40B4-BE49-F238E27FC236}">
                <a16:creationId xmlns:a16="http://schemas.microsoft.com/office/drawing/2014/main" id="{D32153AD-3C87-7B73-3D3C-9FC566F13DBF}"/>
              </a:ext>
            </a:extLst>
          </p:cNvPr>
          <p:cNvSpPr/>
          <p:nvPr/>
        </p:nvSpPr>
        <p:spPr>
          <a:xfrm>
            <a:off x="435219" y="3020129"/>
            <a:ext cx="6214154" cy="1993846"/>
          </a:xfrm>
          <a:prstGeom prst="rect">
            <a:avLst/>
          </a:prstGeom>
          <a:solidFill>
            <a:schemeClr val="bg1">
              <a:lumMod val="95000"/>
            </a:schemeClr>
          </a:solidFill>
          <a:ln w="12700">
            <a:solidFill>
              <a:schemeClr val="tx1"/>
            </a:solidFill>
          </a:ln>
        </p:spPr>
        <p:txBody>
          <a:bodyPr spcFirstLastPara="1" wrap="square" lIns="166154" tIns="99692" rIns="166154" bIns="99692" anchor="t" anchorCtr="0">
            <a:normAutofit/>
          </a:bodyPr>
          <a:lstStyle/>
          <a:p>
            <a:pPr algn="r">
              <a:buClr>
                <a:srgbClr val="000000"/>
              </a:buClr>
              <a:buSzPts val="1400"/>
            </a:pPr>
            <a:r>
              <a:rPr lang="en-US" altLang="ja-JP" sz="1662" dirty="0">
                <a:latin typeface="Times New Roman" panose="02020603050405020304" pitchFamily="18" charset="0"/>
                <a:ea typeface="+mn-ea"/>
                <a:cs typeface="Times New Roman" panose="02020603050405020304" pitchFamily="18" charset="0"/>
                <a:sym typeface="Arial"/>
              </a:rPr>
              <a:t>Market size limited to our target</a:t>
            </a:r>
            <a:endParaRPr sz="1662" dirty="0">
              <a:latin typeface="Times New Roman" panose="02020603050405020304" pitchFamily="18" charset="0"/>
              <a:ea typeface="+mn-ea"/>
              <a:cs typeface="Times New Roman" panose="02020603050405020304" pitchFamily="18" charset="0"/>
              <a:sym typeface="Arial"/>
            </a:endParaRPr>
          </a:p>
          <a:p>
            <a:pPr algn="r">
              <a:spcBef>
                <a:spcPts val="369"/>
              </a:spcBef>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Domestic companies with less than 1,000 employees xxx companies/</a:t>
            </a:r>
            <a:r>
              <a:rPr lang="en-US" altLang="ja-JP" sz="1108">
                <a:latin typeface="Times New Roman" panose="02020603050405020304" pitchFamily="18" charset="0"/>
                <a:ea typeface="+mn-ea"/>
                <a:cs typeface="Times New Roman" panose="02020603050405020304" pitchFamily="18" charset="0"/>
                <a:sym typeface="Arial"/>
              </a:rPr>
              <a:t>xxx $</a:t>
            </a:r>
            <a:endParaRPr sz="1108" dirty="0">
              <a:latin typeface="Times New Roman" panose="02020603050405020304" pitchFamily="18" charset="0"/>
              <a:ea typeface="+mn-ea"/>
              <a:cs typeface="Times New Roman" panose="02020603050405020304" pitchFamily="18" charset="0"/>
              <a:sym typeface="Arial"/>
            </a:endParaRPr>
          </a:p>
          <a:p>
            <a:pPr algn="r">
              <a:spcBef>
                <a:spcPts val="369"/>
              </a:spcBef>
              <a:spcAft>
                <a:spcPts val="369"/>
              </a:spcAft>
              <a:buClr>
                <a:srgbClr val="000000"/>
              </a:buClr>
              <a:buSzPts val="1400"/>
            </a:pPr>
            <a:r>
              <a:rPr lang="ja-JP" altLang="en-US" sz="831">
                <a:latin typeface="Times New Roman" panose="02020603050405020304" pitchFamily="18" charset="0"/>
                <a:ea typeface="+mn-ea"/>
                <a:cs typeface="Times New Roman" panose="02020603050405020304" pitchFamily="18" charset="0"/>
                <a:sym typeface="Arial"/>
              </a:rPr>
              <a:t>*</a:t>
            </a:r>
            <a:r>
              <a:rPr lang="en-US" altLang="ja-JP" sz="831" dirty="0">
                <a:latin typeface="Times New Roman" panose="02020603050405020304" pitchFamily="18" charset="0"/>
                <a:ea typeface="+mn-ea"/>
                <a:cs typeface="Times New Roman" panose="02020603050405020304" pitchFamily="18" charset="0"/>
                <a:sym typeface="Arial"/>
              </a:rPr>
              <a:t>2</a:t>
            </a:r>
            <a:endParaRPr sz="831" dirty="0">
              <a:latin typeface="Times New Roman" panose="02020603050405020304" pitchFamily="18" charset="0"/>
              <a:ea typeface="+mn-ea"/>
              <a:cs typeface="Times New Roman" panose="02020603050405020304" pitchFamily="18" charset="0"/>
              <a:sym typeface="Arial"/>
            </a:endParaRPr>
          </a:p>
        </p:txBody>
      </p:sp>
      <p:sp>
        <p:nvSpPr>
          <p:cNvPr id="7" name="Google Shape;470;p15">
            <a:extLst>
              <a:ext uri="{FF2B5EF4-FFF2-40B4-BE49-F238E27FC236}">
                <a16:creationId xmlns:a16="http://schemas.microsoft.com/office/drawing/2014/main" id="{43AE55B1-FE29-3B6B-A140-5FE770DDBE60}"/>
              </a:ext>
            </a:extLst>
          </p:cNvPr>
          <p:cNvSpPr/>
          <p:nvPr/>
        </p:nvSpPr>
        <p:spPr>
          <a:xfrm>
            <a:off x="435219" y="4017052"/>
            <a:ext cx="3316458" cy="996923"/>
          </a:xfrm>
          <a:prstGeom prst="rect">
            <a:avLst/>
          </a:prstGeom>
          <a:solidFill>
            <a:schemeClr val="bg1">
              <a:lumMod val="85000"/>
            </a:schemeClr>
          </a:solidFill>
          <a:ln w="12700">
            <a:solidFill>
              <a:schemeClr val="tx1"/>
            </a:solidFill>
          </a:ln>
        </p:spPr>
        <p:txBody>
          <a:bodyPr spcFirstLastPara="1" wrap="square" lIns="166154" tIns="99692" rIns="166154" bIns="99692" anchor="t" anchorCtr="0">
            <a:normAutofit/>
          </a:bodyPr>
          <a:lstStyle/>
          <a:p>
            <a:pPr algn="r">
              <a:buClr>
                <a:srgbClr val="000000"/>
              </a:buClr>
              <a:buSzPts val="1400"/>
            </a:pPr>
            <a:r>
              <a:rPr lang="en-US" altLang="ja-JP" sz="1662" dirty="0">
                <a:latin typeface="Times New Roman" panose="02020603050405020304" pitchFamily="18" charset="0"/>
                <a:ea typeface="+mn-ea"/>
                <a:cs typeface="Times New Roman" panose="02020603050405020304" pitchFamily="18" charset="0"/>
                <a:sym typeface="Arial"/>
              </a:rPr>
              <a:t>20XX Acquisition Targets</a:t>
            </a:r>
            <a:endParaRPr sz="1662" dirty="0">
              <a:latin typeface="Times New Roman" panose="02020603050405020304" pitchFamily="18" charset="0"/>
              <a:ea typeface="+mn-ea"/>
              <a:cs typeface="Times New Roman" panose="02020603050405020304" pitchFamily="18" charset="0"/>
              <a:sym typeface="Arial"/>
            </a:endParaRPr>
          </a:p>
          <a:p>
            <a:pPr algn="r">
              <a:spcBef>
                <a:spcPts val="369"/>
              </a:spcBef>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Company/$○○</a:t>
            </a:r>
            <a:endParaRPr sz="1108" dirty="0">
              <a:latin typeface="Times New Roman" panose="02020603050405020304" pitchFamily="18" charset="0"/>
              <a:ea typeface="+mn-ea"/>
              <a:cs typeface="Times New Roman" panose="02020603050405020304" pitchFamily="18" charset="0"/>
              <a:sym typeface="Arial"/>
            </a:endParaRPr>
          </a:p>
          <a:p>
            <a:pPr algn="r">
              <a:spcBef>
                <a:spcPts val="369"/>
              </a:spcBef>
              <a:spcAft>
                <a:spcPts val="369"/>
              </a:spcAft>
              <a:buClr>
                <a:srgbClr val="000000"/>
              </a:buClr>
              <a:buSzPts val="1400"/>
            </a:pPr>
            <a:r>
              <a:rPr lang="ja-JP" altLang="en-US" sz="831">
                <a:latin typeface="Times New Roman" panose="02020603050405020304" pitchFamily="18" charset="0"/>
                <a:ea typeface="+mn-ea"/>
                <a:cs typeface="Times New Roman" panose="02020603050405020304" pitchFamily="18" charset="0"/>
                <a:sym typeface="Arial"/>
              </a:rPr>
              <a:t>*</a:t>
            </a:r>
            <a:r>
              <a:rPr lang="en-US" altLang="ja-JP" sz="831" dirty="0">
                <a:latin typeface="Times New Roman" panose="02020603050405020304" pitchFamily="18" charset="0"/>
                <a:ea typeface="+mn-ea"/>
                <a:cs typeface="Times New Roman" panose="02020603050405020304" pitchFamily="18" charset="0"/>
                <a:sym typeface="Arial"/>
              </a:rPr>
              <a:t>3</a:t>
            </a:r>
            <a:endParaRPr sz="831" dirty="0">
              <a:latin typeface="Times New Roman" panose="02020603050405020304" pitchFamily="18" charset="0"/>
              <a:ea typeface="+mn-ea"/>
              <a:cs typeface="Times New Roman" panose="02020603050405020304" pitchFamily="18" charset="0"/>
              <a:sym typeface="Arial"/>
            </a:endParaRPr>
          </a:p>
        </p:txBody>
      </p:sp>
      <p:sp>
        <p:nvSpPr>
          <p:cNvPr id="8" name="Google Shape;471;p15">
            <a:extLst>
              <a:ext uri="{FF2B5EF4-FFF2-40B4-BE49-F238E27FC236}">
                <a16:creationId xmlns:a16="http://schemas.microsoft.com/office/drawing/2014/main" id="{76593FBF-7365-BFE6-5707-1A6974902C96}"/>
              </a:ext>
            </a:extLst>
          </p:cNvPr>
          <p:cNvSpPr txBox="1"/>
          <p:nvPr/>
        </p:nvSpPr>
        <p:spPr>
          <a:xfrm>
            <a:off x="417635" y="5208380"/>
            <a:ext cx="8307264" cy="598154"/>
          </a:xfrm>
          <a:prstGeom prst="rect">
            <a:avLst/>
          </a:prstGeom>
          <a:noFill/>
          <a:ln>
            <a:noFill/>
          </a:ln>
        </p:spPr>
        <p:txBody>
          <a:bodyPr spcFirstLastPara="1" wrap="square" lIns="33231" tIns="33231" rIns="33231" bIns="33231" anchor="t" anchorCtr="0">
            <a:noAutofit/>
          </a:bodyPr>
          <a:lstStyle/>
          <a:p>
            <a:pPr>
              <a:buClr>
                <a:srgbClr val="000000"/>
              </a:buClr>
              <a:buSzPts val="1400"/>
            </a:pPr>
            <a:r>
              <a:rPr lang="en-US" altLang="ja-JP" sz="831" dirty="0">
                <a:latin typeface="Times New Roman" panose="02020603050405020304" pitchFamily="18" charset="0"/>
                <a:ea typeface="+mn-ea"/>
                <a:cs typeface="Times New Roman" panose="02020603050405020304" pitchFamily="18" charset="0"/>
                <a:sym typeface="Arial"/>
              </a:rPr>
              <a:t>1 Reference from "00000000000000000000 (name of document)</a:t>
            </a:r>
            <a:endParaRPr sz="831" dirty="0">
              <a:latin typeface="Times New Roman" panose="02020603050405020304" pitchFamily="18" charset="0"/>
              <a:ea typeface="+mn-ea"/>
              <a:cs typeface="Times New Roman" panose="02020603050405020304" pitchFamily="18" charset="0"/>
              <a:sym typeface="Arial"/>
            </a:endParaRPr>
          </a:p>
          <a:p>
            <a:pPr>
              <a:spcBef>
                <a:spcPts val="369"/>
              </a:spcBef>
              <a:buClr>
                <a:srgbClr val="000000"/>
              </a:buClr>
              <a:buSzPts val="1400"/>
            </a:pPr>
            <a:r>
              <a:rPr lang="en-US" altLang="ja-JP" sz="831" dirty="0">
                <a:latin typeface="Times New Roman" panose="02020603050405020304" pitchFamily="18" charset="0"/>
                <a:ea typeface="+mn-ea"/>
                <a:cs typeface="Times New Roman" panose="02020603050405020304" pitchFamily="18" charset="0"/>
                <a:sym typeface="Arial"/>
              </a:rPr>
              <a:t>2 Estimated independently by the Company from "00000000000000000000000000000000 (name of document)".</a:t>
            </a:r>
            <a:endParaRPr sz="831" dirty="0">
              <a:latin typeface="Times New Roman" panose="02020603050405020304" pitchFamily="18" charset="0"/>
              <a:ea typeface="+mn-ea"/>
              <a:cs typeface="Times New Roman" panose="02020603050405020304" pitchFamily="18" charset="0"/>
              <a:sym typeface="Arial"/>
            </a:endParaRPr>
          </a:p>
          <a:p>
            <a:pPr>
              <a:spcBef>
                <a:spcPts val="369"/>
              </a:spcBef>
              <a:spcAft>
                <a:spcPts val="369"/>
              </a:spcAft>
              <a:buClr>
                <a:srgbClr val="000000"/>
              </a:buClr>
              <a:buSzPts val="1400"/>
            </a:pPr>
            <a:r>
              <a:rPr lang="en-US" altLang="ja-JP" sz="831" dirty="0">
                <a:latin typeface="Times New Roman" panose="02020603050405020304" pitchFamily="18" charset="0"/>
                <a:ea typeface="+mn-ea"/>
                <a:cs typeface="Times New Roman" panose="02020603050405020304" pitchFamily="18" charset="0"/>
                <a:sym typeface="Arial"/>
              </a:rPr>
              <a:t>3 Actual results for FY20XX</a:t>
            </a:r>
            <a:endParaRPr sz="1108" dirty="0">
              <a:latin typeface="Times New Roman" panose="02020603050405020304" pitchFamily="18" charset="0"/>
              <a:ea typeface="+mn-ea"/>
              <a:cs typeface="Times New Roman" panose="02020603050405020304" pitchFamily="18" charset="0"/>
              <a:sym typeface="Arial"/>
            </a:endParaRPr>
          </a:p>
        </p:txBody>
      </p:sp>
      <p:sp>
        <p:nvSpPr>
          <p:cNvPr id="9" name="Google Shape;468;p15">
            <a:extLst>
              <a:ext uri="{FF2B5EF4-FFF2-40B4-BE49-F238E27FC236}">
                <a16:creationId xmlns:a16="http://schemas.microsoft.com/office/drawing/2014/main" id="{C715E705-3F77-BBF6-F899-9DB734F560E0}"/>
              </a:ext>
            </a:extLst>
          </p:cNvPr>
          <p:cNvSpPr/>
          <p:nvPr/>
        </p:nvSpPr>
        <p:spPr>
          <a:xfrm>
            <a:off x="435218" y="2023206"/>
            <a:ext cx="8307692" cy="2990769"/>
          </a:xfrm>
          <a:prstGeom prst="rect">
            <a:avLst/>
          </a:prstGeom>
          <a:noFill/>
          <a:ln w="25400">
            <a:solidFill>
              <a:schemeClr val="tx1"/>
            </a:solidFill>
          </a:ln>
        </p:spPr>
        <p:txBody>
          <a:bodyPr spcFirstLastPara="1" wrap="square" lIns="166154" tIns="99692" rIns="166154" bIns="99692" anchor="t" anchorCtr="0">
            <a:normAutofit/>
          </a:bodyPr>
          <a:lstStyle/>
          <a:p>
            <a:pPr algn="r">
              <a:buClr>
                <a:srgbClr val="000000"/>
              </a:buClr>
              <a:buSzPts val="1400"/>
            </a:pPr>
            <a:r>
              <a:rPr lang="ja-JP" altLang="en-US" sz="1662">
                <a:latin typeface="Times New Roman" panose="02020603050405020304" pitchFamily="18" charset="0"/>
                <a:ea typeface="+mn-ea"/>
                <a:cs typeface="Times New Roman" panose="02020603050405020304" pitchFamily="18" charset="0"/>
                <a:sym typeface="Arial"/>
              </a:rPr>
              <a:t>○○ </a:t>
            </a:r>
            <a:r>
              <a:rPr lang="en-US" altLang="ja-JP" sz="1662" dirty="0">
                <a:latin typeface="Times New Roman" panose="02020603050405020304" pitchFamily="18" charset="0"/>
                <a:ea typeface="+mn-ea"/>
                <a:cs typeface="Times New Roman" panose="02020603050405020304" pitchFamily="18" charset="0"/>
                <a:sym typeface="Arial"/>
              </a:rPr>
              <a:t>Total market size</a:t>
            </a:r>
            <a:endParaRPr sz="1662" dirty="0">
              <a:latin typeface="Times New Roman" panose="02020603050405020304" pitchFamily="18" charset="0"/>
              <a:ea typeface="+mn-ea"/>
              <a:cs typeface="Times New Roman" panose="02020603050405020304" pitchFamily="18" charset="0"/>
              <a:sym typeface="Arial"/>
            </a:endParaRPr>
          </a:p>
          <a:p>
            <a:pPr algn="r">
              <a:spcBef>
                <a:spcPts val="369"/>
              </a:spcBef>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Domestic companies xx companies/</a:t>
            </a:r>
            <a:r>
              <a:rPr lang="en-US" altLang="ja-JP" sz="1108">
                <a:latin typeface="Times New Roman" panose="02020603050405020304" pitchFamily="18" charset="0"/>
                <a:ea typeface="+mn-ea"/>
                <a:cs typeface="Times New Roman" panose="02020603050405020304" pitchFamily="18" charset="0"/>
                <a:sym typeface="Arial"/>
              </a:rPr>
              <a:t>xxx $</a:t>
            </a:r>
            <a:endParaRPr sz="1108" dirty="0">
              <a:latin typeface="Times New Roman" panose="02020603050405020304" pitchFamily="18" charset="0"/>
              <a:ea typeface="+mn-ea"/>
              <a:cs typeface="Times New Roman" panose="02020603050405020304" pitchFamily="18" charset="0"/>
              <a:sym typeface="Arial"/>
            </a:endParaRPr>
          </a:p>
          <a:p>
            <a:pPr algn="r">
              <a:spcBef>
                <a:spcPts val="369"/>
              </a:spcBef>
              <a:spcAft>
                <a:spcPts val="369"/>
              </a:spcAft>
              <a:buClr>
                <a:srgbClr val="000000"/>
              </a:buClr>
              <a:buSzPts val="1400"/>
            </a:pPr>
            <a:r>
              <a:rPr lang="en-US" altLang="ja-JP" sz="831" dirty="0">
                <a:latin typeface="Times New Roman" panose="02020603050405020304" pitchFamily="18" charset="0"/>
                <a:ea typeface="+mn-ea"/>
                <a:cs typeface="Times New Roman" panose="02020603050405020304" pitchFamily="18" charset="0"/>
                <a:sym typeface="Arial"/>
              </a:rPr>
              <a:t>note 1</a:t>
            </a:r>
            <a:endParaRPr sz="831" dirty="0">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250915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20E2-4DAB-D62F-6090-E6311217D4AA}"/>
              </a:ext>
            </a:extLst>
          </p:cNvPr>
          <p:cNvSpPr>
            <a:spLocks noGrp="1"/>
          </p:cNvSpPr>
          <p:nvPr>
            <p:ph type="title" idx="10"/>
          </p:nvPr>
        </p:nvSpPr>
        <p:spPr/>
        <p:txBody>
          <a:bodyPr/>
          <a:lstStyle/>
          <a:p>
            <a:r>
              <a:rPr lang="en-US" altLang="ja-JP" dirty="0"/>
              <a:t>R</a:t>
            </a:r>
            <a:r>
              <a:rPr lang="ja-JP" altLang="en-US"/>
              <a:t>oad </a:t>
            </a:r>
            <a:r>
              <a:rPr lang="en-US" altLang="ja-JP" dirty="0"/>
              <a:t>M</a:t>
            </a:r>
            <a:r>
              <a:rPr lang="ja-JP" altLang="en-US"/>
              <a:t>ap</a:t>
            </a:r>
            <a:endParaRPr lang="en-US" dirty="0"/>
          </a:p>
        </p:txBody>
      </p:sp>
      <p:sp>
        <p:nvSpPr>
          <p:cNvPr id="4" name="Content Placeholder 3">
            <a:extLst>
              <a:ext uri="{FF2B5EF4-FFF2-40B4-BE49-F238E27FC236}">
                <a16:creationId xmlns:a16="http://schemas.microsoft.com/office/drawing/2014/main" id="{AC29B674-2D16-60B5-3649-16AD8D450D10}"/>
              </a:ext>
            </a:extLst>
          </p:cNvPr>
          <p:cNvSpPr>
            <a:spLocks noGrp="1"/>
          </p:cNvSpPr>
          <p:nvPr>
            <p:ph idx="17"/>
          </p:nvPr>
        </p:nvSpPr>
        <p:spPr/>
        <p:txBody>
          <a:bodyPr/>
          <a:lstStyle/>
          <a:p>
            <a:r>
              <a:rPr lang="en-US" altLang="ja-JP" dirty="0"/>
              <a:t>4-2. R</a:t>
            </a:r>
            <a:r>
              <a:rPr lang="ja-JP" altLang="en-US"/>
              <a:t>oadmap (medium- to long-term vision)</a:t>
            </a:r>
            <a:endParaRPr lang="en-US" dirty="0"/>
          </a:p>
        </p:txBody>
      </p:sp>
      <p:sp>
        <p:nvSpPr>
          <p:cNvPr id="5" name="Content Placeholder 4">
            <a:extLst>
              <a:ext uri="{FF2B5EF4-FFF2-40B4-BE49-F238E27FC236}">
                <a16:creationId xmlns:a16="http://schemas.microsoft.com/office/drawing/2014/main" id="{5D08F262-3D66-1E82-64E8-AF558CCCC585}"/>
              </a:ext>
            </a:extLst>
          </p:cNvPr>
          <p:cNvSpPr>
            <a:spLocks noGrp="1"/>
          </p:cNvSpPr>
          <p:nvPr>
            <p:ph idx="18"/>
          </p:nvPr>
        </p:nvSpPr>
        <p:spPr/>
        <p:txBody>
          <a:bodyPr/>
          <a:lstStyle/>
          <a:p>
            <a:r>
              <a:rPr kumimoji="1" lang="en-US" altLang="ja-JP" sz="1600" b="1" dirty="0"/>
              <a:t>Final goal is </a:t>
            </a:r>
            <a:r>
              <a:rPr kumimoji="1" lang="ja-JP" altLang="en-US" sz="1600" b="1"/>
              <a:t>Acquisition of ◯◯◯◯◯◯ and realization of ◯◯◯◯</a:t>
            </a:r>
            <a:r>
              <a:rPr kumimoji="1" lang="en-US" altLang="ja-JP" sz="1600" b="1" dirty="0"/>
              <a:t>.</a:t>
            </a:r>
          </a:p>
        </p:txBody>
      </p:sp>
      <p:graphicFrame>
        <p:nvGraphicFramePr>
          <p:cNvPr id="6" name="表 7">
            <a:extLst>
              <a:ext uri="{FF2B5EF4-FFF2-40B4-BE49-F238E27FC236}">
                <a16:creationId xmlns:a16="http://schemas.microsoft.com/office/drawing/2014/main" id="{B66CE06B-6A8B-303C-C12C-24B01A34328F}"/>
              </a:ext>
            </a:extLst>
          </p:cNvPr>
          <p:cNvGraphicFramePr>
            <a:graphicFrameLocks noGrp="1"/>
          </p:cNvGraphicFramePr>
          <p:nvPr>
            <p:extLst>
              <p:ext uri="{D42A27DB-BD31-4B8C-83A1-F6EECF244321}">
                <p14:modId xmlns:p14="http://schemas.microsoft.com/office/powerpoint/2010/main" val="3613997979"/>
              </p:ext>
            </p:extLst>
          </p:nvPr>
        </p:nvGraphicFramePr>
        <p:xfrm>
          <a:off x="417635" y="2044434"/>
          <a:ext cx="8308734" cy="4038911"/>
        </p:xfrm>
        <a:graphic>
          <a:graphicData uri="http://schemas.openxmlformats.org/drawingml/2006/table">
            <a:tbl>
              <a:tblPr firstRow="1" bandRow="1">
                <a:tableStyleId>{2D5ABB26-0587-4C30-8999-92F81FD0307C}</a:tableStyleId>
              </a:tblPr>
              <a:tblGrid>
                <a:gridCol w="1384789">
                  <a:extLst>
                    <a:ext uri="{9D8B030D-6E8A-4147-A177-3AD203B41FA5}">
                      <a16:colId xmlns:a16="http://schemas.microsoft.com/office/drawing/2014/main" val="2683745223"/>
                    </a:ext>
                  </a:extLst>
                </a:gridCol>
                <a:gridCol w="1384789">
                  <a:extLst>
                    <a:ext uri="{9D8B030D-6E8A-4147-A177-3AD203B41FA5}">
                      <a16:colId xmlns:a16="http://schemas.microsoft.com/office/drawing/2014/main" val="2498634939"/>
                    </a:ext>
                  </a:extLst>
                </a:gridCol>
                <a:gridCol w="1384789">
                  <a:extLst>
                    <a:ext uri="{9D8B030D-6E8A-4147-A177-3AD203B41FA5}">
                      <a16:colId xmlns:a16="http://schemas.microsoft.com/office/drawing/2014/main" val="2903466480"/>
                    </a:ext>
                  </a:extLst>
                </a:gridCol>
                <a:gridCol w="1384789">
                  <a:extLst>
                    <a:ext uri="{9D8B030D-6E8A-4147-A177-3AD203B41FA5}">
                      <a16:colId xmlns:a16="http://schemas.microsoft.com/office/drawing/2014/main" val="1490012506"/>
                    </a:ext>
                  </a:extLst>
                </a:gridCol>
                <a:gridCol w="1384789">
                  <a:extLst>
                    <a:ext uri="{9D8B030D-6E8A-4147-A177-3AD203B41FA5}">
                      <a16:colId xmlns:a16="http://schemas.microsoft.com/office/drawing/2014/main" val="4136942241"/>
                    </a:ext>
                  </a:extLst>
                </a:gridCol>
                <a:gridCol w="1384789">
                  <a:extLst>
                    <a:ext uri="{9D8B030D-6E8A-4147-A177-3AD203B41FA5}">
                      <a16:colId xmlns:a16="http://schemas.microsoft.com/office/drawing/2014/main" val="3605700226"/>
                    </a:ext>
                  </a:extLst>
                </a:gridCol>
              </a:tblGrid>
              <a:tr h="705822">
                <a:tc>
                  <a:txBody>
                    <a:bodyPr/>
                    <a:lstStyle/>
                    <a:p>
                      <a:endParaRPr kumimoji="1" lang="ja-JP" altLang="en-US" sz="1700" b="1">
                        <a:solidFill>
                          <a:schemeClr val="tx1"/>
                        </a:solidFill>
                        <a:latin typeface="Times New Roman" panose="02020603050405020304" pitchFamily="18" charset="0"/>
                        <a:ea typeface="+mn-ea"/>
                        <a:cs typeface="Times New Roman" panose="02020603050405020304" pitchFamily="18" charset="0"/>
                      </a:endParaRPr>
                    </a:p>
                  </a:txBody>
                  <a:tcPr marL="66462" marR="66462" marT="66462" marB="66462"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700" b="1">
                          <a:solidFill>
                            <a:schemeClr val="bg1"/>
                          </a:solidFill>
                          <a:latin typeface="Times New Roman" panose="02020603050405020304" pitchFamily="18" charset="0"/>
                          <a:ea typeface="+mn-ea"/>
                          <a:cs typeface="Times New Roman" panose="02020603050405020304" pitchFamily="18" charset="0"/>
                        </a:rPr>
                        <a:t>Fiscal Year </a:t>
                      </a:r>
                      <a:r>
                        <a:rPr kumimoji="1" lang="en-US" altLang="ja-JP" sz="1700" b="1" dirty="0">
                          <a:solidFill>
                            <a:schemeClr val="bg1"/>
                          </a:solidFill>
                          <a:latin typeface="Times New Roman" panose="02020603050405020304" pitchFamily="18" charset="0"/>
                          <a:ea typeface="+mn-ea"/>
                          <a:cs typeface="Times New Roman" panose="02020603050405020304" pitchFamily="18" charset="0"/>
                        </a:rPr>
                        <a:t>20XX</a:t>
                      </a:r>
                    </a:p>
                  </a:txBody>
                  <a:tcPr marL="66462" marR="66462" marT="99692" marB="996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700" b="1">
                          <a:solidFill>
                            <a:schemeClr val="bg1"/>
                          </a:solidFill>
                          <a:latin typeface="Times New Roman" panose="02020603050405020304" pitchFamily="18" charset="0"/>
                          <a:ea typeface="+mn-ea"/>
                          <a:cs typeface="Times New Roman" panose="02020603050405020304" pitchFamily="18" charset="0"/>
                        </a:rPr>
                        <a:t>Fiscal Year </a:t>
                      </a:r>
                      <a:r>
                        <a:rPr kumimoji="1" lang="en-US" altLang="ja-JP" sz="1700" b="1" dirty="0">
                          <a:solidFill>
                            <a:schemeClr val="bg1"/>
                          </a:solidFill>
                          <a:latin typeface="Times New Roman" panose="02020603050405020304" pitchFamily="18" charset="0"/>
                          <a:ea typeface="+mn-ea"/>
                          <a:cs typeface="Times New Roman" panose="02020603050405020304" pitchFamily="18" charset="0"/>
                        </a:rPr>
                        <a:t>20XX</a:t>
                      </a:r>
                    </a:p>
                  </a:txBody>
                  <a:tcPr marL="66462" marR="66462" marT="99692" marB="996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700" b="1">
                          <a:solidFill>
                            <a:schemeClr val="bg1"/>
                          </a:solidFill>
                          <a:latin typeface="Times New Roman" panose="02020603050405020304" pitchFamily="18" charset="0"/>
                          <a:ea typeface="+mn-ea"/>
                          <a:cs typeface="Times New Roman" panose="02020603050405020304" pitchFamily="18" charset="0"/>
                        </a:rPr>
                        <a:t>Fiscal Year </a:t>
                      </a:r>
                      <a:r>
                        <a:rPr kumimoji="1" lang="en-US" altLang="ja-JP" sz="1700" b="1" dirty="0">
                          <a:solidFill>
                            <a:schemeClr val="bg1"/>
                          </a:solidFill>
                          <a:latin typeface="Times New Roman" panose="02020603050405020304" pitchFamily="18" charset="0"/>
                          <a:ea typeface="+mn-ea"/>
                          <a:cs typeface="Times New Roman" panose="02020603050405020304" pitchFamily="18" charset="0"/>
                        </a:rPr>
                        <a:t>20XX</a:t>
                      </a:r>
                    </a:p>
                  </a:txBody>
                  <a:tcPr marL="66462" marR="66462" marT="99692" marB="996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700" b="1">
                          <a:solidFill>
                            <a:schemeClr val="bg1"/>
                          </a:solidFill>
                          <a:latin typeface="Times New Roman" panose="02020603050405020304" pitchFamily="18" charset="0"/>
                          <a:ea typeface="+mn-ea"/>
                          <a:cs typeface="Times New Roman" panose="02020603050405020304" pitchFamily="18" charset="0"/>
                        </a:rPr>
                        <a:t>Fiscal Year </a:t>
                      </a:r>
                      <a:r>
                        <a:rPr kumimoji="1" lang="en-US" altLang="ja-JP" sz="1700" b="1" dirty="0">
                          <a:solidFill>
                            <a:schemeClr val="bg1"/>
                          </a:solidFill>
                          <a:latin typeface="Times New Roman" panose="02020603050405020304" pitchFamily="18" charset="0"/>
                          <a:ea typeface="+mn-ea"/>
                          <a:cs typeface="Times New Roman" panose="02020603050405020304" pitchFamily="18" charset="0"/>
                        </a:rPr>
                        <a:t>20XX</a:t>
                      </a:r>
                    </a:p>
                  </a:txBody>
                  <a:tcPr marL="66462" marR="66462" marT="99692" marB="996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700" b="1">
                          <a:solidFill>
                            <a:schemeClr val="bg1"/>
                          </a:solidFill>
                          <a:latin typeface="Times New Roman" panose="02020603050405020304" pitchFamily="18" charset="0"/>
                          <a:ea typeface="+mn-ea"/>
                          <a:cs typeface="Times New Roman" panose="02020603050405020304" pitchFamily="18" charset="0"/>
                        </a:rPr>
                        <a:t>Fiscal Year </a:t>
                      </a:r>
                      <a:r>
                        <a:rPr kumimoji="1" lang="en-US" altLang="ja-JP" sz="1700" b="1" dirty="0">
                          <a:solidFill>
                            <a:schemeClr val="bg1"/>
                          </a:solidFill>
                          <a:latin typeface="Times New Roman" panose="02020603050405020304" pitchFamily="18" charset="0"/>
                          <a:ea typeface="+mn-ea"/>
                          <a:cs typeface="Times New Roman" panose="02020603050405020304" pitchFamily="18" charset="0"/>
                        </a:rPr>
                        <a:t>20XX</a:t>
                      </a:r>
                    </a:p>
                  </a:txBody>
                  <a:tcPr marL="66462" marR="66462" marT="99692" marB="996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47424236"/>
                  </a:ext>
                </a:extLst>
              </a:tr>
              <a:tr h="784517">
                <a:tc>
                  <a:txBody>
                    <a:bodyPr/>
                    <a:lstStyle/>
                    <a:p>
                      <a:pPr algn="ctr"/>
                      <a:r>
                        <a:rPr kumimoji="1" lang="ja-JP" altLang="en-US" sz="1700" b="1">
                          <a:solidFill>
                            <a:schemeClr val="tx1"/>
                          </a:solidFill>
                          <a:latin typeface="Times New Roman" panose="02020603050405020304" pitchFamily="18" charset="0"/>
                          <a:ea typeface="+mn-ea"/>
                          <a:cs typeface="Times New Roman" panose="02020603050405020304" pitchFamily="18" charset="0"/>
                        </a:rPr>
                        <a:t>Fiscal year target</a:t>
                      </a:r>
                    </a:p>
                  </a:txBody>
                  <a:tcPr marL="66462" marR="66462"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800" b="1">
                          <a:solidFill>
                            <a:schemeClr val="tx1"/>
                          </a:solidFill>
                          <a:latin typeface="Times New Roman" panose="02020603050405020304" pitchFamily="18" charset="0"/>
                          <a:ea typeface="+mn-ea"/>
                          <a:cs typeface="Times New Roman" panose="02020603050405020304" pitchFamily="18" charset="0"/>
                        </a:rPr>
                        <a:t>◯◯◯◯</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800" b="1">
                          <a:solidFill>
                            <a:schemeClr val="tx1"/>
                          </a:solidFill>
                          <a:latin typeface="Times New Roman" panose="02020603050405020304" pitchFamily="18" charset="0"/>
                          <a:ea typeface="+mn-ea"/>
                          <a:cs typeface="Times New Roman" panose="02020603050405020304" pitchFamily="18" charset="0"/>
                        </a:rPr>
                        <a:t>Start-up and stabilization</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800" b="1" i="0" u="none" strike="noStrike" kern="0" cap="none" spc="0" normalizeH="0" baseline="0" noProof="0">
                          <a:ln>
                            <a:noFill/>
                          </a:ln>
                          <a:solidFill>
                            <a:schemeClr val="tx1"/>
                          </a:solidFill>
                          <a:effectLst/>
                          <a:uLnTx/>
                          <a:uFillTx/>
                          <a:latin typeface="Times New Roman" panose="02020603050405020304" pitchFamily="18" charset="0"/>
                          <a:ea typeface="游ゴシック" panose="020B0400000000000000" pitchFamily="34" charset="-128"/>
                          <a:cs typeface="Times New Roman" panose="02020603050405020304" pitchFamily="18" charset="0"/>
                          <a:sym typeface="Arial"/>
                        </a:rPr>
                        <a:t>◯◯◯◯◯</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800" b="1">
                          <a:solidFill>
                            <a:schemeClr val="tx1"/>
                          </a:solidFill>
                          <a:latin typeface="Times New Roman" panose="02020603050405020304" pitchFamily="18" charset="0"/>
                          <a:ea typeface="+mn-ea"/>
                          <a:cs typeface="Times New Roman" panose="02020603050405020304" pitchFamily="18" charset="0"/>
                        </a:rPr>
                        <a:t>◯◯◯◯◯◯◯</a:t>
                      </a:r>
                      <a:endParaRPr kumimoji="1" lang="en-US" altLang="ja-JP" sz="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endParaRP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800" b="1"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800" b="1">
                          <a:solidFill>
                            <a:schemeClr val="tx1"/>
                          </a:solidFill>
                          <a:latin typeface="Times New Roman" panose="02020603050405020304" pitchFamily="18" charset="0"/>
                          <a:ea typeface="+mn-ea"/>
                          <a:cs typeface="Times New Roman" panose="02020603050405020304" pitchFamily="18" charset="0"/>
                        </a:rPr>
                        <a:t>◯◯◯◯◯◯◯</a:t>
                      </a:r>
                      <a:endParaRPr kumimoji="1" lang="en-US" altLang="ja-JP" sz="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endParaRP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800" b="1"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800" b="1">
                          <a:solidFill>
                            <a:schemeClr val="tx1"/>
                          </a:solidFill>
                          <a:latin typeface="Times New Roman" panose="02020603050405020304" pitchFamily="18" charset="0"/>
                          <a:ea typeface="+mn-ea"/>
                          <a:cs typeface="Times New Roman" panose="02020603050405020304" pitchFamily="18" charset="0"/>
                        </a:rPr>
                        <a:t>◯◯◯◯◯◯◯</a:t>
                      </a:r>
                      <a:endParaRPr kumimoji="1" lang="en-US" altLang="ja-JP" sz="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endParaRP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800" b="1"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800" b="1">
                          <a:solidFill>
                            <a:schemeClr val="tx1"/>
                          </a:solidFill>
                          <a:latin typeface="Times New Roman" panose="02020603050405020304" pitchFamily="18" charset="0"/>
                          <a:ea typeface="+mn-ea"/>
                          <a:cs typeface="Times New Roman" panose="02020603050405020304" pitchFamily="18" charset="0"/>
                        </a:rPr>
                        <a:t>◯◯◯◯◯◯◯</a:t>
                      </a:r>
                      <a:endParaRPr kumimoji="1" lang="en-US" altLang="ja-JP" sz="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endParaRP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1117168"/>
                  </a:ext>
                </a:extLst>
              </a:tr>
              <a:tr h="784517">
                <a:tc>
                  <a:txBody>
                    <a:bodyPr/>
                    <a:lstStyle/>
                    <a:p>
                      <a:pPr algn="ctr"/>
                      <a:r>
                        <a:rPr kumimoji="1" lang="ja-JP" altLang="en-US" sz="1700" b="1">
                          <a:solidFill>
                            <a:schemeClr val="tx1"/>
                          </a:solidFill>
                          <a:latin typeface="Times New Roman" panose="02020603050405020304" pitchFamily="18" charset="0"/>
                          <a:ea typeface="+mn-ea"/>
                          <a:cs typeface="Times New Roman" panose="02020603050405020304" pitchFamily="18" charset="0"/>
                        </a:rPr>
                        <a:t>target</a:t>
                      </a:r>
                    </a:p>
                  </a:txBody>
                  <a:tcPr marL="66462" marR="66462"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200"/>
                        </a:spcAft>
                      </a:pPr>
                      <a:r>
                        <a:rPr kumimoji="1" lang="ja-JP" altLang="en-US" sz="800" b="1">
                          <a:solidFill>
                            <a:schemeClr val="tx1"/>
                          </a:solidFill>
                          <a:latin typeface="Times New Roman" panose="02020603050405020304" pitchFamily="18" charset="0"/>
                          <a:ea typeface="+mn-ea"/>
                          <a:cs typeface="Times New Roman" panose="02020603050405020304" pitchFamily="18" charset="0"/>
                        </a:rPr>
                        <a:t>◯◯◯◯◯◯◯ industry</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ctr">
                        <a:spcAft>
                          <a:spcPts val="200"/>
                        </a:spcAft>
                      </a:pPr>
                      <a:r>
                        <a:rPr kumimoji="1" lang="ja-JP" altLang="en-US" sz="800" b="1">
                          <a:solidFill>
                            <a:schemeClr val="tx1"/>
                          </a:solidFill>
                          <a:latin typeface="Times New Roman" panose="02020603050405020304" pitchFamily="18" charset="0"/>
                          <a:ea typeface="+mn-ea"/>
                          <a:cs typeface="Times New Roman" panose="02020603050405020304" pitchFamily="18" charset="0"/>
                        </a:rPr>
                        <a:t>◯◯◯◯◯ Division</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ctr">
                        <a:spcAft>
                          <a:spcPts val="200"/>
                        </a:spcAft>
                      </a:pPr>
                      <a:r>
                        <a:rPr kumimoji="1" lang="ja-JP" altLang="en-US" sz="800" b="1">
                          <a:solidFill>
                            <a:schemeClr val="tx1"/>
                          </a:solidFill>
                          <a:latin typeface="Times New Roman" panose="02020603050405020304" pitchFamily="18" charset="0"/>
                          <a:ea typeface="+mn-ea"/>
                          <a:cs typeface="Times New Roman" panose="02020603050405020304" pitchFamily="18" charset="0"/>
                        </a:rPr>
                        <a:t>◯◯◯◯◯ Responsible Party</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ctr">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ctr">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ctr">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ctr">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ctr">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ctr">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ctr">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ctr">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3903416"/>
                  </a:ext>
                </a:extLst>
              </a:tr>
              <a:tr h="812862">
                <a:tc>
                  <a:txBody>
                    <a:bodyPr/>
                    <a:lstStyle/>
                    <a:p>
                      <a:pPr algn="ctr"/>
                      <a:r>
                        <a:rPr kumimoji="1" lang="ja-JP" altLang="en-US" sz="1700" b="1">
                          <a:solidFill>
                            <a:schemeClr val="tx1"/>
                          </a:solidFill>
                          <a:latin typeface="Times New Roman" panose="02020603050405020304" pitchFamily="18" charset="0"/>
                          <a:ea typeface="+mn-ea"/>
                          <a:cs typeface="Times New Roman" panose="02020603050405020304" pitchFamily="18" charset="0"/>
                        </a:rPr>
                        <a:t>action</a:t>
                      </a:r>
                    </a:p>
                  </a:txBody>
                  <a:tcPr marL="66462" marR="66462"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200"/>
                        </a:spcAft>
                      </a:pPr>
                      <a:r>
                        <a:rPr kumimoji="1" lang="ja-JP" altLang="en-US" sz="800" b="1">
                          <a:solidFill>
                            <a:schemeClr val="tx1"/>
                          </a:solidFill>
                          <a:latin typeface="Times New Roman" panose="02020603050405020304" pitchFamily="18" charset="0"/>
                          <a:ea typeface="+mn-ea"/>
                          <a:cs typeface="Times New Roman" panose="02020603050405020304" pitchFamily="18" charset="0"/>
                        </a:rPr>
                        <a:t>... Implementation of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a:solidFill>
                            <a:schemeClr val="tx1"/>
                          </a:solidFill>
                          <a:latin typeface="Times New Roman" panose="02020603050405020304" pitchFamily="18" charset="0"/>
                          <a:ea typeface="+mn-ea"/>
                          <a:cs typeface="Times New Roman" panose="02020603050405020304" pitchFamily="18" charset="0"/>
                        </a:rPr>
                        <a:t>Acquisition of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a:solidFill>
                            <a:schemeClr val="tx1"/>
                          </a:solidFill>
                          <a:latin typeface="Times New Roman" panose="02020603050405020304" pitchFamily="18" charset="0"/>
                          <a:ea typeface="+mn-ea"/>
                          <a:cs typeface="Times New Roman" panose="02020603050405020304" pitchFamily="18" charset="0"/>
                        </a:rPr>
                        <a:t>・・・・Appeal for ◯◯◯◯</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199311"/>
                  </a:ext>
                </a:extLst>
              </a:tr>
              <a:tr h="939471">
                <a:tc>
                  <a:txBody>
                    <a:bodyPr/>
                    <a:lstStyle/>
                    <a:p>
                      <a:pPr algn="ctr"/>
                      <a:r>
                        <a:rPr kumimoji="1" lang="ja-JP" altLang="en-US" sz="1700" b="1">
                          <a:solidFill>
                            <a:schemeClr val="tx1"/>
                          </a:solidFill>
                          <a:latin typeface="Times New Roman" panose="02020603050405020304" pitchFamily="18" charset="0"/>
                          <a:ea typeface="+mn-ea"/>
                          <a:cs typeface="Times New Roman" panose="02020603050405020304" pitchFamily="18" charset="0"/>
                        </a:rPr>
                        <a:t>Business Policy</a:t>
                      </a:r>
                    </a:p>
                  </a:txBody>
                  <a:tcPr marL="66462" marR="66462"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200"/>
                        </a:spcAft>
                      </a:pPr>
                      <a:r>
                        <a:rPr kumimoji="1" lang="ja-JP" altLang="en-US" sz="800" b="1">
                          <a:solidFill>
                            <a:schemeClr val="tx1"/>
                          </a:solidFill>
                          <a:latin typeface="Times New Roman" panose="02020603050405020304" pitchFamily="18" charset="0"/>
                          <a:ea typeface="+mn-ea"/>
                          <a:cs typeface="Times New Roman" panose="02020603050405020304" pitchFamily="18" charset="0"/>
                        </a:rPr>
                        <a:t>... Adoption of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a:solidFill>
                            <a:schemeClr val="tx1"/>
                          </a:solidFill>
                          <a:latin typeface="Times New Roman" panose="02020603050405020304" pitchFamily="18" charset="0"/>
                          <a:ea typeface="+mn-ea"/>
                          <a:cs typeface="Times New Roman" panose="02020603050405020304" pitchFamily="18" charset="0"/>
                        </a:rPr>
                        <a:t>Construction of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a:solidFill>
                            <a:schemeClr val="tx1"/>
                          </a:solidFill>
                          <a:latin typeface="Times New Roman" panose="02020603050405020304" pitchFamily="18" charset="0"/>
                          <a:ea typeface="+mn-ea"/>
                          <a:cs typeface="Times New Roman" panose="02020603050405020304" pitchFamily="18" charset="0"/>
                        </a:rPr>
                        <a:t>∙ Accumulation of ◯◯◯◯</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endParaRPr kumimoji="1" lang="en-US" altLang="ja-JP" sz="800" b="1" dirty="0">
                        <a:solidFill>
                          <a:schemeClr val="tx1"/>
                        </a:solidFill>
                        <a:latin typeface="Times New Roman" panose="02020603050405020304" pitchFamily="18" charset="0"/>
                        <a:ea typeface="+mn-ea"/>
                        <a:cs typeface="Times New Roman" panose="02020603050405020304" pitchFamily="18" charset="0"/>
                      </a:endParaRPr>
                    </a:p>
                    <a:p>
                      <a:pPr algn="l">
                        <a:spcAft>
                          <a:spcPts val="200"/>
                        </a:spcAft>
                      </a:pPr>
                      <a:r>
                        <a:rPr kumimoji="1" lang="ja-JP" altLang="en-US" sz="800" b="1" dirty="0">
                          <a:solidFill>
                            <a:schemeClr val="tx1"/>
                          </a:solidFill>
                          <a:latin typeface="Times New Roman" panose="02020603050405020304" pitchFamily="18" charset="0"/>
                          <a:ea typeface="+mn-ea"/>
                          <a:cs typeface="Times New Roman" panose="02020603050405020304" pitchFamily="18" charset="0"/>
                        </a:rPr>
                        <a:t>... ◯◯◯◯◯◯◯</a:t>
                      </a:r>
                    </a:p>
                  </a:txBody>
                  <a:tcPr marL="99692" marR="33231" marT="66462" marB="664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2843858"/>
                  </a:ext>
                </a:extLst>
              </a:tr>
            </a:tbl>
          </a:graphicData>
        </a:graphic>
      </p:graphicFrame>
    </p:spTree>
    <p:extLst>
      <p:ext uri="{BB962C8B-B14F-4D97-AF65-F5344CB8AC3E}">
        <p14:creationId xmlns:p14="http://schemas.microsoft.com/office/powerpoint/2010/main" val="98632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6C7B-B898-C0A3-17EE-0BCB5D2347C0}"/>
              </a:ext>
            </a:extLst>
          </p:cNvPr>
          <p:cNvSpPr>
            <a:spLocks noGrp="1"/>
          </p:cNvSpPr>
          <p:nvPr>
            <p:ph type="title" idx="10"/>
          </p:nvPr>
        </p:nvSpPr>
        <p:spPr/>
        <p:txBody>
          <a:bodyPr/>
          <a:lstStyle/>
          <a:p>
            <a:r>
              <a:rPr lang="en-US" altLang="ja-JP" dirty="0"/>
              <a:t>R</a:t>
            </a:r>
            <a:r>
              <a:rPr lang="ja-JP" altLang="en-US"/>
              <a:t>oad </a:t>
            </a:r>
            <a:r>
              <a:rPr lang="en-US" altLang="ja-JP" dirty="0"/>
              <a:t>M</a:t>
            </a:r>
            <a:r>
              <a:rPr lang="ja-JP" altLang="en-US"/>
              <a:t>ap</a:t>
            </a:r>
            <a:endParaRPr lang="en-US" dirty="0"/>
          </a:p>
        </p:txBody>
      </p:sp>
      <p:sp>
        <p:nvSpPr>
          <p:cNvPr id="4" name="Content Placeholder 3">
            <a:extLst>
              <a:ext uri="{FF2B5EF4-FFF2-40B4-BE49-F238E27FC236}">
                <a16:creationId xmlns:a16="http://schemas.microsoft.com/office/drawing/2014/main" id="{0130F2D3-2936-B810-3E6C-F391CA34BEBD}"/>
              </a:ext>
            </a:extLst>
          </p:cNvPr>
          <p:cNvSpPr>
            <a:spLocks noGrp="1"/>
          </p:cNvSpPr>
          <p:nvPr>
            <p:ph idx="17"/>
          </p:nvPr>
        </p:nvSpPr>
        <p:spPr/>
        <p:txBody>
          <a:bodyPr/>
          <a:lstStyle/>
          <a:p>
            <a:r>
              <a:rPr lang="en-US" altLang="ja-JP" dirty="0"/>
              <a:t>4-3. R</a:t>
            </a:r>
            <a:r>
              <a:rPr lang="ja-JP" altLang="en-US"/>
              <a:t>oadmap </a:t>
            </a:r>
            <a:r>
              <a:rPr lang="en-US" altLang="ja-JP" dirty="0"/>
              <a:t>(</a:t>
            </a:r>
            <a:r>
              <a:rPr lang="ja-JP" altLang="en-US"/>
              <a:t>short-term vision)</a:t>
            </a:r>
            <a:endParaRPr lang="en-US" dirty="0"/>
          </a:p>
        </p:txBody>
      </p:sp>
      <p:sp>
        <p:nvSpPr>
          <p:cNvPr id="5" name="Content Placeholder 4">
            <a:extLst>
              <a:ext uri="{FF2B5EF4-FFF2-40B4-BE49-F238E27FC236}">
                <a16:creationId xmlns:a16="http://schemas.microsoft.com/office/drawing/2014/main" id="{29DAC945-EE11-5375-AA0B-48D61F9C7E6A}"/>
              </a:ext>
            </a:extLst>
          </p:cNvPr>
          <p:cNvSpPr>
            <a:spLocks noGrp="1"/>
          </p:cNvSpPr>
          <p:nvPr>
            <p:ph idx="18"/>
          </p:nvPr>
        </p:nvSpPr>
        <p:spPr/>
        <p:txBody>
          <a:bodyPr/>
          <a:lstStyle/>
          <a:p>
            <a:r>
              <a:rPr lang="en-US" altLang="ja-JP" dirty="0"/>
              <a:t>In STEP 1, </a:t>
            </a:r>
            <a:r>
              <a:rPr lang="ja-JP" altLang="en-US"/>
              <a:t>0000 is implemented; in </a:t>
            </a:r>
            <a:r>
              <a:rPr lang="en-US" altLang="ja-JP" dirty="0"/>
              <a:t>STEP 2 </a:t>
            </a:r>
            <a:r>
              <a:rPr lang="ja-JP" altLang="en-US"/>
              <a:t>and beyond, the following are key points.</a:t>
            </a:r>
          </a:p>
        </p:txBody>
      </p:sp>
      <p:sp>
        <p:nvSpPr>
          <p:cNvPr id="6" name="Google Shape;874;p40">
            <a:extLst>
              <a:ext uri="{FF2B5EF4-FFF2-40B4-BE49-F238E27FC236}">
                <a16:creationId xmlns:a16="http://schemas.microsoft.com/office/drawing/2014/main" id="{13FE344A-99DE-8650-228A-DF82D642196C}"/>
              </a:ext>
            </a:extLst>
          </p:cNvPr>
          <p:cNvSpPr/>
          <p:nvPr/>
        </p:nvSpPr>
        <p:spPr>
          <a:xfrm>
            <a:off x="435218" y="3656600"/>
            <a:ext cx="2625231" cy="2896599"/>
          </a:xfrm>
          <a:prstGeom prst="roundRect">
            <a:avLst>
              <a:gd name="adj" fmla="val 2381"/>
            </a:avLst>
          </a:prstGeom>
          <a:solidFill>
            <a:srgbClr val="F2F2F2"/>
          </a:solidFill>
          <a:ln>
            <a:noFill/>
          </a:ln>
        </p:spPr>
        <p:txBody>
          <a:bodyPr spcFirstLastPara="1" wrap="square" lIns="84392" tIns="42185" rIns="84392" bIns="42185" anchor="ctr" anchorCtr="0">
            <a:noAutofit/>
          </a:bodyPr>
          <a:lstStyle/>
          <a:p>
            <a:pPr algn="ctr">
              <a:buClr>
                <a:srgbClr val="000000"/>
              </a:buClr>
              <a:buSzPts val="1662"/>
            </a:pPr>
            <a:endParaRPr sz="1534" b="1">
              <a:latin typeface="Times New Roman" panose="02020603050405020304" pitchFamily="18" charset="0"/>
              <a:ea typeface="+mn-ea"/>
              <a:cs typeface="Times New Roman" panose="02020603050405020304" pitchFamily="18" charset="0"/>
              <a:sym typeface="Arial"/>
            </a:endParaRPr>
          </a:p>
        </p:txBody>
      </p:sp>
      <p:sp>
        <p:nvSpPr>
          <p:cNvPr id="7" name="Google Shape;875;p40">
            <a:extLst>
              <a:ext uri="{FF2B5EF4-FFF2-40B4-BE49-F238E27FC236}">
                <a16:creationId xmlns:a16="http://schemas.microsoft.com/office/drawing/2014/main" id="{51A0C021-2410-56D1-8C21-EDFECC5D9A56}"/>
              </a:ext>
            </a:extLst>
          </p:cNvPr>
          <p:cNvSpPr/>
          <p:nvPr/>
        </p:nvSpPr>
        <p:spPr>
          <a:xfrm>
            <a:off x="3259385" y="3656600"/>
            <a:ext cx="2625231" cy="2896599"/>
          </a:xfrm>
          <a:prstGeom prst="roundRect">
            <a:avLst>
              <a:gd name="adj" fmla="val 2381"/>
            </a:avLst>
          </a:prstGeom>
          <a:solidFill>
            <a:srgbClr val="F2F2F2"/>
          </a:solidFill>
          <a:ln>
            <a:noFill/>
          </a:ln>
        </p:spPr>
        <p:txBody>
          <a:bodyPr spcFirstLastPara="1" wrap="square" lIns="84392" tIns="42185" rIns="84392" bIns="42185" anchor="ctr" anchorCtr="0">
            <a:noAutofit/>
          </a:bodyPr>
          <a:lstStyle/>
          <a:p>
            <a:pPr algn="ctr">
              <a:buClr>
                <a:srgbClr val="000000"/>
              </a:buClr>
              <a:buSzPts val="1662"/>
            </a:pPr>
            <a:endParaRPr sz="1534" b="1">
              <a:latin typeface="Times New Roman" panose="02020603050405020304" pitchFamily="18" charset="0"/>
              <a:ea typeface="+mn-ea"/>
              <a:cs typeface="Times New Roman" panose="02020603050405020304" pitchFamily="18" charset="0"/>
              <a:sym typeface="Arial"/>
            </a:endParaRPr>
          </a:p>
        </p:txBody>
      </p:sp>
      <p:sp>
        <p:nvSpPr>
          <p:cNvPr id="8" name="Google Shape;876;p40">
            <a:extLst>
              <a:ext uri="{FF2B5EF4-FFF2-40B4-BE49-F238E27FC236}">
                <a16:creationId xmlns:a16="http://schemas.microsoft.com/office/drawing/2014/main" id="{35D6036E-D4E4-284D-226A-0C1D262D8CA8}"/>
              </a:ext>
            </a:extLst>
          </p:cNvPr>
          <p:cNvSpPr/>
          <p:nvPr/>
        </p:nvSpPr>
        <p:spPr>
          <a:xfrm>
            <a:off x="6083551" y="3656600"/>
            <a:ext cx="2625231" cy="2896599"/>
          </a:xfrm>
          <a:prstGeom prst="roundRect">
            <a:avLst>
              <a:gd name="adj" fmla="val 2381"/>
            </a:avLst>
          </a:prstGeom>
          <a:solidFill>
            <a:srgbClr val="F2F2F2"/>
          </a:solidFill>
          <a:ln>
            <a:noFill/>
          </a:ln>
        </p:spPr>
        <p:txBody>
          <a:bodyPr spcFirstLastPara="1" wrap="square" lIns="84392" tIns="42185" rIns="84392" bIns="42185" anchor="ctr" anchorCtr="0">
            <a:noAutofit/>
          </a:bodyPr>
          <a:lstStyle/>
          <a:p>
            <a:pPr algn="ctr">
              <a:buClr>
                <a:srgbClr val="000000"/>
              </a:buClr>
              <a:buSzPts val="1662"/>
            </a:pPr>
            <a:endParaRPr sz="1534" b="1">
              <a:latin typeface="Times New Roman" panose="02020603050405020304" pitchFamily="18" charset="0"/>
              <a:ea typeface="+mn-ea"/>
              <a:cs typeface="Times New Roman" panose="02020603050405020304" pitchFamily="18" charset="0"/>
              <a:sym typeface="Arial"/>
            </a:endParaRPr>
          </a:p>
        </p:txBody>
      </p:sp>
      <p:sp>
        <p:nvSpPr>
          <p:cNvPr id="9" name="Google Shape;877;p40">
            <a:extLst>
              <a:ext uri="{FF2B5EF4-FFF2-40B4-BE49-F238E27FC236}">
                <a16:creationId xmlns:a16="http://schemas.microsoft.com/office/drawing/2014/main" id="{3E784C8D-B443-A85B-CE53-C6BB2C54BE5E}"/>
              </a:ext>
            </a:extLst>
          </p:cNvPr>
          <p:cNvSpPr txBox="1"/>
          <p:nvPr/>
        </p:nvSpPr>
        <p:spPr>
          <a:xfrm>
            <a:off x="701064" y="3783875"/>
            <a:ext cx="2193231" cy="1860922"/>
          </a:xfrm>
          <a:prstGeom prst="rect">
            <a:avLst/>
          </a:prstGeom>
          <a:noFill/>
          <a:ln>
            <a:noFill/>
          </a:ln>
        </p:spPr>
        <p:txBody>
          <a:bodyPr spcFirstLastPara="1" wrap="square" lIns="30669" tIns="30669" rIns="30669" bIns="30669" anchor="t" anchorCtr="0">
            <a:noAutofit/>
          </a:bodyPr>
          <a:lstStyle/>
          <a:p>
            <a:pPr>
              <a:lnSpc>
                <a:spcPct val="150000"/>
              </a:lnSpc>
              <a:buClr>
                <a:srgbClr val="000000"/>
              </a:buClr>
              <a:buSzPct val="100000"/>
            </a:pPr>
            <a:r>
              <a:rPr lang="en-US" altLang="ja-JP" sz="1108" b="1">
                <a:latin typeface="Times New Roman" panose="02020603050405020304" pitchFamily="18" charset="0"/>
                <a:ea typeface="+mn-ea"/>
                <a:cs typeface="Times New Roman" panose="02020603050405020304" pitchFamily="18" charset="0"/>
                <a:sym typeface="Arial"/>
              </a:rPr>
              <a:t>Main Implementation</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en-US" altLang="ja-JP" sz="1108" b="1">
                <a:latin typeface="Times New Roman" panose="02020603050405020304" pitchFamily="18" charset="0"/>
                <a:ea typeface="+mn-ea"/>
                <a:cs typeface="Times New Roman" panose="02020603050405020304" pitchFamily="18" charset="0"/>
                <a:sym typeface="Arial"/>
              </a:rPr>
              <a:t>XXX Hearing</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en-US" altLang="ja-JP" sz="1108" b="1">
                <a:latin typeface="Times New Roman" panose="02020603050405020304" pitchFamily="18" charset="0"/>
                <a:ea typeface="+mn-ea"/>
                <a:cs typeface="Times New Roman" panose="02020603050405020304" pitchFamily="18" charset="0"/>
                <a:sym typeface="Arial"/>
              </a:rPr>
              <a:t>Research and verification of ○○○○○</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en-US" altLang="ja-JP" sz="1108" b="1">
                <a:latin typeface="Times New Roman" panose="02020603050405020304" pitchFamily="18" charset="0"/>
                <a:ea typeface="+mn-ea"/>
                <a:cs typeface="Times New Roman" panose="02020603050405020304" pitchFamily="18" charset="0"/>
                <a:sym typeface="Arial"/>
              </a:rPr>
              <a:t>XXX collaboration</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en-US" altLang="ja-JP" sz="1108" b="1">
                <a:latin typeface="Times New Roman" panose="02020603050405020304" pitchFamily="18" charset="0"/>
                <a:ea typeface="+mn-ea"/>
                <a:cs typeface="Times New Roman" panose="02020603050405020304" pitchFamily="18" charset="0"/>
                <a:sym typeface="Arial"/>
              </a:rPr>
              <a:t>Automation of ________.</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en-US" altLang="ja-JP" sz="1108" b="1">
                <a:latin typeface="Times New Roman" panose="02020603050405020304" pitchFamily="18" charset="0"/>
                <a:ea typeface="+mn-ea"/>
                <a:cs typeface="Times New Roman" panose="02020603050405020304" pitchFamily="18" charset="0"/>
                <a:sym typeface="Arial"/>
              </a:rPr>
              <a:t>Proposal for ________.</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en-US" altLang="ja-JP" sz="1108" b="1">
                <a:latin typeface="Times New Roman" panose="02020603050405020304" pitchFamily="18" charset="0"/>
                <a:ea typeface="+mn-ea"/>
                <a:cs typeface="Times New Roman" panose="02020603050405020304" pitchFamily="18" charset="0"/>
                <a:sym typeface="Arial"/>
              </a:rPr>
              <a:t>Improvements to ○○○○○ etc.</a:t>
            </a:r>
            <a:endParaRPr sz="1108" b="1" dirty="0">
              <a:latin typeface="Times New Roman" panose="02020603050405020304" pitchFamily="18" charset="0"/>
              <a:ea typeface="+mn-ea"/>
              <a:cs typeface="Times New Roman" panose="02020603050405020304" pitchFamily="18" charset="0"/>
              <a:sym typeface="Arial"/>
            </a:endParaRPr>
          </a:p>
        </p:txBody>
      </p:sp>
      <p:sp>
        <p:nvSpPr>
          <p:cNvPr id="10" name="Google Shape;878;p40">
            <a:extLst>
              <a:ext uri="{FF2B5EF4-FFF2-40B4-BE49-F238E27FC236}">
                <a16:creationId xmlns:a16="http://schemas.microsoft.com/office/drawing/2014/main" id="{59F152BB-878D-A09D-4BDD-8E5199B6B0F6}"/>
              </a:ext>
            </a:extLst>
          </p:cNvPr>
          <p:cNvSpPr txBox="1"/>
          <p:nvPr/>
        </p:nvSpPr>
        <p:spPr>
          <a:xfrm>
            <a:off x="3490941" y="3806140"/>
            <a:ext cx="2193231" cy="1860922"/>
          </a:xfrm>
          <a:prstGeom prst="rect">
            <a:avLst/>
          </a:prstGeom>
          <a:noFill/>
          <a:ln>
            <a:noFill/>
          </a:ln>
        </p:spPr>
        <p:txBody>
          <a:bodyPr spcFirstLastPara="1" wrap="square" lIns="30669" tIns="30669" rIns="30669" bIns="30669" anchor="t" anchorCtr="0">
            <a:normAutofit fontScale="85000" lnSpcReduction="20000"/>
          </a:bodyPr>
          <a:lstStyle/>
          <a:p>
            <a:pPr>
              <a:lnSpc>
                <a:spcPct val="150000"/>
              </a:lnSpc>
              <a:buClr>
                <a:srgbClr val="000000"/>
              </a:buClr>
              <a:buSzPct val="100000"/>
            </a:pPr>
            <a:r>
              <a:rPr lang="en-US" altLang="ja-JP" sz="1108" b="1">
                <a:latin typeface="Times New Roman" panose="02020603050405020304" pitchFamily="18" charset="0"/>
                <a:ea typeface="+mn-ea"/>
                <a:cs typeface="Times New Roman" panose="02020603050405020304" pitchFamily="18" charset="0"/>
                <a:sym typeface="Arial"/>
              </a:rPr>
              <a:t>Main Implementation</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en-US" altLang="ja-JP" sz="1108" b="1">
                <a:latin typeface="Times New Roman" panose="02020603050405020304" pitchFamily="18" charset="0"/>
                <a:ea typeface="+mn-ea"/>
                <a:cs typeface="Times New Roman" panose="02020603050405020304" pitchFamily="18" charset="0"/>
                <a:sym typeface="Arial"/>
              </a:rPr>
              <a:t>Creation of a system that takes into account ____.</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ja-JP" altLang="en-US" sz="1108" b="1">
                <a:latin typeface="Times New Roman" panose="02020603050405020304" pitchFamily="18" charset="0"/>
                <a:ea typeface="+mn-ea"/>
                <a:cs typeface="Times New Roman" panose="02020603050405020304" pitchFamily="18" charset="0"/>
                <a:sym typeface="Arial"/>
              </a:rPr>
              <a:t>○○ </a:t>
            </a:r>
            <a:r>
              <a:rPr lang="en-US" altLang="ja-JP" sz="1108" b="1">
                <a:latin typeface="Times New Roman" panose="02020603050405020304" pitchFamily="18" charset="0"/>
                <a:ea typeface="+mn-ea"/>
                <a:cs typeface="Times New Roman" panose="02020603050405020304" pitchFamily="18" charset="0"/>
                <a:sym typeface="Arial"/>
              </a:rPr>
              <a:t>Conduct in-house training</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ja-JP" altLang="en-US" sz="1108" b="1">
                <a:latin typeface="Times New Roman" panose="02020603050405020304" pitchFamily="18" charset="0"/>
                <a:ea typeface="+mn-ea"/>
                <a:cs typeface="Times New Roman" panose="02020603050405020304" pitchFamily="18" charset="0"/>
                <a:sym typeface="Arial"/>
              </a:rPr>
              <a:t>○○ </a:t>
            </a:r>
            <a:r>
              <a:rPr lang="en-US" altLang="ja-JP" sz="1108" b="1">
                <a:latin typeface="Times New Roman" panose="02020603050405020304" pitchFamily="18" charset="0"/>
                <a:ea typeface="+mn-ea"/>
                <a:cs typeface="Times New Roman" panose="02020603050405020304" pitchFamily="18" charset="0"/>
                <a:sym typeface="Arial"/>
              </a:rPr>
              <a:t>Establishment of a dedicated person in charge of operation and maintenance</a:t>
            </a:r>
            <a:br>
              <a:rPr lang="en-US" altLang="ja-JP" sz="1108" b="1" dirty="0">
                <a:latin typeface="Times New Roman" panose="02020603050405020304" pitchFamily="18" charset="0"/>
                <a:ea typeface="+mn-ea"/>
                <a:cs typeface="Times New Roman" panose="02020603050405020304" pitchFamily="18" charset="0"/>
                <a:sym typeface="Arial"/>
              </a:rPr>
            </a:br>
            <a:r>
              <a:rPr lang="ja-JP" altLang="en-US" sz="1108" b="1">
                <a:latin typeface="Times New Roman" panose="02020603050405020304" pitchFamily="18" charset="0"/>
                <a:ea typeface="+mn-ea"/>
                <a:cs typeface="Times New Roman" panose="02020603050405020304" pitchFamily="18" charset="0"/>
                <a:sym typeface="Arial"/>
              </a:rPr>
              <a:t> </a:t>
            </a:r>
            <a:r>
              <a:rPr lang="en-US" altLang="ja-JP" sz="1108" b="1">
                <a:latin typeface="Times New Roman" panose="02020603050405020304" pitchFamily="18" charset="0"/>
                <a:ea typeface="+mn-ea"/>
                <a:cs typeface="Times New Roman" panose="02020603050405020304" pitchFamily="18" charset="0"/>
                <a:sym typeface="Arial"/>
              </a:rPr>
              <a:t>Establishment of a full-time person in charge</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en-US" altLang="ja-JP" sz="1108" b="1">
                <a:latin typeface="Times New Roman" panose="02020603050405020304" pitchFamily="18" charset="0"/>
                <a:ea typeface="+mn-ea"/>
                <a:cs typeface="Times New Roman" panose="02020603050405020304" pitchFamily="18" charset="0"/>
                <a:sym typeface="Arial"/>
              </a:rPr>
              <a:t>Implementation of ____, etc.</a:t>
            </a:r>
            <a:endParaRPr sz="1108" b="1" dirty="0">
              <a:latin typeface="Times New Roman" panose="02020603050405020304" pitchFamily="18" charset="0"/>
              <a:ea typeface="+mn-ea"/>
              <a:cs typeface="Times New Roman" panose="02020603050405020304" pitchFamily="18" charset="0"/>
              <a:sym typeface="Arial"/>
            </a:endParaRPr>
          </a:p>
        </p:txBody>
      </p:sp>
      <p:sp>
        <p:nvSpPr>
          <p:cNvPr id="11" name="Google Shape;879;p40">
            <a:extLst>
              <a:ext uri="{FF2B5EF4-FFF2-40B4-BE49-F238E27FC236}">
                <a16:creationId xmlns:a16="http://schemas.microsoft.com/office/drawing/2014/main" id="{9C5BC34D-9EBB-6D28-DB70-D4AFDC485BAF}"/>
              </a:ext>
            </a:extLst>
          </p:cNvPr>
          <p:cNvSpPr txBox="1"/>
          <p:nvPr/>
        </p:nvSpPr>
        <p:spPr>
          <a:xfrm>
            <a:off x="6299549" y="3806139"/>
            <a:ext cx="2193231" cy="1860922"/>
          </a:xfrm>
          <a:prstGeom prst="rect">
            <a:avLst/>
          </a:prstGeom>
          <a:noFill/>
          <a:ln>
            <a:noFill/>
          </a:ln>
        </p:spPr>
        <p:txBody>
          <a:bodyPr spcFirstLastPara="1" wrap="square" lIns="30669" tIns="30669" rIns="30669" bIns="30669" anchor="t" anchorCtr="0">
            <a:normAutofit/>
          </a:bodyPr>
          <a:lstStyle/>
          <a:p>
            <a:pPr>
              <a:lnSpc>
                <a:spcPct val="150000"/>
              </a:lnSpc>
              <a:buClr>
                <a:srgbClr val="000000"/>
              </a:buClr>
              <a:buSzPct val="100000"/>
            </a:pPr>
            <a:r>
              <a:rPr lang="en-US" altLang="ja-JP" sz="1108" b="1">
                <a:latin typeface="Times New Roman" panose="02020603050405020304" pitchFamily="18" charset="0"/>
                <a:ea typeface="+mn-ea"/>
                <a:cs typeface="Times New Roman" panose="02020603050405020304" pitchFamily="18" charset="0"/>
                <a:sym typeface="Arial"/>
              </a:rPr>
              <a:t>Main Implementation</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en-US" altLang="ja-JP" sz="1108" b="1">
                <a:latin typeface="Times New Roman" panose="02020603050405020304" pitchFamily="18" charset="0"/>
                <a:ea typeface="+mn-ea"/>
                <a:cs typeface="Times New Roman" panose="02020603050405020304" pitchFamily="18" charset="0"/>
                <a:sym typeface="Arial"/>
              </a:rPr>
              <a:t>Early launch of the XX project</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en-US" altLang="ja-JP" sz="1108" b="1">
                <a:latin typeface="Times New Roman" panose="02020603050405020304" pitchFamily="18" charset="0"/>
                <a:ea typeface="+mn-ea"/>
                <a:cs typeface="Times New Roman" panose="02020603050405020304" pitchFamily="18" charset="0"/>
                <a:sym typeface="Arial"/>
              </a:rPr>
              <a:t>Further automation of ○○.</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en-US" altLang="ja-JP" sz="1108" b="1">
                <a:latin typeface="Times New Roman" panose="02020603050405020304" pitchFamily="18" charset="0"/>
                <a:ea typeface="+mn-ea"/>
                <a:cs typeface="Times New Roman" panose="02020603050405020304" pitchFamily="18" charset="0"/>
                <a:sym typeface="Arial"/>
              </a:rPr>
              <a:t>Utilization of accumulated data</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en-US" altLang="ja-JP" sz="1108" b="1">
                <a:latin typeface="Times New Roman" panose="02020603050405020304" pitchFamily="18" charset="0"/>
                <a:ea typeface="+mn-ea"/>
                <a:cs typeface="Times New Roman" panose="02020603050405020304" pitchFamily="18" charset="0"/>
                <a:sym typeface="Arial"/>
              </a:rPr>
              <a:t>XXX report</a:t>
            </a:r>
            <a:endParaRPr sz="1108" b="1" dirty="0">
              <a:latin typeface="Times New Roman" panose="02020603050405020304" pitchFamily="18" charset="0"/>
              <a:ea typeface="+mn-ea"/>
              <a:cs typeface="Times New Roman" panose="02020603050405020304" pitchFamily="18" charset="0"/>
              <a:sym typeface="Arial"/>
            </a:endParaRPr>
          </a:p>
          <a:p>
            <a:pPr marL="166158" indent="-166158">
              <a:lnSpc>
                <a:spcPct val="150000"/>
              </a:lnSpc>
              <a:buClr>
                <a:srgbClr val="0F1C50"/>
              </a:buClr>
              <a:buSzPct val="100000"/>
              <a:buFont typeface="Wingdings" pitchFamily="2" charset="2"/>
              <a:buChar char="l"/>
            </a:pPr>
            <a:r>
              <a:rPr lang="en-US" altLang="ja-JP" sz="1108" b="1">
                <a:latin typeface="Times New Roman" panose="02020603050405020304" pitchFamily="18" charset="0"/>
                <a:ea typeface="+mn-ea"/>
                <a:cs typeface="Times New Roman" panose="02020603050405020304" pitchFamily="18" charset="0"/>
                <a:sym typeface="Arial"/>
              </a:rPr>
              <a:t>Ongoing investigation of ____, etc.</a:t>
            </a:r>
            <a:endParaRPr sz="1108" b="1" dirty="0">
              <a:latin typeface="Times New Roman" panose="02020603050405020304" pitchFamily="18" charset="0"/>
              <a:ea typeface="+mn-ea"/>
              <a:cs typeface="Times New Roman" panose="02020603050405020304" pitchFamily="18" charset="0"/>
              <a:sym typeface="Arial"/>
            </a:endParaRPr>
          </a:p>
        </p:txBody>
      </p:sp>
      <p:sp>
        <p:nvSpPr>
          <p:cNvPr id="12" name="Google Shape;880;p40">
            <a:extLst>
              <a:ext uri="{FF2B5EF4-FFF2-40B4-BE49-F238E27FC236}">
                <a16:creationId xmlns:a16="http://schemas.microsoft.com/office/drawing/2014/main" id="{4D314AD2-827E-EB66-194D-BDAAD4B1C191}"/>
              </a:ext>
            </a:extLst>
          </p:cNvPr>
          <p:cNvSpPr/>
          <p:nvPr/>
        </p:nvSpPr>
        <p:spPr>
          <a:xfrm>
            <a:off x="5690376" y="1977643"/>
            <a:ext cx="3156923" cy="705515"/>
          </a:xfrm>
          <a:prstGeom prst="homePlate">
            <a:avLst>
              <a:gd name="adj" fmla="val 50000"/>
            </a:avLst>
          </a:prstGeom>
          <a:solidFill>
            <a:schemeClr val="tx1"/>
          </a:solidFill>
          <a:ln w="19050" cap="flat" cmpd="sng">
            <a:solidFill>
              <a:schemeClr val="lt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000000"/>
              </a:buClr>
              <a:buSzPts val="1662"/>
            </a:pPr>
            <a:endParaRPr sz="1534" b="1">
              <a:solidFill>
                <a:schemeClr val="accent1"/>
              </a:solidFill>
              <a:latin typeface="Times New Roman" panose="02020603050405020304" pitchFamily="18" charset="0"/>
              <a:ea typeface="+mn-ea"/>
              <a:cs typeface="Times New Roman" panose="02020603050405020304" pitchFamily="18" charset="0"/>
              <a:sym typeface="Arial"/>
            </a:endParaRPr>
          </a:p>
        </p:txBody>
      </p:sp>
      <p:sp>
        <p:nvSpPr>
          <p:cNvPr id="13" name="Google Shape;881;p40">
            <a:extLst>
              <a:ext uri="{FF2B5EF4-FFF2-40B4-BE49-F238E27FC236}">
                <a16:creationId xmlns:a16="http://schemas.microsoft.com/office/drawing/2014/main" id="{973DCEC7-90A2-BB59-5F33-A035513B2567}"/>
              </a:ext>
            </a:extLst>
          </p:cNvPr>
          <p:cNvSpPr/>
          <p:nvPr/>
        </p:nvSpPr>
        <p:spPr>
          <a:xfrm>
            <a:off x="3009095" y="1977643"/>
            <a:ext cx="3156923" cy="705515"/>
          </a:xfrm>
          <a:prstGeom prst="homePlate">
            <a:avLst>
              <a:gd name="adj" fmla="val 50000"/>
            </a:avLst>
          </a:prstGeom>
          <a:solidFill>
            <a:schemeClr val="tx1"/>
          </a:solidFill>
          <a:ln w="19050" cap="flat" cmpd="sng">
            <a:solidFill>
              <a:schemeClr val="lt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000000"/>
              </a:buClr>
              <a:buSzPts val="1662"/>
            </a:pPr>
            <a:endParaRPr sz="1534" b="1">
              <a:solidFill>
                <a:schemeClr val="accent1"/>
              </a:solidFill>
              <a:latin typeface="Times New Roman" panose="02020603050405020304" pitchFamily="18" charset="0"/>
              <a:ea typeface="+mn-ea"/>
              <a:cs typeface="Times New Roman" panose="02020603050405020304" pitchFamily="18" charset="0"/>
              <a:sym typeface="Arial"/>
            </a:endParaRPr>
          </a:p>
        </p:txBody>
      </p:sp>
      <p:sp>
        <p:nvSpPr>
          <p:cNvPr id="14" name="Google Shape;882;p40">
            <a:extLst>
              <a:ext uri="{FF2B5EF4-FFF2-40B4-BE49-F238E27FC236}">
                <a16:creationId xmlns:a16="http://schemas.microsoft.com/office/drawing/2014/main" id="{836DA4B3-9126-BCF8-0010-A0A333A33350}"/>
              </a:ext>
            </a:extLst>
          </p:cNvPr>
          <p:cNvSpPr/>
          <p:nvPr/>
        </p:nvSpPr>
        <p:spPr>
          <a:xfrm>
            <a:off x="435218" y="1976647"/>
            <a:ext cx="3156923" cy="705515"/>
          </a:xfrm>
          <a:prstGeom prst="homePlate">
            <a:avLst>
              <a:gd name="adj" fmla="val 50000"/>
            </a:avLst>
          </a:prstGeom>
          <a:solidFill>
            <a:schemeClr val="tx1"/>
          </a:solidFill>
          <a:ln w="19050" cap="flat" cmpd="sng">
            <a:solidFill>
              <a:schemeClr val="lt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000000"/>
              </a:buClr>
              <a:buSzPts val="1662"/>
            </a:pPr>
            <a:endParaRPr sz="1534" b="1">
              <a:solidFill>
                <a:schemeClr val="accent1"/>
              </a:solidFill>
              <a:latin typeface="Times New Roman" panose="02020603050405020304" pitchFamily="18" charset="0"/>
              <a:ea typeface="+mn-ea"/>
              <a:cs typeface="Times New Roman" panose="02020603050405020304" pitchFamily="18" charset="0"/>
              <a:sym typeface="Arial"/>
            </a:endParaRPr>
          </a:p>
        </p:txBody>
      </p:sp>
      <p:sp>
        <p:nvSpPr>
          <p:cNvPr id="15" name="Google Shape;883;p40">
            <a:extLst>
              <a:ext uri="{FF2B5EF4-FFF2-40B4-BE49-F238E27FC236}">
                <a16:creationId xmlns:a16="http://schemas.microsoft.com/office/drawing/2014/main" id="{192B91AD-8B8A-EE09-51F0-93C154033A2E}"/>
              </a:ext>
            </a:extLst>
          </p:cNvPr>
          <p:cNvSpPr txBox="1"/>
          <p:nvPr/>
        </p:nvSpPr>
        <p:spPr>
          <a:xfrm>
            <a:off x="921978" y="2095050"/>
            <a:ext cx="2060308" cy="521467"/>
          </a:xfrm>
          <a:prstGeom prst="rect">
            <a:avLst/>
          </a:prstGeom>
          <a:noFill/>
          <a:ln>
            <a:noFill/>
          </a:ln>
        </p:spPr>
        <p:txBody>
          <a:bodyPr spcFirstLastPara="1" wrap="square" lIns="30669" tIns="30669" rIns="30669" bIns="30669" anchor="ctr" anchorCtr="0">
            <a:noAutofit/>
          </a:bodyPr>
          <a:lstStyle/>
          <a:p>
            <a:pPr algn="ctr">
              <a:buClr>
                <a:srgbClr val="000000"/>
              </a:buClr>
              <a:buSzPts val="1292"/>
            </a:pPr>
            <a:r>
              <a:rPr lang="en-US" altLang="ja-JP" sz="1662" b="1">
                <a:solidFill>
                  <a:schemeClr val="bg1"/>
                </a:solidFill>
                <a:latin typeface="Times New Roman" panose="02020603050405020304" pitchFamily="18" charset="0"/>
                <a:ea typeface="+mn-ea"/>
                <a:cs typeface="Times New Roman" panose="02020603050405020304" pitchFamily="18" charset="0"/>
                <a:sym typeface="Arial"/>
              </a:rPr>
              <a:t>STEP 1</a:t>
            </a:r>
            <a:endParaRPr sz="1477" b="1" dirty="0">
              <a:solidFill>
                <a:schemeClr val="bg1"/>
              </a:solidFill>
              <a:latin typeface="Times New Roman" panose="02020603050405020304" pitchFamily="18" charset="0"/>
              <a:ea typeface="+mn-ea"/>
              <a:cs typeface="Times New Roman" panose="02020603050405020304" pitchFamily="18" charset="0"/>
              <a:sym typeface="Arial"/>
            </a:endParaRPr>
          </a:p>
          <a:p>
            <a:pPr algn="ctr">
              <a:spcBef>
                <a:spcPts val="341"/>
              </a:spcBef>
              <a:spcAft>
                <a:spcPts val="341"/>
              </a:spcAft>
              <a:buClr>
                <a:srgbClr val="000000"/>
              </a:buClr>
              <a:buSzPts val="1108"/>
            </a:pPr>
            <a:r>
              <a:rPr lang="ja-JP" altLang="en-US" sz="1108" b="1">
                <a:solidFill>
                  <a:schemeClr val="bg1"/>
                </a:solidFill>
                <a:latin typeface="Times New Roman" panose="02020603050405020304" pitchFamily="18" charset="0"/>
                <a:ea typeface="+mn-ea"/>
                <a:cs typeface="Times New Roman" panose="02020603050405020304" pitchFamily="18" charset="0"/>
                <a:sym typeface="Arial"/>
              </a:rPr>
              <a:t>Fat </a:t>
            </a:r>
            <a:r>
              <a:rPr lang="en-US" altLang="ja-JP" sz="1108" b="1">
                <a:solidFill>
                  <a:schemeClr val="bg1"/>
                </a:solidFill>
                <a:latin typeface="Times New Roman" panose="02020603050405020304" pitchFamily="18" charset="0"/>
                <a:ea typeface="+mn-ea"/>
                <a:cs typeface="Times New Roman" panose="02020603050405020304" pitchFamily="18" charset="0"/>
                <a:sym typeface="Arial"/>
              </a:rPr>
              <a:t>month of 20XX - </a:t>
            </a:r>
            <a:r>
              <a:rPr lang="ja-JP" altLang="en-US" sz="1108" b="1">
                <a:solidFill>
                  <a:schemeClr val="bg1"/>
                </a:solidFill>
                <a:latin typeface="Times New Roman" panose="02020603050405020304" pitchFamily="18" charset="0"/>
                <a:ea typeface="+mn-ea"/>
                <a:cs typeface="Times New Roman" panose="02020603050405020304" pitchFamily="18" charset="0"/>
                <a:sym typeface="Arial"/>
              </a:rPr>
              <a:t>Fat </a:t>
            </a:r>
            <a:r>
              <a:rPr lang="ja-JP" altLang="ja-JP" sz="1108" b="1">
                <a:solidFill>
                  <a:schemeClr val="bg1"/>
                </a:solidFill>
                <a:latin typeface="Times New Roman" panose="02020603050405020304" pitchFamily="18" charset="0"/>
                <a:ea typeface="+mn-ea"/>
                <a:cs typeface="Times New Roman" panose="02020603050405020304" pitchFamily="18" charset="0"/>
                <a:sym typeface="Arial"/>
              </a:rPr>
              <a:t>month of </a:t>
            </a:r>
            <a:r>
              <a:rPr lang="en-US" altLang="ja-JP" sz="1108" b="1" dirty="0">
                <a:solidFill>
                  <a:schemeClr val="bg1"/>
                </a:solidFill>
                <a:latin typeface="Times New Roman" panose="02020603050405020304" pitchFamily="18" charset="0"/>
                <a:ea typeface="+mn-ea"/>
                <a:cs typeface="Times New Roman" panose="02020603050405020304" pitchFamily="18" charset="0"/>
                <a:sym typeface="Arial"/>
              </a:rPr>
              <a:t>20XX</a:t>
            </a:r>
            <a:endParaRPr sz="1477" b="1"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6" name="Google Shape;884;p40">
            <a:extLst>
              <a:ext uri="{FF2B5EF4-FFF2-40B4-BE49-F238E27FC236}">
                <a16:creationId xmlns:a16="http://schemas.microsoft.com/office/drawing/2014/main" id="{8DFB78EC-FC01-657D-3742-9E8C7C3BC3C0}"/>
              </a:ext>
            </a:extLst>
          </p:cNvPr>
          <p:cNvSpPr txBox="1"/>
          <p:nvPr/>
        </p:nvSpPr>
        <p:spPr>
          <a:xfrm>
            <a:off x="3691606" y="2095050"/>
            <a:ext cx="2060308" cy="521467"/>
          </a:xfrm>
          <a:prstGeom prst="rect">
            <a:avLst/>
          </a:prstGeom>
          <a:noFill/>
          <a:ln>
            <a:noFill/>
          </a:ln>
        </p:spPr>
        <p:txBody>
          <a:bodyPr spcFirstLastPara="1" wrap="square" lIns="30669" tIns="30669" rIns="30669" bIns="30669" anchor="ctr" anchorCtr="0">
            <a:noAutofit/>
          </a:bodyPr>
          <a:lstStyle/>
          <a:p>
            <a:pPr algn="ctr">
              <a:buClr>
                <a:srgbClr val="000000"/>
              </a:buClr>
              <a:buSzPts val="1292"/>
            </a:pPr>
            <a:r>
              <a:rPr lang="en-US" altLang="ja-JP" sz="1662" b="1">
                <a:solidFill>
                  <a:schemeClr val="bg1"/>
                </a:solidFill>
                <a:latin typeface="Times New Roman" panose="02020603050405020304" pitchFamily="18" charset="0"/>
                <a:ea typeface="+mn-ea"/>
                <a:cs typeface="Times New Roman" panose="02020603050405020304" pitchFamily="18" charset="0"/>
                <a:sym typeface="Arial"/>
              </a:rPr>
              <a:t>STEP 2</a:t>
            </a:r>
            <a:endParaRPr sz="1477" b="1" dirty="0">
              <a:solidFill>
                <a:schemeClr val="bg1"/>
              </a:solidFill>
              <a:latin typeface="Times New Roman" panose="02020603050405020304" pitchFamily="18" charset="0"/>
              <a:ea typeface="+mn-ea"/>
              <a:cs typeface="Times New Roman" panose="02020603050405020304" pitchFamily="18" charset="0"/>
              <a:sym typeface="Arial"/>
            </a:endParaRPr>
          </a:p>
          <a:p>
            <a:pPr algn="ctr">
              <a:spcBef>
                <a:spcPts val="341"/>
              </a:spcBef>
              <a:spcAft>
                <a:spcPts val="341"/>
              </a:spcAft>
              <a:buClr>
                <a:srgbClr val="000000"/>
              </a:buClr>
              <a:buSzPts val="1108"/>
            </a:pPr>
            <a:r>
              <a:rPr lang="ja-JP" altLang="en-US" sz="1108" b="1">
                <a:solidFill>
                  <a:schemeClr val="bg1"/>
                </a:solidFill>
                <a:latin typeface="Times New Roman" panose="02020603050405020304" pitchFamily="18" charset="0"/>
                <a:ea typeface="+mn-ea"/>
                <a:cs typeface="Times New Roman" panose="02020603050405020304" pitchFamily="18" charset="0"/>
                <a:sym typeface="Arial"/>
              </a:rPr>
              <a:t>Fat month of 20XX - Fat month of </a:t>
            </a:r>
            <a:r>
              <a:rPr lang="en-US" altLang="ja-JP" sz="1108" b="1" dirty="0">
                <a:solidFill>
                  <a:schemeClr val="bg1"/>
                </a:solidFill>
                <a:latin typeface="Times New Roman" panose="02020603050405020304" pitchFamily="18" charset="0"/>
                <a:ea typeface="+mn-ea"/>
                <a:cs typeface="Times New Roman" panose="02020603050405020304" pitchFamily="18" charset="0"/>
                <a:sym typeface="Arial"/>
              </a:rPr>
              <a:t>20XX</a:t>
            </a:r>
            <a:endParaRPr lang="ja-JP" altLang="en-US" sz="1477" b="1"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7" name="Google Shape;885;p40">
            <a:extLst>
              <a:ext uri="{FF2B5EF4-FFF2-40B4-BE49-F238E27FC236}">
                <a16:creationId xmlns:a16="http://schemas.microsoft.com/office/drawing/2014/main" id="{B6A4E644-9595-8D62-4E3F-4AFDB7ACC59A}"/>
              </a:ext>
            </a:extLst>
          </p:cNvPr>
          <p:cNvSpPr txBox="1"/>
          <p:nvPr/>
        </p:nvSpPr>
        <p:spPr>
          <a:xfrm>
            <a:off x="6265483" y="2095050"/>
            <a:ext cx="2060308" cy="521467"/>
          </a:xfrm>
          <a:prstGeom prst="rect">
            <a:avLst/>
          </a:prstGeom>
          <a:noFill/>
          <a:ln>
            <a:noFill/>
          </a:ln>
        </p:spPr>
        <p:txBody>
          <a:bodyPr spcFirstLastPara="1" wrap="square" lIns="30669" tIns="30669" rIns="30669" bIns="30669" anchor="ctr" anchorCtr="0">
            <a:noAutofit/>
          </a:bodyPr>
          <a:lstStyle/>
          <a:p>
            <a:pPr algn="ctr">
              <a:buClr>
                <a:srgbClr val="000000"/>
              </a:buClr>
              <a:buSzPts val="1292"/>
            </a:pPr>
            <a:r>
              <a:rPr lang="en-US" altLang="ja-JP" sz="1662" b="1">
                <a:solidFill>
                  <a:schemeClr val="bg1"/>
                </a:solidFill>
                <a:latin typeface="Times New Roman" panose="02020603050405020304" pitchFamily="18" charset="0"/>
                <a:ea typeface="+mn-ea"/>
                <a:cs typeface="Times New Roman" panose="02020603050405020304" pitchFamily="18" charset="0"/>
                <a:sym typeface="Arial"/>
              </a:rPr>
              <a:t>STEP 3</a:t>
            </a:r>
            <a:endParaRPr sz="1477" b="1" dirty="0">
              <a:solidFill>
                <a:schemeClr val="bg1"/>
              </a:solidFill>
              <a:latin typeface="Times New Roman" panose="02020603050405020304" pitchFamily="18" charset="0"/>
              <a:ea typeface="+mn-ea"/>
              <a:cs typeface="Times New Roman" panose="02020603050405020304" pitchFamily="18" charset="0"/>
              <a:sym typeface="Arial"/>
            </a:endParaRPr>
          </a:p>
          <a:p>
            <a:pPr algn="ctr">
              <a:spcBef>
                <a:spcPts val="341"/>
              </a:spcBef>
              <a:spcAft>
                <a:spcPts val="341"/>
              </a:spcAft>
              <a:buClr>
                <a:srgbClr val="000000"/>
              </a:buClr>
              <a:buSzPts val="1108"/>
            </a:pPr>
            <a:r>
              <a:rPr lang="ja-JP" altLang="en-US" sz="1108" b="1">
                <a:solidFill>
                  <a:schemeClr val="bg1"/>
                </a:solidFill>
                <a:latin typeface="Times New Roman" panose="02020603050405020304" pitchFamily="18" charset="0"/>
                <a:ea typeface="+mn-ea"/>
                <a:cs typeface="Times New Roman" panose="02020603050405020304" pitchFamily="18" charset="0"/>
                <a:sym typeface="Arial"/>
              </a:rPr>
              <a:t>Fat month of 20XX - Fat month of </a:t>
            </a:r>
            <a:r>
              <a:rPr lang="en-US" altLang="ja-JP" sz="1108" b="1" dirty="0">
                <a:solidFill>
                  <a:schemeClr val="bg1"/>
                </a:solidFill>
                <a:latin typeface="Times New Roman" panose="02020603050405020304" pitchFamily="18" charset="0"/>
                <a:ea typeface="+mn-ea"/>
                <a:cs typeface="Times New Roman" panose="02020603050405020304" pitchFamily="18" charset="0"/>
                <a:sym typeface="Arial"/>
              </a:rPr>
              <a:t>20XX</a:t>
            </a:r>
            <a:endParaRPr lang="ja-JP" altLang="en-US" sz="1477" b="1"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8" name="Google Shape;886;p40">
            <a:extLst>
              <a:ext uri="{FF2B5EF4-FFF2-40B4-BE49-F238E27FC236}">
                <a16:creationId xmlns:a16="http://schemas.microsoft.com/office/drawing/2014/main" id="{12930C9E-EA2E-56DE-9C38-4EF481474B7E}"/>
              </a:ext>
            </a:extLst>
          </p:cNvPr>
          <p:cNvSpPr txBox="1"/>
          <p:nvPr/>
        </p:nvSpPr>
        <p:spPr>
          <a:xfrm>
            <a:off x="435217" y="2890423"/>
            <a:ext cx="2625230" cy="564923"/>
          </a:xfrm>
          <a:prstGeom prst="rect">
            <a:avLst/>
          </a:prstGeom>
          <a:noFill/>
          <a:ln>
            <a:noFill/>
          </a:ln>
        </p:spPr>
        <p:txBody>
          <a:bodyPr spcFirstLastPara="1" wrap="square" lIns="30669" tIns="30669" rIns="30669" bIns="30669" anchor="ctr" anchorCtr="0">
            <a:noAutofit/>
          </a:bodyPr>
          <a:lstStyle/>
          <a:p>
            <a:pPr algn="ctr">
              <a:buClr>
                <a:srgbClr val="000000"/>
              </a:buClr>
              <a:buSzPts val="1477"/>
            </a:pPr>
            <a:r>
              <a:rPr lang="ja-JP" altLang="en-US" sz="1363" b="1">
                <a:latin typeface="Times New Roman" panose="02020603050405020304" pitchFamily="18" charset="0"/>
                <a:ea typeface="+mn-ea"/>
                <a:cs typeface="Times New Roman" panose="02020603050405020304" pitchFamily="18" charset="0"/>
                <a:sym typeface="Arial"/>
              </a:rPr>
              <a:t>○○○○○</a:t>
            </a:r>
            <a:endParaRPr sz="1363" b="1" dirty="0">
              <a:latin typeface="Times New Roman" panose="02020603050405020304" pitchFamily="18" charset="0"/>
              <a:ea typeface="+mn-ea"/>
              <a:cs typeface="Times New Roman" panose="02020603050405020304" pitchFamily="18" charset="0"/>
              <a:sym typeface="Arial"/>
            </a:endParaRPr>
          </a:p>
          <a:p>
            <a:pPr algn="ctr">
              <a:spcBef>
                <a:spcPts val="341"/>
              </a:spcBef>
              <a:spcAft>
                <a:spcPts val="341"/>
              </a:spcAft>
              <a:buClr>
                <a:srgbClr val="000000"/>
              </a:buClr>
              <a:buSzPts val="1477"/>
            </a:pPr>
            <a:r>
              <a:rPr lang="en-US" altLang="ja-JP" sz="1363" b="1" dirty="0">
                <a:latin typeface="Times New Roman" panose="02020603050405020304" pitchFamily="18" charset="0"/>
                <a:ea typeface="+mn-ea"/>
                <a:cs typeface="Times New Roman" panose="02020603050405020304" pitchFamily="18" charset="0"/>
                <a:sym typeface="Arial"/>
              </a:rPr>
              <a:t>starting up (e.g. business, computer)</a:t>
            </a:r>
            <a:endParaRPr sz="1703" b="1" dirty="0">
              <a:latin typeface="Times New Roman" panose="02020603050405020304" pitchFamily="18" charset="0"/>
              <a:ea typeface="+mn-ea"/>
              <a:cs typeface="Times New Roman" panose="02020603050405020304" pitchFamily="18" charset="0"/>
              <a:sym typeface="Arial"/>
            </a:endParaRPr>
          </a:p>
        </p:txBody>
      </p:sp>
      <p:sp>
        <p:nvSpPr>
          <p:cNvPr id="19" name="Google Shape;887;p40">
            <a:extLst>
              <a:ext uri="{FF2B5EF4-FFF2-40B4-BE49-F238E27FC236}">
                <a16:creationId xmlns:a16="http://schemas.microsoft.com/office/drawing/2014/main" id="{25C862F3-35D4-DD2A-0ABE-8560DF069695}"/>
              </a:ext>
            </a:extLst>
          </p:cNvPr>
          <p:cNvSpPr txBox="1"/>
          <p:nvPr/>
        </p:nvSpPr>
        <p:spPr>
          <a:xfrm>
            <a:off x="3259385" y="2890423"/>
            <a:ext cx="2625230" cy="564923"/>
          </a:xfrm>
          <a:prstGeom prst="rect">
            <a:avLst/>
          </a:prstGeom>
          <a:noFill/>
          <a:ln>
            <a:noFill/>
          </a:ln>
        </p:spPr>
        <p:txBody>
          <a:bodyPr spcFirstLastPara="1" wrap="square" lIns="30669" tIns="30669" rIns="30669" bIns="30669" anchor="ctr" anchorCtr="0">
            <a:noAutofit/>
          </a:bodyPr>
          <a:lstStyle/>
          <a:p>
            <a:pPr algn="ctr">
              <a:buClr>
                <a:srgbClr val="000000"/>
              </a:buClr>
              <a:buSzPts val="1477"/>
            </a:pPr>
            <a:r>
              <a:rPr lang="ja-JP" altLang="en-US" sz="1363" b="1">
                <a:latin typeface="Times New Roman" panose="02020603050405020304" pitchFamily="18" charset="0"/>
                <a:ea typeface="+mn-ea"/>
                <a:cs typeface="Times New Roman" panose="02020603050405020304" pitchFamily="18" charset="0"/>
                <a:sym typeface="Arial"/>
              </a:rPr>
              <a:t>○○○○○</a:t>
            </a:r>
            <a:endParaRPr sz="1363" b="1" dirty="0">
              <a:latin typeface="Times New Roman" panose="02020603050405020304" pitchFamily="18" charset="0"/>
              <a:ea typeface="+mn-ea"/>
              <a:cs typeface="Times New Roman" panose="02020603050405020304" pitchFamily="18" charset="0"/>
              <a:sym typeface="Arial"/>
            </a:endParaRPr>
          </a:p>
          <a:p>
            <a:pPr algn="ctr">
              <a:spcBef>
                <a:spcPts val="341"/>
              </a:spcBef>
              <a:spcAft>
                <a:spcPts val="341"/>
              </a:spcAft>
              <a:buClr>
                <a:srgbClr val="000000"/>
              </a:buClr>
              <a:buSzPts val="1477"/>
            </a:pPr>
            <a:r>
              <a:rPr lang="en-US" altLang="ja-JP" sz="1363" b="1">
                <a:latin typeface="Times New Roman" panose="02020603050405020304" pitchFamily="18" charset="0"/>
                <a:ea typeface="+mn-ea"/>
                <a:cs typeface="Times New Roman" panose="02020603050405020304" pitchFamily="18" charset="0"/>
                <a:sym typeface="Arial"/>
              </a:rPr>
              <a:t>Operational Stability</a:t>
            </a:r>
            <a:endParaRPr sz="1193" b="1" dirty="0">
              <a:latin typeface="Times New Roman" panose="02020603050405020304" pitchFamily="18" charset="0"/>
              <a:ea typeface="+mn-ea"/>
              <a:cs typeface="Times New Roman" panose="02020603050405020304" pitchFamily="18" charset="0"/>
              <a:sym typeface="Arial"/>
            </a:endParaRPr>
          </a:p>
        </p:txBody>
      </p:sp>
      <p:sp>
        <p:nvSpPr>
          <p:cNvPr id="20" name="Google Shape;888;p40">
            <a:extLst>
              <a:ext uri="{FF2B5EF4-FFF2-40B4-BE49-F238E27FC236}">
                <a16:creationId xmlns:a16="http://schemas.microsoft.com/office/drawing/2014/main" id="{5EC2F703-D9B8-EC24-5D23-B7F9FE184A3D}"/>
              </a:ext>
            </a:extLst>
          </p:cNvPr>
          <p:cNvSpPr txBox="1"/>
          <p:nvPr/>
        </p:nvSpPr>
        <p:spPr>
          <a:xfrm>
            <a:off x="6083551" y="2890423"/>
            <a:ext cx="2625230" cy="564923"/>
          </a:xfrm>
          <a:prstGeom prst="rect">
            <a:avLst/>
          </a:prstGeom>
          <a:noFill/>
          <a:ln>
            <a:noFill/>
          </a:ln>
        </p:spPr>
        <p:txBody>
          <a:bodyPr spcFirstLastPara="1" wrap="square" lIns="30669" tIns="30669" rIns="30669" bIns="30669" anchor="ctr" anchorCtr="0">
            <a:noAutofit/>
          </a:bodyPr>
          <a:lstStyle/>
          <a:p>
            <a:pPr algn="ctr">
              <a:buClr>
                <a:srgbClr val="000000"/>
              </a:buClr>
              <a:buSzPts val="1477"/>
            </a:pPr>
            <a:r>
              <a:rPr lang="ja-JP" altLang="en-US" sz="1363" b="1">
                <a:latin typeface="Times New Roman" panose="02020603050405020304" pitchFamily="18" charset="0"/>
                <a:ea typeface="+mn-ea"/>
                <a:cs typeface="Times New Roman" panose="02020603050405020304" pitchFamily="18" charset="0"/>
                <a:sym typeface="Arial"/>
              </a:rPr>
              <a:t>○○○○○</a:t>
            </a:r>
            <a:endParaRPr sz="1363" b="1" dirty="0">
              <a:latin typeface="Times New Roman" panose="02020603050405020304" pitchFamily="18" charset="0"/>
              <a:ea typeface="+mn-ea"/>
              <a:cs typeface="Times New Roman" panose="02020603050405020304" pitchFamily="18" charset="0"/>
              <a:sym typeface="Arial"/>
            </a:endParaRPr>
          </a:p>
          <a:p>
            <a:pPr algn="ctr">
              <a:spcBef>
                <a:spcPts val="341"/>
              </a:spcBef>
              <a:spcAft>
                <a:spcPts val="341"/>
              </a:spcAft>
              <a:buClr>
                <a:srgbClr val="000000"/>
              </a:buClr>
              <a:buSzPts val="1477"/>
            </a:pPr>
            <a:r>
              <a:rPr lang="en-US" altLang="ja-JP" sz="1363" b="1">
                <a:latin typeface="Times New Roman" panose="02020603050405020304" pitchFamily="18" charset="0"/>
                <a:ea typeface="+mn-ea"/>
                <a:cs typeface="Times New Roman" panose="02020603050405020304" pitchFamily="18" charset="0"/>
                <a:sym typeface="Arial"/>
              </a:rPr>
              <a:t>Company-wide sales expansion</a:t>
            </a:r>
            <a:endParaRPr sz="1193" b="1" dirty="0">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08641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7A3B-3208-BF17-4150-852F3FEAF6CB}"/>
              </a:ext>
            </a:extLst>
          </p:cNvPr>
          <p:cNvSpPr>
            <a:spLocks noGrp="1"/>
          </p:cNvSpPr>
          <p:nvPr>
            <p:ph type="title" idx="10"/>
          </p:nvPr>
        </p:nvSpPr>
        <p:spPr/>
        <p:txBody>
          <a:bodyPr/>
          <a:lstStyle/>
          <a:p>
            <a:endParaRPr lang="en-US"/>
          </a:p>
        </p:txBody>
      </p:sp>
      <p:sp>
        <p:nvSpPr>
          <p:cNvPr id="4" name="Content Placeholder 3">
            <a:extLst>
              <a:ext uri="{FF2B5EF4-FFF2-40B4-BE49-F238E27FC236}">
                <a16:creationId xmlns:a16="http://schemas.microsoft.com/office/drawing/2014/main" id="{F572ED9D-B0BA-4993-5794-005A6C19E441}"/>
              </a:ext>
            </a:extLst>
          </p:cNvPr>
          <p:cNvSpPr>
            <a:spLocks noGrp="1"/>
          </p:cNvSpPr>
          <p:nvPr>
            <p:ph idx="17"/>
          </p:nvPr>
        </p:nvSpPr>
        <p:spPr/>
        <p:txBody>
          <a:bodyPr/>
          <a:lstStyle/>
          <a:p>
            <a:r>
              <a:rPr lang="en-US" dirty="0"/>
              <a:t>Table of Contents</a:t>
            </a:r>
          </a:p>
        </p:txBody>
      </p:sp>
      <p:graphicFrame>
        <p:nvGraphicFramePr>
          <p:cNvPr id="12" name="表 6">
            <a:extLst>
              <a:ext uri="{FF2B5EF4-FFF2-40B4-BE49-F238E27FC236}">
                <a16:creationId xmlns:a16="http://schemas.microsoft.com/office/drawing/2014/main" id="{85806762-BE12-4082-395D-5E53805BFC8C}"/>
              </a:ext>
            </a:extLst>
          </p:cNvPr>
          <p:cNvGraphicFramePr>
            <a:graphicFrameLocks noGrp="1"/>
          </p:cNvGraphicFramePr>
          <p:nvPr>
            <p:extLst>
              <p:ext uri="{D42A27DB-BD31-4B8C-83A1-F6EECF244321}">
                <p14:modId xmlns:p14="http://schemas.microsoft.com/office/powerpoint/2010/main" val="1785982147"/>
              </p:ext>
            </p:extLst>
          </p:nvPr>
        </p:nvGraphicFramePr>
        <p:xfrm>
          <a:off x="762000" y="2286000"/>
          <a:ext cx="3581089" cy="3686868"/>
        </p:xfrm>
        <a:graphic>
          <a:graphicData uri="http://schemas.openxmlformats.org/drawingml/2006/table">
            <a:tbl>
              <a:tblPr firstRow="1" bandRow="1">
                <a:tableStyleId>{2D5ABB26-0587-4C30-8999-92F81FD0307C}</a:tableStyleId>
              </a:tblPr>
              <a:tblGrid>
                <a:gridCol w="634997">
                  <a:extLst>
                    <a:ext uri="{9D8B030D-6E8A-4147-A177-3AD203B41FA5}">
                      <a16:colId xmlns:a16="http://schemas.microsoft.com/office/drawing/2014/main" val="637801905"/>
                    </a:ext>
                  </a:extLst>
                </a:gridCol>
                <a:gridCol w="2946092">
                  <a:extLst>
                    <a:ext uri="{9D8B030D-6E8A-4147-A177-3AD203B41FA5}">
                      <a16:colId xmlns:a16="http://schemas.microsoft.com/office/drawing/2014/main" val="101193754"/>
                    </a:ext>
                  </a:extLst>
                </a:gridCol>
              </a:tblGrid>
              <a:tr h="614478">
                <a:tc>
                  <a:txBody>
                    <a:bodyPr/>
                    <a:lstStyle/>
                    <a:p>
                      <a:pPr algn="ctr"/>
                      <a:r>
                        <a:rPr kumimoji="1" lang="en-US" altLang="ja-JP" sz="1200" b="0" i="0" dirty="0">
                          <a:latin typeface="Times New Roman" panose="02020603050405020304" pitchFamily="18" charset="0"/>
                          <a:ea typeface="Yu Gothic" panose="020B0400000000000000" pitchFamily="34" charset="-128"/>
                          <a:cs typeface="Times New Roman" panose="02020603050405020304" pitchFamily="18" charset="0"/>
                        </a:rPr>
                        <a:t>01</a:t>
                      </a:r>
                      <a:endParaRPr kumimoji="1" lang="ja-JP" altLang="en-US" sz="1200" b="0" i="0" dirty="0">
                        <a:latin typeface="Times New Roman" panose="02020603050405020304" pitchFamily="18" charset="0"/>
                        <a:ea typeface="Yu Gothic" panose="020B0400000000000000" pitchFamily="34" charset="-128"/>
                        <a:cs typeface="Times New Roman" panose="02020603050405020304" pitchFamily="18" charset="0"/>
                      </a:endParaRPr>
                    </a:p>
                  </a:txBody>
                  <a:tcPr marL="99692" marR="66462" marT="99692" marB="99692"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Times New Roman" panose="02020603050405020304" pitchFamily="18" charset="0"/>
                          <a:ea typeface="Yu Gothic" panose="020B0400000000000000" pitchFamily="34" charset="-128"/>
                          <a:cs typeface="Times New Roman" panose="02020603050405020304" pitchFamily="18" charset="0"/>
                          <a:sym typeface="Arial"/>
                        </a:rPr>
                        <a:t>About Us</a:t>
                      </a:r>
                      <a:endParaRPr lang="ja-JP" altLang="en-US" sz="1200" b="0" i="0" u="none" strike="noStrike" cap="none" dirty="0">
                        <a:solidFill>
                          <a:srgbClr val="000000"/>
                        </a:solidFill>
                        <a:latin typeface="Times New Roman" panose="02020603050405020304" pitchFamily="18" charset="0"/>
                        <a:ea typeface="Yu Gothic" panose="020B0400000000000000" pitchFamily="34" charset="-128"/>
                        <a:cs typeface="Times New Roman" panose="02020603050405020304" pitchFamily="18" charset="0"/>
                        <a:sym typeface="Arial"/>
                      </a:endParaRPr>
                    </a:p>
                  </a:txBody>
                  <a:tcPr marL="99692" marR="66462" marT="99692" marB="99692"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7167584"/>
                  </a:ext>
                </a:extLst>
              </a:tr>
              <a:tr h="614478">
                <a:tc>
                  <a:txBody>
                    <a:bodyPr/>
                    <a:lstStyle/>
                    <a:p>
                      <a:pPr algn="ctr"/>
                      <a:r>
                        <a:rPr kumimoji="1" lang="en-US" altLang="ja-JP" sz="1200" b="0" i="0" dirty="0">
                          <a:latin typeface="Times New Roman" panose="02020603050405020304" pitchFamily="18" charset="0"/>
                          <a:ea typeface="Yu Gothic" panose="020B0400000000000000" pitchFamily="34" charset="-128"/>
                          <a:cs typeface="Times New Roman" panose="02020603050405020304" pitchFamily="18" charset="0"/>
                        </a:rPr>
                        <a:t>02</a:t>
                      </a:r>
                      <a:endParaRPr kumimoji="1" lang="ja-JP" altLang="en-US" sz="1200" b="0" i="0">
                        <a:latin typeface="Times New Roman" panose="02020603050405020304" pitchFamily="18" charset="0"/>
                        <a:ea typeface="Yu Gothic" panose="020B0400000000000000" pitchFamily="34" charset="-128"/>
                        <a:cs typeface="Times New Roman" panose="02020603050405020304" pitchFamily="18" charset="0"/>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Times New Roman" panose="02020603050405020304" pitchFamily="18" charset="0"/>
                          <a:ea typeface="Yu Gothic" panose="020B0400000000000000" pitchFamily="34" charset="-128"/>
                          <a:cs typeface="Times New Roman" panose="02020603050405020304" pitchFamily="18" charset="0"/>
                          <a:sym typeface="Arial"/>
                        </a:rPr>
                        <a:t>Business Overview</a:t>
                      </a:r>
                      <a:endParaRPr lang="ja-JP" altLang="en-US" sz="1200" b="0" i="0" u="none" strike="noStrike" cap="none" dirty="0">
                        <a:solidFill>
                          <a:srgbClr val="000000"/>
                        </a:solidFill>
                        <a:latin typeface="Times New Roman" panose="02020603050405020304" pitchFamily="18" charset="0"/>
                        <a:ea typeface="Yu Gothic" panose="020B0400000000000000" pitchFamily="34" charset="-128"/>
                        <a:cs typeface="Times New Roman" panose="02020603050405020304" pitchFamily="18" charset="0"/>
                        <a:sym typeface="Arial"/>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135571"/>
                  </a:ext>
                </a:extLst>
              </a:tr>
              <a:tr h="614478">
                <a:tc>
                  <a:txBody>
                    <a:bodyPr/>
                    <a:lstStyle/>
                    <a:p>
                      <a:pPr algn="ctr"/>
                      <a:r>
                        <a:rPr kumimoji="1" lang="en-US" altLang="ja-JP" sz="1200" b="0" i="0" dirty="0">
                          <a:latin typeface="Times New Roman" panose="02020603050405020304" pitchFamily="18" charset="0"/>
                          <a:ea typeface="Yu Gothic" panose="020B0400000000000000" pitchFamily="34" charset="-128"/>
                          <a:cs typeface="Times New Roman" panose="02020603050405020304" pitchFamily="18" charset="0"/>
                        </a:rPr>
                        <a:t>03</a:t>
                      </a:r>
                      <a:endParaRPr kumimoji="1" lang="ja-JP" altLang="en-US" sz="1200" b="0" i="0">
                        <a:latin typeface="Times New Roman" panose="02020603050405020304" pitchFamily="18" charset="0"/>
                        <a:ea typeface="Yu Gothic" panose="020B0400000000000000" pitchFamily="34" charset="-128"/>
                        <a:cs typeface="Times New Roman" panose="02020603050405020304" pitchFamily="18" charset="0"/>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Times New Roman" panose="02020603050405020304" pitchFamily="18" charset="0"/>
                          <a:ea typeface="Yu Gothic" panose="020B0400000000000000" pitchFamily="34" charset="-128"/>
                          <a:cs typeface="Times New Roman" panose="02020603050405020304" pitchFamily="18" charset="0"/>
                          <a:sym typeface="Arial"/>
                        </a:rPr>
                        <a:t>business model</a:t>
                      </a:r>
                      <a:endParaRPr lang="ja-JP" altLang="en-US" sz="1200" b="0" i="0" u="none" strike="noStrike" cap="none" dirty="0">
                        <a:solidFill>
                          <a:srgbClr val="000000"/>
                        </a:solidFill>
                        <a:latin typeface="Times New Roman" panose="02020603050405020304" pitchFamily="18" charset="0"/>
                        <a:ea typeface="Yu Gothic" panose="020B0400000000000000" pitchFamily="34" charset="-128"/>
                        <a:cs typeface="Times New Roman" panose="02020603050405020304" pitchFamily="18" charset="0"/>
                        <a:sym typeface="Arial"/>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5550231"/>
                  </a:ext>
                </a:extLst>
              </a:tr>
              <a:tr h="614478">
                <a:tc>
                  <a:txBody>
                    <a:bodyPr/>
                    <a:lstStyle/>
                    <a:p>
                      <a:pPr algn="ctr"/>
                      <a:r>
                        <a:rPr kumimoji="1" lang="en-US" altLang="ja-JP" sz="1200" b="0" i="0" dirty="0">
                          <a:latin typeface="Times New Roman" panose="02020603050405020304" pitchFamily="18" charset="0"/>
                          <a:ea typeface="Yu Gothic" panose="020B0400000000000000" pitchFamily="34" charset="-128"/>
                          <a:cs typeface="Times New Roman" panose="02020603050405020304" pitchFamily="18" charset="0"/>
                        </a:rPr>
                        <a:t>04</a:t>
                      </a:r>
                      <a:endParaRPr kumimoji="1" lang="ja-JP" altLang="en-US" sz="1200" b="0" i="0">
                        <a:latin typeface="Times New Roman" panose="02020603050405020304" pitchFamily="18" charset="0"/>
                        <a:ea typeface="Yu Gothic" panose="020B0400000000000000" pitchFamily="34" charset="-128"/>
                        <a:cs typeface="Times New Roman" panose="02020603050405020304" pitchFamily="18" charset="0"/>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Times New Roman" panose="02020603050405020304" pitchFamily="18" charset="0"/>
                          <a:ea typeface="Yu Gothic" panose="020B0400000000000000" pitchFamily="34" charset="-128"/>
                          <a:cs typeface="Times New Roman" panose="02020603050405020304" pitchFamily="18" charset="0"/>
                          <a:sym typeface="Arial"/>
                        </a:rPr>
                        <a:t>road map</a:t>
                      </a:r>
                      <a:endParaRPr lang="ja-JP" altLang="en-US" sz="1200" b="0" i="0" u="none" strike="noStrike" cap="none" dirty="0">
                        <a:solidFill>
                          <a:srgbClr val="000000"/>
                        </a:solidFill>
                        <a:latin typeface="Times New Roman" panose="02020603050405020304" pitchFamily="18" charset="0"/>
                        <a:ea typeface="Yu Gothic" panose="020B0400000000000000" pitchFamily="34" charset="-128"/>
                        <a:cs typeface="Times New Roman" panose="02020603050405020304" pitchFamily="18" charset="0"/>
                        <a:sym typeface="Arial"/>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822884"/>
                  </a:ext>
                </a:extLst>
              </a:tr>
              <a:tr h="614478">
                <a:tc>
                  <a:txBody>
                    <a:bodyPr/>
                    <a:lstStyle/>
                    <a:p>
                      <a:pPr algn="ctr"/>
                      <a:r>
                        <a:rPr kumimoji="1" lang="en-US" altLang="ja-JP" sz="1200" b="0" i="0" dirty="0">
                          <a:latin typeface="Times New Roman" panose="02020603050405020304" pitchFamily="18" charset="0"/>
                          <a:ea typeface="Yu Gothic" panose="020B0400000000000000" pitchFamily="34" charset="-128"/>
                          <a:cs typeface="Times New Roman" panose="02020603050405020304" pitchFamily="18" charset="0"/>
                        </a:rPr>
                        <a:t>05</a:t>
                      </a:r>
                      <a:endParaRPr kumimoji="1" lang="ja-JP" altLang="en-US" sz="1200" b="0" i="0">
                        <a:latin typeface="Times New Roman" panose="02020603050405020304" pitchFamily="18" charset="0"/>
                        <a:ea typeface="Yu Gothic" panose="020B0400000000000000" pitchFamily="34" charset="-128"/>
                        <a:cs typeface="Times New Roman" panose="02020603050405020304" pitchFamily="18" charset="0"/>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Times New Roman" panose="02020603050405020304" pitchFamily="18" charset="0"/>
                          <a:ea typeface="Yu Gothic" panose="020B0400000000000000" pitchFamily="34" charset="-128"/>
                          <a:cs typeface="Times New Roman" panose="02020603050405020304" pitchFamily="18" charset="0"/>
                          <a:sym typeface="Arial"/>
                        </a:rPr>
                        <a:t>financial plan</a:t>
                      </a:r>
                      <a:endParaRPr lang="ja-JP" altLang="en-US" sz="1200" b="0" i="0" u="none" strike="noStrike" cap="none" dirty="0">
                        <a:solidFill>
                          <a:srgbClr val="000000"/>
                        </a:solidFill>
                        <a:latin typeface="Times New Roman" panose="02020603050405020304" pitchFamily="18" charset="0"/>
                        <a:ea typeface="Yu Gothic" panose="020B0400000000000000" pitchFamily="34" charset="-128"/>
                        <a:cs typeface="Times New Roman" panose="02020603050405020304" pitchFamily="18" charset="0"/>
                        <a:sym typeface="Arial"/>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7963916"/>
                  </a:ext>
                </a:extLst>
              </a:tr>
              <a:tr h="614478">
                <a:tc>
                  <a:txBody>
                    <a:bodyPr/>
                    <a:lstStyle/>
                    <a:p>
                      <a:pPr algn="ctr"/>
                      <a:r>
                        <a:rPr kumimoji="1" lang="en-US" altLang="ja-JP" sz="1200" b="0" i="0" dirty="0">
                          <a:latin typeface="Times New Roman" panose="02020603050405020304" pitchFamily="18" charset="0"/>
                          <a:ea typeface="Yu Gothic" panose="020B0400000000000000" pitchFamily="34" charset="-128"/>
                          <a:cs typeface="Times New Roman" panose="02020603050405020304" pitchFamily="18" charset="0"/>
                        </a:rPr>
                        <a:t>06</a:t>
                      </a:r>
                      <a:endParaRPr kumimoji="1" lang="ja-JP" altLang="en-US" sz="1200" b="0" i="0">
                        <a:latin typeface="Times New Roman" panose="02020603050405020304" pitchFamily="18" charset="0"/>
                        <a:ea typeface="Yu Gothic" panose="020B0400000000000000" pitchFamily="34" charset="-128"/>
                        <a:cs typeface="Times New Roman" panose="02020603050405020304" pitchFamily="18" charset="0"/>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Times New Roman" panose="02020603050405020304" pitchFamily="18" charset="0"/>
                          <a:ea typeface="Yu Gothic" panose="020B0400000000000000" pitchFamily="34" charset="-128"/>
                          <a:cs typeface="Times New Roman" panose="02020603050405020304" pitchFamily="18" charset="0"/>
                          <a:sym typeface="Arial"/>
                        </a:rPr>
                        <a:t>Sales Targets</a:t>
                      </a:r>
                      <a:endParaRPr lang="ja-JP" altLang="en-US" sz="1200" b="0" i="0" u="none" strike="noStrike" cap="none" dirty="0">
                        <a:solidFill>
                          <a:srgbClr val="000000"/>
                        </a:solidFill>
                        <a:latin typeface="Times New Roman" panose="02020603050405020304" pitchFamily="18" charset="0"/>
                        <a:ea typeface="Yu Gothic" panose="020B0400000000000000" pitchFamily="34" charset="-128"/>
                        <a:cs typeface="Times New Roman" panose="02020603050405020304" pitchFamily="18" charset="0"/>
                        <a:sym typeface="Arial"/>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0178036"/>
                  </a:ext>
                </a:extLst>
              </a:tr>
            </a:tbl>
          </a:graphicData>
        </a:graphic>
      </p:graphicFrame>
      <p:graphicFrame>
        <p:nvGraphicFramePr>
          <p:cNvPr id="13" name="表 6">
            <a:extLst>
              <a:ext uri="{FF2B5EF4-FFF2-40B4-BE49-F238E27FC236}">
                <a16:creationId xmlns:a16="http://schemas.microsoft.com/office/drawing/2014/main" id="{779B3801-D274-035F-5A9B-4C4C408B9490}"/>
              </a:ext>
            </a:extLst>
          </p:cNvPr>
          <p:cNvGraphicFramePr>
            <a:graphicFrameLocks noGrp="1"/>
          </p:cNvGraphicFramePr>
          <p:nvPr>
            <p:extLst>
              <p:ext uri="{D42A27DB-BD31-4B8C-83A1-F6EECF244321}">
                <p14:modId xmlns:p14="http://schemas.microsoft.com/office/powerpoint/2010/main" val="3793908748"/>
              </p:ext>
            </p:extLst>
          </p:nvPr>
        </p:nvGraphicFramePr>
        <p:xfrm>
          <a:off x="4785217" y="2286000"/>
          <a:ext cx="3581090" cy="3686868"/>
        </p:xfrm>
        <a:graphic>
          <a:graphicData uri="http://schemas.openxmlformats.org/drawingml/2006/table">
            <a:tbl>
              <a:tblPr firstRow="1" bandRow="1">
                <a:tableStyleId>{2D5ABB26-0587-4C30-8999-92F81FD0307C}</a:tableStyleId>
              </a:tblPr>
              <a:tblGrid>
                <a:gridCol w="634997">
                  <a:extLst>
                    <a:ext uri="{9D8B030D-6E8A-4147-A177-3AD203B41FA5}">
                      <a16:colId xmlns:a16="http://schemas.microsoft.com/office/drawing/2014/main" val="637801905"/>
                    </a:ext>
                  </a:extLst>
                </a:gridCol>
                <a:gridCol w="2946093">
                  <a:extLst>
                    <a:ext uri="{9D8B030D-6E8A-4147-A177-3AD203B41FA5}">
                      <a16:colId xmlns:a16="http://schemas.microsoft.com/office/drawing/2014/main" val="101193754"/>
                    </a:ext>
                  </a:extLst>
                </a:gridCol>
              </a:tblGrid>
              <a:tr h="614478">
                <a:tc>
                  <a:txBody>
                    <a:bodyPr/>
                    <a:lstStyle/>
                    <a:p>
                      <a:pPr algn="ctr"/>
                      <a:r>
                        <a:rPr kumimoji="1" lang="en-US" altLang="ja-JP" sz="1200" b="0" i="0"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07</a:t>
                      </a:r>
                      <a:endParaRPr kumimoji="1" lang="ja-JP" altLang="en-US" sz="1200" b="0" i="0"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endParaRPr>
                    </a:p>
                  </a:txBody>
                  <a:tcPr marL="99692" marR="66462" marT="99692" marB="99692"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a:solidFill>
                            <a:schemeClr val="tx1"/>
                          </a:solidFill>
                          <a:latin typeface="Times New Roman" panose="02020603050405020304" pitchFamily="18" charset="0"/>
                          <a:ea typeface="Yu Gothic" panose="020B0400000000000000" pitchFamily="34" charset="-128"/>
                          <a:cs typeface="Times New Roman" panose="02020603050405020304" pitchFamily="18" charset="0"/>
                          <a:sym typeface="Arial"/>
                        </a:rPr>
                        <a:t>budget plan</a:t>
                      </a:r>
                      <a:endParaRPr lang="ja-JP" altLang="en-US" sz="1200" b="0" i="0" u="none" strike="noStrike" cap="none"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sym typeface="Arial"/>
                      </a:endParaRPr>
                    </a:p>
                  </a:txBody>
                  <a:tcPr marL="99692" marR="66462" marT="99692" marB="99692"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7167584"/>
                  </a:ext>
                </a:extLst>
              </a:tr>
              <a:tr h="614478">
                <a:tc>
                  <a:txBody>
                    <a:bodyPr/>
                    <a:lstStyle/>
                    <a:p>
                      <a:pPr algn="ctr"/>
                      <a:r>
                        <a:rPr kumimoji="1" lang="en-US" altLang="ja-JP" sz="1200" b="0" i="0"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08</a:t>
                      </a:r>
                      <a:endParaRPr kumimoji="1" lang="ja-JP" altLang="en-US" sz="1200" b="0" i="0">
                        <a:solidFill>
                          <a:schemeClr val="tx1"/>
                        </a:solidFill>
                        <a:latin typeface="Times New Roman" panose="02020603050405020304" pitchFamily="18" charset="0"/>
                        <a:ea typeface="Yu Gothic" panose="020B0400000000000000" pitchFamily="34" charset="-128"/>
                        <a:cs typeface="Times New Roman" panose="02020603050405020304" pitchFamily="18" charset="0"/>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a:solidFill>
                            <a:schemeClr val="tx1"/>
                          </a:solidFill>
                          <a:latin typeface="Times New Roman" panose="02020603050405020304" pitchFamily="18" charset="0"/>
                          <a:ea typeface="Yu Gothic" panose="020B0400000000000000" pitchFamily="34" charset="-128"/>
                          <a:cs typeface="Times New Roman" panose="02020603050405020304" pitchFamily="18" charset="0"/>
                          <a:sym typeface="Arial"/>
                        </a:rPr>
                        <a:t>implementation system</a:t>
                      </a:r>
                      <a:endParaRPr lang="ja-JP" altLang="en-US" sz="1200" b="0" i="0" u="none" strike="noStrike" cap="none"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sym typeface="Arial"/>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135571"/>
                  </a:ext>
                </a:extLst>
              </a:tr>
              <a:tr h="614478">
                <a:tc>
                  <a:txBody>
                    <a:bodyPr/>
                    <a:lstStyle/>
                    <a:p>
                      <a:pPr algn="ctr"/>
                      <a:r>
                        <a:rPr kumimoji="1" lang="en-US" altLang="ja-JP" sz="1200" b="0" i="0"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09</a:t>
                      </a:r>
                      <a:endParaRPr kumimoji="1" lang="ja-JP" altLang="en-US" sz="1200" b="0" i="0">
                        <a:solidFill>
                          <a:schemeClr val="tx1"/>
                        </a:solidFill>
                        <a:latin typeface="Times New Roman" panose="02020603050405020304" pitchFamily="18" charset="0"/>
                        <a:ea typeface="Yu Gothic" panose="020B0400000000000000" pitchFamily="34" charset="-128"/>
                        <a:cs typeface="Times New Roman" panose="02020603050405020304" pitchFamily="18" charset="0"/>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a:ln>
                            <a:noFill/>
                          </a:ln>
                          <a:solidFill>
                            <a:schemeClr val="tx1"/>
                          </a:solidFill>
                          <a:effectLst/>
                          <a:uLnTx/>
                          <a:uFillTx/>
                          <a:latin typeface="Times New Roman" panose="02020603050405020304" pitchFamily="18" charset="0"/>
                          <a:ea typeface="Yu Gothic" panose="020B0400000000000000" pitchFamily="34" charset="-128"/>
                          <a:cs typeface="Times New Roman" panose="02020603050405020304" pitchFamily="18" charset="0"/>
                          <a:sym typeface="Arial"/>
                        </a:rPr>
                        <a:t>Schedule</a:t>
                      </a:r>
                      <a:endParaRPr kumimoji="0" lang="ja-JP" altLang="en-US" sz="1200" b="0" i="0" u="none" strike="noStrike" kern="0" cap="none" spc="0" normalizeH="0" baseline="0" noProof="0" dirty="0">
                        <a:ln>
                          <a:noFill/>
                        </a:ln>
                        <a:solidFill>
                          <a:schemeClr val="tx1"/>
                        </a:solidFill>
                        <a:effectLst/>
                        <a:uLnTx/>
                        <a:uFillTx/>
                        <a:latin typeface="Times New Roman" panose="02020603050405020304" pitchFamily="18" charset="0"/>
                        <a:ea typeface="Yu Gothic" panose="020B0400000000000000" pitchFamily="34" charset="-128"/>
                        <a:cs typeface="Times New Roman" panose="02020603050405020304" pitchFamily="18" charset="0"/>
                        <a:sym typeface="Arial"/>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5550231"/>
                  </a:ext>
                </a:extLst>
              </a:tr>
              <a:tr h="614478">
                <a:tc>
                  <a:txBody>
                    <a:bodyPr/>
                    <a:lstStyle/>
                    <a:p>
                      <a:pPr algn="ctr"/>
                      <a:r>
                        <a:rPr kumimoji="1" lang="en-US" altLang="ja-JP" sz="1200" b="0" i="0"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10</a:t>
                      </a:r>
                      <a:endParaRPr kumimoji="1" lang="ja-JP" altLang="en-US" sz="1200" b="0" i="0">
                        <a:solidFill>
                          <a:schemeClr val="tx1"/>
                        </a:solidFill>
                        <a:latin typeface="Times New Roman" panose="02020603050405020304" pitchFamily="18" charset="0"/>
                        <a:ea typeface="Yu Gothic" panose="020B0400000000000000" pitchFamily="34" charset="-128"/>
                        <a:cs typeface="Times New Roman" panose="02020603050405020304" pitchFamily="18" charset="0"/>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a:ln>
                            <a:noFill/>
                          </a:ln>
                          <a:solidFill>
                            <a:schemeClr val="tx1"/>
                          </a:solidFill>
                          <a:effectLst/>
                          <a:uLnTx/>
                          <a:uFillTx/>
                          <a:latin typeface="Times New Roman" panose="02020603050405020304" pitchFamily="18" charset="0"/>
                          <a:ea typeface="Yu Gothic" panose="020B0400000000000000" pitchFamily="34" charset="-128"/>
                          <a:cs typeface="Times New Roman" panose="02020603050405020304" pitchFamily="18" charset="0"/>
                          <a:sym typeface="Arial"/>
                        </a:rPr>
                        <a:t>withdrawal criteria</a:t>
                      </a:r>
                      <a:endParaRPr kumimoji="0" lang="ja-JP" altLang="en-US" sz="1200" b="0" i="0" u="none" strike="noStrike" kern="0" cap="none" spc="0" normalizeH="0" baseline="0" noProof="0" dirty="0">
                        <a:ln>
                          <a:noFill/>
                        </a:ln>
                        <a:solidFill>
                          <a:schemeClr val="tx1"/>
                        </a:solidFill>
                        <a:effectLst/>
                        <a:uLnTx/>
                        <a:uFillTx/>
                        <a:latin typeface="Times New Roman" panose="02020603050405020304" pitchFamily="18" charset="0"/>
                        <a:ea typeface="Yu Gothic" panose="020B0400000000000000" pitchFamily="34" charset="-128"/>
                        <a:cs typeface="Times New Roman" panose="02020603050405020304" pitchFamily="18" charset="0"/>
                        <a:sym typeface="Arial"/>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822884"/>
                  </a:ext>
                </a:extLst>
              </a:tr>
              <a:tr h="614478">
                <a:tc>
                  <a:txBody>
                    <a:bodyPr/>
                    <a:lstStyle/>
                    <a:p>
                      <a:pPr algn="ctr"/>
                      <a:r>
                        <a:rPr kumimoji="1" lang="en-US" altLang="ja-JP" sz="1200" b="0" i="0"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11</a:t>
                      </a:r>
                      <a:endParaRPr kumimoji="1" lang="ja-JP" altLang="en-US" sz="1200" b="0" i="0"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lvl="0" algn="l" rtl="0">
                        <a:lnSpc>
                          <a:spcPct val="100000"/>
                        </a:lnSpc>
                        <a:spcBef>
                          <a:spcPts val="400"/>
                        </a:spcBef>
                        <a:spcAft>
                          <a:spcPts val="0"/>
                        </a:spcAft>
                        <a:buClr>
                          <a:schemeClr val="dk1"/>
                        </a:buClr>
                        <a:buSzPts val="1600"/>
                      </a:pPr>
                      <a:r>
                        <a:rPr lang="ja-JP" altLang="en-US" sz="1200" b="0" u="none" strike="noStrike" cap="none">
                          <a:solidFill>
                            <a:schemeClr val="tx1"/>
                          </a:solidFill>
                          <a:latin typeface="Times New Roman" panose="02020603050405020304" pitchFamily="18" charset="0"/>
                          <a:ea typeface="Yu Gothic" panose="020B0400000000000000" pitchFamily="34" charset="-128"/>
                          <a:cs typeface="Times New Roman" panose="02020603050405020304" pitchFamily="18" charset="0"/>
                          <a:sym typeface="Arial"/>
                        </a:rPr>
                        <a:t>Assumed risk</a:t>
                      </a:r>
                      <a:endParaRPr lang="ja-JP" altLang="en-US" sz="1200" b="0" u="none" strike="noStrike" cap="none"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sym typeface="Arial"/>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7963916"/>
                  </a:ext>
                </a:extLst>
              </a:tr>
              <a:tr h="614478">
                <a:tc>
                  <a:txBody>
                    <a:bodyPr/>
                    <a:lstStyle/>
                    <a:p>
                      <a:pPr algn="ctr"/>
                      <a:endParaRPr kumimoji="1" lang="en-US" altLang="ja-JP" sz="1200" b="0" i="0"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altLang="ja-JP" sz="1200" b="0" i="0" u="none" strike="noStrike" cap="none"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sym typeface="Arial"/>
                      </a:endParaRPr>
                    </a:p>
                  </a:txBody>
                  <a:tcPr marL="99692" marR="66462" marT="99692" marB="99692"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0178036"/>
                  </a:ext>
                </a:extLst>
              </a:tr>
            </a:tbl>
          </a:graphicData>
        </a:graphic>
      </p:graphicFrame>
    </p:spTree>
    <p:extLst>
      <p:ext uri="{BB962C8B-B14F-4D97-AF65-F5344CB8AC3E}">
        <p14:creationId xmlns:p14="http://schemas.microsoft.com/office/powerpoint/2010/main" val="3146317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0A87-CB31-94F2-FB46-C50A4CA7B97E}"/>
              </a:ext>
            </a:extLst>
          </p:cNvPr>
          <p:cNvSpPr>
            <a:spLocks noGrp="1"/>
          </p:cNvSpPr>
          <p:nvPr>
            <p:ph type="title" idx="10"/>
          </p:nvPr>
        </p:nvSpPr>
        <p:spPr/>
        <p:txBody>
          <a:bodyPr/>
          <a:lstStyle/>
          <a:p>
            <a:r>
              <a:rPr lang="en-US" altLang="ja-JP" dirty="0"/>
              <a:t>F</a:t>
            </a:r>
            <a:r>
              <a:rPr lang="ja-JP" altLang="en-US"/>
              <a:t>inancial </a:t>
            </a:r>
            <a:r>
              <a:rPr lang="en-US" altLang="ja-JP" dirty="0"/>
              <a:t>P</a:t>
            </a:r>
            <a:r>
              <a:rPr lang="ja-JP" altLang="en-US"/>
              <a:t>lan</a:t>
            </a:r>
            <a:endParaRPr lang="en-US" dirty="0"/>
          </a:p>
        </p:txBody>
      </p:sp>
      <p:sp>
        <p:nvSpPr>
          <p:cNvPr id="4" name="Content Placeholder 3">
            <a:extLst>
              <a:ext uri="{FF2B5EF4-FFF2-40B4-BE49-F238E27FC236}">
                <a16:creationId xmlns:a16="http://schemas.microsoft.com/office/drawing/2014/main" id="{0812EC23-408F-D7FE-77BA-A96445FD0C5F}"/>
              </a:ext>
            </a:extLst>
          </p:cNvPr>
          <p:cNvSpPr>
            <a:spLocks noGrp="1"/>
          </p:cNvSpPr>
          <p:nvPr>
            <p:ph idx="17"/>
          </p:nvPr>
        </p:nvSpPr>
        <p:spPr/>
        <p:txBody>
          <a:bodyPr/>
          <a:lstStyle/>
          <a:p>
            <a:r>
              <a:rPr lang="en-US" altLang="ja-JP" dirty="0"/>
              <a:t>5-1. S</a:t>
            </a:r>
            <a:r>
              <a:rPr lang="ja-JP" altLang="en-US"/>
              <a:t>ales plan</a:t>
            </a:r>
            <a:endParaRPr lang="en-US" dirty="0"/>
          </a:p>
        </p:txBody>
      </p:sp>
      <p:sp>
        <p:nvSpPr>
          <p:cNvPr id="5" name="Content Placeholder 4">
            <a:extLst>
              <a:ext uri="{FF2B5EF4-FFF2-40B4-BE49-F238E27FC236}">
                <a16:creationId xmlns:a16="http://schemas.microsoft.com/office/drawing/2014/main" id="{A21F9C8F-CC4F-68E5-C98A-E121CB60BF67}"/>
              </a:ext>
            </a:extLst>
          </p:cNvPr>
          <p:cNvSpPr>
            <a:spLocks noGrp="1"/>
          </p:cNvSpPr>
          <p:nvPr>
            <p:ph idx="18"/>
          </p:nvPr>
        </p:nvSpPr>
        <p:spPr/>
        <p:txBody>
          <a:bodyPr/>
          <a:lstStyle/>
          <a:p>
            <a:pPr lvl="0"/>
            <a:r>
              <a:rPr lang="ja-JP" altLang="en-US"/>
              <a:t>The target number of contracts for </a:t>
            </a:r>
            <a:r>
              <a:rPr lang="en-US" altLang="ja-JP" dirty="0"/>
              <a:t>20XX </a:t>
            </a:r>
            <a:r>
              <a:rPr lang="ja-JP" altLang="en-US"/>
              <a:t>is XXXX.</a:t>
            </a:r>
            <a:r>
              <a:rPr lang="en-US" altLang="ja-JP" dirty="0"/>
              <a:t> </a:t>
            </a:r>
            <a:r>
              <a:rPr lang="ja-JP" altLang="en-US"/>
              <a:t>To achieve this goal, we need to acquire leads and increase the number of business negotiations.</a:t>
            </a:r>
          </a:p>
        </p:txBody>
      </p:sp>
      <p:graphicFrame>
        <p:nvGraphicFramePr>
          <p:cNvPr id="6" name="Google Shape;941;p45">
            <a:extLst>
              <a:ext uri="{FF2B5EF4-FFF2-40B4-BE49-F238E27FC236}">
                <a16:creationId xmlns:a16="http://schemas.microsoft.com/office/drawing/2014/main" id="{EB3E873B-1556-80CA-AB90-B744A96CE12E}"/>
              </a:ext>
            </a:extLst>
          </p:cNvPr>
          <p:cNvGraphicFramePr/>
          <p:nvPr>
            <p:extLst>
              <p:ext uri="{D42A27DB-BD31-4B8C-83A1-F6EECF244321}">
                <p14:modId xmlns:p14="http://schemas.microsoft.com/office/powerpoint/2010/main" val="1960537592"/>
              </p:ext>
            </p:extLst>
          </p:nvPr>
        </p:nvGraphicFramePr>
        <p:xfrm>
          <a:off x="435231" y="5013672"/>
          <a:ext cx="8307276" cy="918119"/>
        </p:xfrm>
        <a:graphic>
          <a:graphicData uri="http://schemas.openxmlformats.org/drawingml/2006/table">
            <a:tbl>
              <a:tblPr>
                <a:noFill/>
              </a:tblPr>
              <a:tblGrid>
                <a:gridCol w="1451963">
                  <a:extLst>
                    <a:ext uri="{9D8B030D-6E8A-4147-A177-3AD203B41FA5}">
                      <a16:colId xmlns:a16="http://schemas.microsoft.com/office/drawing/2014/main" val="20000"/>
                    </a:ext>
                  </a:extLst>
                </a:gridCol>
                <a:gridCol w="1317129">
                  <a:extLst>
                    <a:ext uri="{9D8B030D-6E8A-4147-A177-3AD203B41FA5}">
                      <a16:colId xmlns:a16="http://schemas.microsoft.com/office/drawing/2014/main" val="20001"/>
                    </a:ext>
                  </a:extLst>
                </a:gridCol>
                <a:gridCol w="1384546">
                  <a:extLst>
                    <a:ext uri="{9D8B030D-6E8A-4147-A177-3AD203B41FA5}">
                      <a16:colId xmlns:a16="http://schemas.microsoft.com/office/drawing/2014/main" val="20002"/>
                    </a:ext>
                  </a:extLst>
                </a:gridCol>
                <a:gridCol w="1384546">
                  <a:extLst>
                    <a:ext uri="{9D8B030D-6E8A-4147-A177-3AD203B41FA5}">
                      <a16:colId xmlns:a16="http://schemas.microsoft.com/office/drawing/2014/main" val="20003"/>
                    </a:ext>
                  </a:extLst>
                </a:gridCol>
                <a:gridCol w="1384546">
                  <a:extLst>
                    <a:ext uri="{9D8B030D-6E8A-4147-A177-3AD203B41FA5}">
                      <a16:colId xmlns:a16="http://schemas.microsoft.com/office/drawing/2014/main" val="20004"/>
                    </a:ext>
                  </a:extLst>
                </a:gridCol>
                <a:gridCol w="1384546">
                  <a:extLst>
                    <a:ext uri="{9D8B030D-6E8A-4147-A177-3AD203B41FA5}">
                      <a16:colId xmlns:a16="http://schemas.microsoft.com/office/drawing/2014/main" val="20005"/>
                    </a:ext>
                  </a:extLst>
                </a:gridCol>
              </a:tblGrid>
              <a:tr h="572898">
                <a:tc>
                  <a:txBody>
                    <a:bodyPr/>
                    <a:lstStyle/>
                    <a:p>
                      <a:pPr marL="0" marR="0" lvl="0" indent="0" algn="ctr" rtl="0">
                        <a:lnSpc>
                          <a:spcPct val="100000"/>
                        </a:lnSpc>
                        <a:spcBef>
                          <a:spcPts val="0"/>
                        </a:spcBef>
                        <a:spcAft>
                          <a:spcPts val="0"/>
                        </a:spcAft>
                        <a:buClr>
                          <a:schemeClr val="lt1"/>
                        </a:buClr>
                        <a:buSzPts val="12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fiscal year (usu. April 1 to March 31)</a:t>
                      </a:r>
                      <a:endParaRPr sz="11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US" altLang="ja-JP" sz="11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rPr>
                        <a:t>20XX</a:t>
                      </a:r>
                      <a:endParaRPr sz="11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100" b="0" i="0" u="none" strike="noStrike" cap="none" dirty="0">
                          <a:solidFill>
                            <a:schemeClr val="bg1"/>
                          </a:solidFill>
                          <a:latin typeface="Times New Roman" panose="02020603050405020304" pitchFamily="18" charset="0"/>
                          <a:ea typeface="游ゴシック"/>
                          <a:cs typeface="Times New Roman" panose="02020603050405020304" pitchFamily="18" charset="0"/>
                          <a:sym typeface="Arial"/>
                        </a:rPr>
                        <a:t>20XX</a:t>
                      </a: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100" b="0" i="0" u="none" strike="noStrike" cap="none" dirty="0">
                          <a:solidFill>
                            <a:schemeClr val="bg1"/>
                          </a:solidFill>
                          <a:latin typeface="Times New Roman" panose="02020603050405020304" pitchFamily="18" charset="0"/>
                          <a:ea typeface="游ゴシック"/>
                          <a:cs typeface="Times New Roman" panose="02020603050405020304" pitchFamily="18" charset="0"/>
                          <a:sym typeface="Arial"/>
                        </a:rPr>
                        <a:t>20XX</a:t>
                      </a: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100" b="0" i="0" u="none" strike="noStrike" cap="none" dirty="0">
                          <a:solidFill>
                            <a:schemeClr val="bg1"/>
                          </a:solidFill>
                          <a:latin typeface="Times New Roman" panose="02020603050405020304" pitchFamily="18" charset="0"/>
                          <a:ea typeface="游ゴシック"/>
                          <a:cs typeface="Times New Roman" panose="02020603050405020304" pitchFamily="18" charset="0"/>
                          <a:sym typeface="Arial"/>
                        </a:rPr>
                        <a:t>20XX</a:t>
                      </a: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100" b="0" i="0" u="none" strike="noStrike" cap="none" dirty="0">
                          <a:solidFill>
                            <a:schemeClr val="bg1"/>
                          </a:solidFill>
                          <a:latin typeface="Times New Roman" panose="02020603050405020304" pitchFamily="18" charset="0"/>
                          <a:ea typeface="游ゴシック"/>
                          <a:cs typeface="Times New Roman" panose="02020603050405020304" pitchFamily="18" charset="0"/>
                          <a:sym typeface="Arial"/>
                        </a:rPr>
                        <a:t>20XX</a:t>
                      </a: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45221">
                <a:tc>
                  <a:txBody>
                    <a:bodyPr/>
                    <a:lstStyle/>
                    <a:p>
                      <a:pPr marL="0" marR="0" lvl="0" indent="0" algn="ctr" rtl="0">
                        <a:lnSpc>
                          <a:spcPct val="115000"/>
                        </a:lnSpc>
                        <a:spcBef>
                          <a:spcPts val="0"/>
                        </a:spcBef>
                        <a:spcAft>
                          <a:spcPts val="0"/>
                        </a:spcAft>
                        <a:buClr>
                          <a:schemeClr val="dk1"/>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Target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chemeClr val="dk1"/>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100 cases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125 cases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145 cases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170 cases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accent6"/>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XXX</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1" name="Chart 10">
            <a:extLst>
              <a:ext uri="{FF2B5EF4-FFF2-40B4-BE49-F238E27FC236}">
                <a16:creationId xmlns:a16="http://schemas.microsoft.com/office/drawing/2014/main" id="{6D7D6DBF-3847-DF93-A5CB-58A124429AD1}"/>
              </a:ext>
            </a:extLst>
          </p:cNvPr>
          <p:cNvGraphicFramePr/>
          <p:nvPr>
            <p:extLst>
              <p:ext uri="{D42A27DB-BD31-4B8C-83A1-F6EECF244321}">
                <p14:modId xmlns:p14="http://schemas.microsoft.com/office/powerpoint/2010/main" val="225318424"/>
              </p:ext>
            </p:extLst>
          </p:nvPr>
        </p:nvGraphicFramePr>
        <p:xfrm>
          <a:off x="417622" y="1819660"/>
          <a:ext cx="8307275" cy="2828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748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3324-39C9-A6B2-9B06-3702AF9EBBA0}"/>
              </a:ext>
            </a:extLst>
          </p:cNvPr>
          <p:cNvSpPr>
            <a:spLocks noGrp="1"/>
          </p:cNvSpPr>
          <p:nvPr>
            <p:ph type="title" idx="10"/>
          </p:nvPr>
        </p:nvSpPr>
        <p:spPr/>
        <p:txBody>
          <a:bodyPr/>
          <a:lstStyle/>
          <a:p>
            <a:r>
              <a:rPr lang="en-US" altLang="ja-JP" dirty="0"/>
              <a:t>F</a:t>
            </a:r>
            <a:r>
              <a:rPr lang="ja-JP" altLang="en-US"/>
              <a:t>inancial </a:t>
            </a:r>
            <a:r>
              <a:rPr lang="en-US" altLang="ja-JP" dirty="0"/>
              <a:t>P</a:t>
            </a:r>
            <a:r>
              <a:rPr lang="ja-JP" altLang="en-US"/>
              <a:t>lan</a:t>
            </a:r>
            <a:endParaRPr lang="en-US" dirty="0"/>
          </a:p>
        </p:txBody>
      </p:sp>
      <p:sp>
        <p:nvSpPr>
          <p:cNvPr id="4" name="Content Placeholder 3">
            <a:extLst>
              <a:ext uri="{FF2B5EF4-FFF2-40B4-BE49-F238E27FC236}">
                <a16:creationId xmlns:a16="http://schemas.microsoft.com/office/drawing/2014/main" id="{014025BE-0540-9383-ECAF-B6983CEDEC5B}"/>
              </a:ext>
            </a:extLst>
          </p:cNvPr>
          <p:cNvSpPr>
            <a:spLocks noGrp="1"/>
          </p:cNvSpPr>
          <p:nvPr>
            <p:ph idx="17"/>
          </p:nvPr>
        </p:nvSpPr>
        <p:spPr/>
        <p:txBody>
          <a:bodyPr/>
          <a:lstStyle/>
          <a:p>
            <a:r>
              <a:rPr lang="en-US" altLang="ja-JP" dirty="0"/>
              <a:t>5-2. P</a:t>
            </a:r>
            <a:r>
              <a:rPr lang="ja-JP" altLang="en-US"/>
              <a:t>rofit-and-loss plan</a:t>
            </a:r>
            <a:endParaRPr lang="en-US" dirty="0"/>
          </a:p>
        </p:txBody>
      </p:sp>
      <p:sp>
        <p:nvSpPr>
          <p:cNvPr id="5" name="Content Placeholder 4">
            <a:extLst>
              <a:ext uri="{FF2B5EF4-FFF2-40B4-BE49-F238E27FC236}">
                <a16:creationId xmlns:a16="http://schemas.microsoft.com/office/drawing/2014/main" id="{3E04B102-A0E8-0119-5E97-D3D23934F63E}"/>
              </a:ext>
            </a:extLst>
          </p:cNvPr>
          <p:cNvSpPr>
            <a:spLocks noGrp="1"/>
          </p:cNvSpPr>
          <p:nvPr>
            <p:ph idx="18"/>
          </p:nvPr>
        </p:nvSpPr>
        <p:spPr/>
        <p:txBody>
          <a:bodyPr/>
          <a:lstStyle/>
          <a:p>
            <a:r>
              <a:rPr lang="ja-JP" altLang="en-US"/>
              <a:t>We have developed a profit and loss plan for the year </a:t>
            </a:r>
            <a:r>
              <a:rPr lang="en-US" altLang="ja-JP" dirty="0"/>
              <a:t>20XX</a:t>
            </a:r>
            <a:r>
              <a:rPr lang="ja-JP" altLang="en-US"/>
              <a:t>. We aim to be profitable in the next 00 months.</a:t>
            </a:r>
          </a:p>
        </p:txBody>
      </p:sp>
      <p:sp>
        <p:nvSpPr>
          <p:cNvPr id="6" name="正方形/長方形 17">
            <a:extLst>
              <a:ext uri="{FF2B5EF4-FFF2-40B4-BE49-F238E27FC236}">
                <a16:creationId xmlns:a16="http://schemas.microsoft.com/office/drawing/2014/main" id="{1B39CFB1-A096-50D3-0279-9318D84A57B7}"/>
              </a:ext>
            </a:extLst>
          </p:cNvPr>
          <p:cNvSpPr/>
          <p:nvPr/>
        </p:nvSpPr>
        <p:spPr>
          <a:xfrm>
            <a:off x="401504" y="1839091"/>
            <a:ext cx="8340993" cy="2724923"/>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Times New Roman" panose="02020603050405020304" pitchFamily="18" charset="0"/>
            </a:endParaRPr>
          </a:p>
        </p:txBody>
      </p:sp>
      <p:graphicFrame>
        <p:nvGraphicFramePr>
          <p:cNvPr id="8" name="Google Shape;931;p44">
            <a:extLst>
              <a:ext uri="{FF2B5EF4-FFF2-40B4-BE49-F238E27FC236}">
                <a16:creationId xmlns:a16="http://schemas.microsoft.com/office/drawing/2014/main" id="{7A8A0447-4BF3-22E7-DE9C-B88306E5D0DB}"/>
              </a:ext>
            </a:extLst>
          </p:cNvPr>
          <p:cNvGraphicFramePr/>
          <p:nvPr>
            <p:extLst>
              <p:ext uri="{D42A27DB-BD31-4B8C-83A1-F6EECF244321}">
                <p14:modId xmlns:p14="http://schemas.microsoft.com/office/powerpoint/2010/main" val="2899877827"/>
              </p:ext>
            </p:extLst>
          </p:nvPr>
        </p:nvGraphicFramePr>
        <p:xfrm>
          <a:off x="417635" y="4771485"/>
          <a:ext cx="8308008" cy="1529827"/>
        </p:xfrm>
        <a:graphic>
          <a:graphicData uri="http://schemas.openxmlformats.org/drawingml/2006/table">
            <a:tbl>
              <a:tblPr>
                <a:noFill/>
              </a:tblPr>
              <a:tblGrid>
                <a:gridCol w="1384668">
                  <a:extLst>
                    <a:ext uri="{9D8B030D-6E8A-4147-A177-3AD203B41FA5}">
                      <a16:colId xmlns:a16="http://schemas.microsoft.com/office/drawing/2014/main" val="20000"/>
                    </a:ext>
                  </a:extLst>
                </a:gridCol>
                <a:gridCol w="1384668">
                  <a:extLst>
                    <a:ext uri="{9D8B030D-6E8A-4147-A177-3AD203B41FA5}">
                      <a16:colId xmlns:a16="http://schemas.microsoft.com/office/drawing/2014/main" val="20001"/>
                    </a:ext>
                  </a:extLst>
                </a:gridCol>
                <a:gridCol w="1384668">
                  <a:extLst>
                    <a:ext uri="{9D8B030D-6E8A-4147-A177-3AD203B41FA5}">
                      <a16:colId xmlns:a16="http://schemas.microsoft.com/office/drawing/2014/main" val="20002"/>
                    </a:ext>
                  </a:extLst>
                </a:gridCol>
                <a:gridCol w="1384668">
                  <a:extLst>
                    <a:ext uri="{9D8B030D-6E8A-4147-A177-3AD203B41FA5}">
                      <a16:colId xmlns:a16="http://schemas.microsoft.com/office/drawing/2014/main" val="20003"/>
                    </a:ext>
                  </a:extLst>
                </a:gridCol>
                <a:gridCol w="1384668">
                  <a:extLst>
                    <a:ext uri="{9D8B030D-6E8A-4147-A177-3AD203B41FA5}">
                      <a16:colId xmlns:a16="http://schemas.microsoft.com/office/drawing/2014/main" val="20004"/>
                    </a:ext>
                  </a:extLst>
                </a:gridCol>
                <a:gridCol w="1384668">
                  <a:extLst>
                    <a:ext uri="{9D8B030D-6E8A-4147-A177-3AD203B41FA5}">
                      <a16:colId xmlns:a16="http://schemas.microsoft.com/office/drawing/2014/main" val="20005"/>
                    </a:ext>
                  </a:extLst>
                </a:gridCol>
              </a:tblGrid>
              <a:tr h="572898">
                <a:tc>
                  <a:txBody>
                    <a:bodyPr/>
                    <a:lstStyle/>
                    <a:p>
                      <a:pPr marL="0" marR="0" lvl="0" indent="0" algn="ctr" rtl="0">
                        <a:lnSpc>
                          <a:spcPct val="100000"/>
                        </a:lnSpc>
                        <a:spcBef>
                          <a:spcPts val="0"/>
                        </a:spcBef>
                        <a:spcAft>
                          <a:spcPts val="0"/>
                        </a:spcAft>
                        <a:buClr>
                          <a:schemeClr val="lt1"/>
                        </a:buClr>
                        <a:buSzPts val="12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fiscal year (usu. April 1 to March 31)</a:t>
                      </a:r>
                      <a:endParaRPr sz="11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US" altLang="ja-JP" sz="11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rPr>
                        <a:t>20XX</a:t>
                      </a:r>
                      <a:endParaRPr sz="11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100" b="0" i="0" u="none" strike="noStrike" cap="none" dirty="0">
                          <a:solidFill>
                            <a:schemeClr val="bg1"/>
                          </a:solidFill>
                          <a:latin typeface="Times New Roman" panose="02020603050405020304" pitchFamily="18" charset="0"/>
                          <a:ea typeface="游ゴシック"/>
                          <a:cs typeface="Times New Roman" panose="02020603050405020304" pitchFamily="18" charset="0"/>
                          <a:sym typeface="Arial"/>
                        </a:rPr>
                        <a:t>20XX</a:t>
                      </a: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100" b="0" i="0" u="none" strike="noStrike" cap="none" dirty="0">
                          <a:solidFill>
                            <a:schemeClr val="bg1"/>
                          </a:solidFill>
                          <a:latin typeface="Times New Roman" panose="02020603050405020304" pitchFamily="18" charset="0"/>
                          <a:ea typeface="游ゴシック"/>
                          <a:cs typeface="Times New Roman" panose="02020603050405020304" pitchFamily="18" charset="0"/>
                          <a:sym typeface="Arial"/>
                        </a:rPr>
                        <a:t>20XX</a:t>
                      </a: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100" b="0" i="0" u="none" strike="noStrike" cap="none" dirty="0">
                          <a:solidFill>
                            <a:schemeClr val="bg1"/>
                          </a:solidFill>
                          <a:latin typeface="Times New Roman" panose="02020603050405020304" pitchFamily="18" charset="0"/>
                          <a:ea typeface="游ゴシック"/>
                          <a:cs typeface="Times New Roman" panose="02020603050405020304" pitchFamily="18" charset="0"/>
                          <a:sym typeface="Arial"/>
                        </a:rPr>
                        <a:t>20XX</a:t>
                      </a: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100" b="0" i="0" u="none" strike="noStrike" cap="none" dirty="0">
                          <a:solidFill>
                            <a:schemeClr val="bg1"/>
                          </a:solidFill>
                          <a:latin typeface="Times New Roman" panose="02020603050405020304" pitchFamily="18" charset="0"/>
                          <a:ea typeface="游ゴシック"/>
                          <a:cs typeface="Times New Roman" panose="02020603050405020304" pitchFamily="18" charset="0"/>
                          <a:sym typeface="Arial"/>
                        </a:rPr>
                        <a:t>20XX</a:t>
                      </a: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54265">
                <a:tc>
                  <a:txBody>
                    <a:bodyPr/>
                    <a:lstStyle/>
                    <a:p>
                      <a:pPr marL="0" marR="0" lvl="0" indent="0" algn="ctr" rtl="0">
                        <a:lnSpc>
                          <a:spcPct val="115000"/>
                        </a:lnSpc>
                        <a:spcBef>
                          <a:spcPts val="0"/>
                        </a:spcBef>
                        <a:spcAft>
                          <a:spcPts val="0"/>
                        </a:spcAft>
                        <a:buClr>
                          <a:schemeClr val="dk1"/>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sales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4265">
                <a:tc>
                  <a:txBody>
                    <a:bodyPr/>
                    <a:lstStyle/>
                    <a:p>
                      <a:pPr marL="0" marR="0" lvl="0" indent="0" algn="ctr" rtl="0">
                        <a:lnSpc>
                          <a:spcPct val="115000"/>
                        </a:lnSpc>
                        <a:spcBef>
                          <a:spcPts val="0"/>
                        </a:spcBef>
                        <a:spcAft>
                          <a:spcPts val="0"/>
                        </a:spcAft>
                        <a:buClr>
                          <a:schemeClr val="dk1"/>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cost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8399">
                <a:tc>
                  <a:txBody>
                    <a:bodyPr/>
                    <a:lstStyle/>
                    <a:p>
                      <a:pPr marL="0" marR="0" lvl="0" indent="0" algn="ctr" rtl="0">
                        <a:lnSpc>
                          <a:spcPct val="115000"/>
                        </a:lnSpc>
                        <a:spcBef>
                          <a:spcPts val="0"/>
                        </a:spcBef>
                        <a:spcAft>
                          <a:spcPts val="0"/>
                        </a:spcAft>
                        <a:buClr>
                          <a:schemeClr val="dk1"/>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Operating income</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 name="Google Shape;932;p44">
            <a:extLst>
              <a:ext uri="{FF2B5EF4-FFF2-40B4-BE49-F238E27FC236}">
                <a16:creationId xmlns:a16="http://schemas.microsoft.com/office/drawing/2014/main" id="{75457B67-7DAC-A53A-9004-664291247512}"/>
              </a:ext>
            </a:extLst>
          </p:cNvPr>
          <p:cNvSpPr txBox="1"/>
          <p:nvPr/>
        </p:nvSpPr>
        <p:spPr>
          <a:xfrm>
            <a:off x="1066800" y="2924551"/>
            <a:ext cx="7162800" cy="653363"/>
          </a:xfrm>
          <a:prstGeom prst="rect">
            <a:avLst/>
          </a:prstGeom>
          <a:noFill/>
          <a:ln>
            <a:noFill/>
          </a:ln>
        </p:spPr>
        <p:txBody>
          <a:bodyPr spcFirstLastPara="1" wrap="square" lIns="84392" tIns="42185" rIns="84392" bIns="42185" anchor="t" anchorCtr="0">
            <a:spAutoFit/>
          </a:bodyPr>
          <a:lstStyle/>
          <a:p>
            <a:pPr>
              <a:buClr>
                <a:srgbClr val="000000"/>
              </a:buClr>
              <a:buSzPts val="4000"/>
            </a:pPr>
            <a:r>
              <a:rPr lang="en-US" altLang="ja-JP" sz="3692" dirty="0">
                <a:latin typeface="Times New Roman" panose="02020603050405020304" pitchFamily="18" charset="0"/>
                <a:ea typeface="+mn-ea"/>
                <a:cs typeface="Times New Roman" panose="02020603050405020304" pitchFamily="18" charset="0"/>
                <a:sym typeface="Arial"/>
              </a:rPr>
              <a:t>Picture: Profit and Loss Excel</a:t>
            </a:r>
            <a:endParaRPr sz="3692" dirty="0">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777609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782F-4375-0EBB-5CE9-104F9B131082}"/>
              </a:ext>
            </a:extLst>
          </p:cNvPr>
          <p:cNvSpPr>
            <a:spLocks noGrp="1"/>
          </p:cNvSpPr>
          <p:nvPr>
            <p:ph type="title" idx="10"/>
          </p:nvPr>
        </p:nvSpPr>
        <p:spPr/>
        <p:txBody>
          <a:bodyPr/>
          <a:lstStyle/>
          <a:p>
            <a:r>
              <a:rPr lang="en-US" altLang="ja-JP" dirty="0"/>
              <a:t>F</a:t>
            </a:r>
            <a:r>
              <a:rPr lang="ja-JP" altLang="en-US"/>
              <a:t>inancial </a:t>
            </a:r>
            <a:r>
              <a:rPr lang="en-US" altLang="ja-JP" dirty="0"/>
              <a:t>P</a:t>
            </a:r>
            <a:r>
              <a:rPr lang="ja-JP" altLang="en-US"/>
              <a:t>lan</a:t>
            </a:r>
            <a:endParaRPr lang="en-US" dirty="0"/>
          </a:p>
        </p:txBody>
      </p:sp>
      <p:sp>
        <p:nvSpPr>
          <p:cNvPr id="4" name="Content Placeholder 3">
            <a:extLst>
              <a:ext uri="{FF2B5EF4-FFF2-40B4-BE49-F238E27FC236}">
                <a16:creationId xmlns:a16="http://schemas.microsoft.com/office/drawing/2014/main" id="{756F3CCE-52B3-0B36-98A2-CAB41C6A3CFF}"/>
              </a:ext>
            </a:extLst>
          </p:cNvPr>
          <p:cNvSpPr>
            <a:spLocks noGrp="1"/>
          </p:cNvSpPr>
          <p:nvPr>
            <p:ph idx="17"/>
          </p:nvPr>
        </p:nvSpPr>
        <p:spPr/>
        <p:txBody>
          <a:bodyPr/>
          <a:lstStyle/>
          <a:p>
            <a:r>
              <a:rPr lang="en-US" altLang="ja-JP" dirty="0"/>
              <a:t>5-3. B</a:t>
            </a:r>
            <a:r>
              <a:rPr lang="ja-JP" altLang="en-US"/>
              <a:t>est </a:t>
            </a:r>
            <a:r>
              <a:rPr lang="en-US" altLang="ja-JP" dirty="0"/>
              <a:t>and </a:t>
            </a:r>
            <a:r>
              <a:rPr lang="ja-JP" altLang="en-US"/>
              <a:t>worst case scenarios</a:t>
            </a:r>
            <a:endParaRPr lang="en-US" dirty="0"/>
          </a:p>
        </p:txBody>
      </p:sp>
      <p:sp>
        <p:nvSpPr>
          <p:cNvPr id="5" name="Content Placeholder 4">
            <a:extLst>
              <a:ext uri="{FF2B5EF4-FFF2-40B4-BE49-F238E27FC236}">
                <a16:creationId xmlns:a16="http://schemas.microsoft.com/office/drawing/2014/main" id="{1FD79194-FD1B-626B-1B42-DAA35717DA1A}"/>
              </a:ext>
            </a:extLst>
          </p:cNvPr>
          <p:cNvSpPr>
            <a:spLocks noGrp="1"/>
          </p:cNvSpPr>
          <p:nvPr>
            <p:ph idx="18"/>
          </p:nvPr>
        </p:nvSpPr>
        <p:spPr/>
        <p:txBody>
          <a:bodyPr/>
          <a:lstStyle/>
          <a:p>
            <a:pPr lvl="0"/>
            <a:r>
              <a:rPr lang="ja-JP" altLang="en-US"/>
              <a:t>The best scenario is assumed to be achieved with a </a:t>
            </a:r>
            <a:r>
              <a:rPr lang="en-US" altLang="ja-JP" dirty="0"/>
              <a:t>20% </a:t>
            </a:r>
            <a:r>
              <a:rPr lang="ja-JP" altLang="en-US"/>
              <a:t>increase and the worst scenario with </a:t>
            </a:r>
            <a:r>
              <a:rPr lang="en-US" altLang="ja-JP" dirty="0"/>
              <a:t>a 20% </a:t>
            </a:r>
            <a:r>
              <a:rPr lang="ja-JP" altLang="en-US"/>
              <a:t>decrease.</a:t>
            </a:r>
            <a:r>
              <a:rPr lang="en-US" altLang="ja-JP" dirty="0"/>
              <a:t> </a:t>
            </a:r>
            <a:r>
              <a:rPr lang="ja-JP" altLang="en-US"/>
              <a:t>The next slide explains how to recover from approaching the worst-case scenario.</a:t>
            </a:r>
          </a:p>
        </p:txBody>
      </p:sp>
      <p:sp>
        <p:nvSpPr>
          <p:cNvPr id="8" name="スライド番号プレースホルダー 8">
            <a:extLst>
              <a:ext uri="{FF2B5EF4-FFF2-40B4-BE49-F238E27FC236}">
                <a16:creationId xmlns:a16="http://schemas.microsoft.com/office/drawing/2014/main" id="{59607138-91BD-F005-0D00-9E3C2750682A}"/>
              </a:ext>
            </a:extLst>
          </p:cNvPr>
          <p:cNvSpPr txBox="1">
            <a:spLocks/>
          </p:cNvSpPr>
          <p:nvPr/>
        </p:nvSpPr>
        <p:spPr>
          <a:xfrm>
            <a:off x="7643446" y="6227068"/>
            <a:ext cx="1329231" cy="265846"/>
          </a:xfrm>
          <a:prstGeom prst="rect">
            <a:avLst/>
          </a:prstGeom>
        </p:spPr>
        <p:txBody>
          <a:bodyPr vert="horz" lIns="91440" tIns="45720" rIns="91440" bIns="45720" rtlCol="0" anchor="ctr"/>
          <a:lstStyle>
            <a:defPPr>
              <a:defRPr lang="en-US"/>
            </a:defPPr>
            <a:lvl1pPr marL="0" lvl="0" algn="l" rtl="0">
              <a:defRPr lang="en-US" sz="1200" dirty="0">
                <a:solidFill>
                  <a:schemeClr val="tx1">
                    <a:tint val="75000"/>
                  </a:schemeClr>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a:lstStyle>
          <a:p>
            <a:fld id="{00000000-1234-1234-1234-123412341234}" type="slidenum">
              <a:rPr lang="en-US" altLang="ja-JP" smtClean="0">
                <a:latin typeface="Times New Roman" panose="02020603050405020304" pitchFamily="18" charset="0"/>
              </a:rPr>
              <a:pPr/>
              <a:t>22</a:t>
            </a:fld>
            <a:endParaRPr lang="en-US" altLang="ja-JP" dirty="0">
              <a:latin typeface="Times New Roman" panose="02020603050405020304" pitchFamily="18" charset="0"/>
            </a:endParaRPr>
          </a:p>
        </p:txBody>
      </p:sp>
      <p:graphicFrame>
        <p:nvGraphicFramePr>
          <p:cNvPr id="9" name="Google Shape;1033;p52">
            <a:extLst>
              <a:ext uri="{FF2B5EF4-FFF2-40B4-BE49-F238E27FC236}">
                <a16:creationId xmlns:a16="http://schemas.microsoft.com/office/drawing/2014/main" id="{F77D2CB6-FF9F-51A4-49C9-366CE5B1E0E4}"/>
              </a:ext>
            </a:extLst>
          </p:cNvPr>
          <p:cNvGraphicFramePr/>
          <p:nvPr>
            <p:extLst>
              <p:ext uri="{D42A27DB-BD31-4B8C-83A1-F6EECF244321}">
                <p14:modId xmlns:p14="http://schemas.microsoft.com/office/powerpoint/2010/main" val="3637107290"/>
              </p:ext>
            </p:extLst>
          </p:nvPr>
        </p:nvGraphicFramePr>
        <p:xfrm>
          <a:off x="417623" y="4770735"/>
          <a:ext cx="8307276" cy="1723961"/>
        </p:xfrm>
        <a:graphic>
          <a:graphicData uri="http://schemas.openxmlformats.org/drawingml/2006/table">
            <a:tbl>
              <a:tblPr>
                <a:noFill/>
              </a:tblPr>
              <a:tblGrid>
                <a:gridCol w="1384546">
                  <a:extLst>
                    <a:ext uri="{9D8B030D-6E8A-4147-A177-3AD203B41FA5}">
                      <a16:colId xmlns:a16="http://schemas.microsoft.com/office/drawing/2014/main" val="20000"/>
                    </a:ext>
                  </a:extLst>
                </a:gridCol>
                <a:gridCol w="1384546">
                  <a:extLst>
                    <a:ext uri="{9D8B030D-6E8A-4147-A177-3AD203B41FA5}">
                      <a16:colId xmlns:a16="http://schemas.microsoft.com/office/drawing/2014/main" val="20001"/>
                    </a:ext>
                  </a:extLst>
                </a:gridCol>
                <a:gridCol w="1384546">
                  <a:extLst>
                    <a:ext uri="{9D8B030D-6E8A-4147-A177-3AD203B41FA5}">
                      <a16:colId xmlns:a16="http://schemas.microsoft.com/office/drawing/2014/main" val="20002"/>
                    </a:ext>
                  </a:extLst>
                </a:gridCol>
                <a:gridCol w="1384546">
                  <a:extLst>
                    <a:ext uri="{9D8B030D-6E8A-4147-A177-3AD203B41FA5}">
                      <a16:colId xmlns:a16="http://schemas.microsoft.com/office/drawing/2014/main" val="20003"/>
                    </a:ext>
                  </a:extLst>
                </a:gridCol>
                <a:gridCol w="1384546">
                  <a:extLst>
                    <a:ext uri="{9D8B030D-6E8A-4147-A177-3AD203B41FA5}">
                      <a16:colId xmlns:a16="http://schemas.microsoft.com/office/drawing/2014/main" val="20004"/>
                    </a:ext>
                  </a:extLst>
                </a:gridCol>
                <a:gridCol w="1384546">
                  <a:extLst>
                    <a:ext uri="{9D8B030D-6E8A-4147-A177-3AD203B41FA5}">
                      <a16:colId xmlns:a16="http://schemas.microsoft.com/office/drawing/2014/main" val="20005"/>
                    </a:ext>
                  </a:extLst>
                </a:gridCol>
              </a:tblGrid>
              <a:tr h="572898">
                <a:tc>
                  <a:txBody>
                    <a:bodyPr/>
                    <a:lstStyle/>
                    <a:p>
                      <a:pPr marL="0" marR="0" lvl="0" indent="0" algn="ctr" rtl="0">
                        <a:lnSpc>
                          <a:spcPct val="100000"/>
                        </a:lnSpc>
                        <a:spcBef>
                          <a:spcPts val="0"/>
                        </a:spcBef>
                        <a:spcAft>
                          <a:spcPts val="0"/>
                        </a:spcAft>
                        <a:buClr>
                          <a:srgbClr val="000000"/>
                        </a:buClr>
                        <a:buSzPts val="12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fiscal year (usu. April 1 to March 31)</a:t>
                      </a:r>
                      <a:endParaRPr sz="11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100" b="0" i="0" u="none" strike="noStrike" cap="none" dirty="0">
                          <a:solidFill>
                            <a:schemeClr val="bg1"/>
                          </a:solidFill>
                          <a:latin typeface="Times New Roman" panose="02020603050405020304" pitchFamily="18" charset="0"/>
                          <a:ea typeface="游ゴシック"/>
                          <a:cs typeface="Times New Roman" panose="02020603050405020304" pitchFamily="18" charset="0"/>
                          <a:sym typeface="Arial"/>
                        </a:rPr>
                        <a:t>20XX</a:t>
                      </a: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100" b="0" i="0" u="none" strike="noStrike" cap="none" dirty="0">
                          <a:solidFill>
                            <a:schemeClr val="bg1"/>
                          </a:solidFill>
                          <a:latin typeface="Times New Roman" panose="02020603050405020304" pitchFamily="18" charset="0"/>
                          <a:ea typeface="游ゴシック"/>
                          <a:cs typeface="Times New Roman" panose="02020603050405020304" pitchFamily="18" charset="0"/>
                          <a:sym typeface="Arial"/>
                        </a:rPr>
                        <a:t>20XX</a:t>
                      </a: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100" b="0" i="0" u="none" strike="noStrike" cap="none" dirty="0">
                          <a:solidFill>
                            <a:schemeClr val="bg1"/>
                          </a:solidFill>
                          <a:latin typeface="Times New Roman" panose="02020603050405020304" pitchFamily="18" charset="0"/>
                          <a:ea typeface="游ゴシック"/>
                          <a:cs typeface="Times New Roman" panose="02020603050405020304" pitchFamily="18" charset="0"/>
                          <a:sym typeface="Arial"/>
                        </a:rPr>
                        <a:t>20XX</a:t>
                      </a: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100" b="0" i="0" u="none" strike="noStrike" cap="none" dirty="0">
                          <a:solidFill>
                            <a:schemeClr val="bg1"/>
                          </a:solidFill>
                          <a:latin typeface="Times New Roman" panose="02020603050405020304" pitchFamily="18" charset="0"/>
                          <a:ea typeface="游ゴシック"/>
                          <a:cs typeface="Times New Roman" panose="02020603050405020304" pitchFamily="18" charset="0"/>
                          <a:sym typeface="Arial"/>
                        </a:rPr>
                        <a:t>20XX</a:t>
                      </a: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100" b="0" i="0" u="none" strike="noStrike" cap="none" dirty="0">
                          <a:solidFill>
                            <a:schemeClr val="bg1"/>
                          </a:solidFill>
                          <a:latin typeface="Times New Roman" panose="02020603050405020304" pitchFamily="18" charset="0"/>
                          <a:ea typeface="游ゴシック"/>
                          <a:cs typeface="Times New Roman" panose="02020603050405020304" pitchFamily="18" charset="0"/>
                          <a:sym typeface="Arial"/>
                        </a:rPr>
                        <a:t>20XX</a:t>
                      </a: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dk1"/>
                    </a:solidFill>
                  </a:tcPr>
                </a:tc>
                <a:extLst>
                  <a:ext uri="{0D108BD9-81ED-4DB2-BD59-A6C34878D82A}">
                    <a16:rowId xmlns:a16="http://schemas.microsoft.com/office/drawing/2014/main" val="10000"/>
                  </a:ext>
                </a:extLst>
              </a:tr>
              <a:tr h="448399">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best case scenario</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120 cases</a:t>
                      </a:r>
                      <a:endParaRPr sz="1300" b="1" i="0"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150 cases</a:t>
                      </a:r>
                      <a:endParaRPr sz="1300" b="1" i="0"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174 cases</a:t>
                      </a:r>
                      <a:endParaRPr sz="1300" b="1" i="0"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204 cases</a:t>
                      </a:r>
                      <a:endParaRPr sz="1300" b="1" i="0"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XXX</a:t>
                      </a:r>
                      <a:endParaRPr sz="1300" b="1" i="0"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4265">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Target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100 cases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125 cases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145 cases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170 cases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XXX</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8399">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worst-case scenario</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80 cases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100 cases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116 cases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136 cases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XXX</a:t>
                      </a:r>
                      <a:endParaRPr sz="1300" b="1" i="0"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2" name="Chart 11">
            <a:extLst>
              <a:ext uri="{FF2B5EF4-FFF2-40B4-BE49-F238E27FC236}">
                <a16:creationId xmlns:a16="http://schemas.microsoft.com/office/drawing/2014/main" id="{D840CA15-E35D-8771-EC57-F177B77FE045}"/>
              </a:ext>
            </a:extLst>
          </p:cNvPr>
          <p:cNvGraphicFramePr/>
          <p:nvPr>
            <p:extLst>
              <p:ext uri="{D42A27DB-BD31-4B8C-83A1-F6EECF244321}">
                <p14:modId xmlns:p14="http://schemas.microsoft.com/office/powerpoint/2010/main" val="1815775700"/>
              </p:ext>
            </p:extLst>
          </p:nvPr>
        </p:nvGraphicFramePr>
        <p:xfrm>
          <a:off x="417622" y="1819660"/>
          <a:ext cx="8307275" cy="2828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6153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139B-B560-1C7F-FB7E-EBCB3BD28301}"/>
              </a:ext>
            </a:extLst>
          </p:cNvPr>
          <p:cNvSpPr>
            <a:spLocks noGrp="1"/>
          </p:cNvSpPr>
          <p:nvPr>
            <p:ph type="title" idx="10"/>
          </p:nvPr>
        </p:nvSpPr>
        <p:spPr/>
        <p:txBody>
          <a:bodyPr/>
          <a:lstStyle/>
          <a:p>
            <a:r>
              <a:rPr lang="en-US" altLang="ja-JP" dirty="0"/>
              <a:t>F</a:t>
            </a:r>
            <a:r>
              <a:rPr lang="ja-JP" altLang="en-US"/>
              <a:t>inancial </a:t>
            </a:r>
            <a:r>
              <a:rPr lang="en-US" altLang="ja-JP" dirty="0"/>
              <a:t>P</a:t>
            </a:r>
            <a:r>
              <a:rPr lang="ja-JP" altLang="en-US"/>
              <a:t>lan</a:t>
            </a:r>
            <a:endParaRPr lang="en-US" dirty="0"/>
          </a:p>
        </p:txBody>
      </p:sp>
      <p:sp>
        <p:nvSpPr>
          <p:cNvPr id="4" name="Content Placeholder 3">
            <a:extLst>
              <a:ext uri="{FF2B5EF4-FFF2-40B4-BE49-F238E27FC236}">
                <a16:creationId xmlns:a16="http://schemas.microsoft.com/office/drawing/2014/main" id="{D1FC8581-3234-AF50-CADF-5F94E92F7BE1}"/>
              </a:ext>
            </a:extLst>
          </p:cNvPr>
          <p:cNvSpPr>
            <a:spLocks noGrp="1"/>
          </p:cNvSpPr>
          <p:nvPr>
            <p:ph idx="17"/>
          </p:nvPr>
        </p:nvSpPr>
        <p:spPr/>
        <p:txBody>
          <a:bodyPr/>
          <a:lstStyle/>
          <a:p>
            <a:r>
              <a:rPr lang="en-US" altLang="ja-JP" dirty="0"/>
              <a:t>5-4</a:t>
            </a:r>
            <a:r>
              <a:rPr lang="ja-JP" altLang="en-US"/>
              <a:t>. </a:t>
            </a:r>
            <a:r>
              <a:rPr lang="en-US" altLang="ja-JP" dirty="0"/>
              <a:t>W</a:t>
            </a:r>
            <a:r>
              <a:rPr lang="ja-JP" altLang="en-US"/>
              <a:t>orst-case scenario recovery study measures</a:t>
            </a:r>
            <a:endParaRPr lang="en-US" dirty="0"/>
          </a:p>
        </p:txBody>
      </p:sp>
      <p:sp>
        <p:nvSpPr>
          <p:cNvPr id="5" name="Content Placeholder 4">
            <a:extLst>
              <a:ext uri="{FF2B5EF4-FFF2-40B4-BE49-F238E27FC236}">
                <a16:creationId xmlns:a16="http://schemas.microsoft.com/office/drawing/2014/main" id="{D2B6DA2E-DD6A-C10E-E8CF-36541008647A}"/>
              </a:ext>
            </a:extLst>
          </p:cNvPr>
          <p:cNvSpPr>
            <a:spLocks noGrp="1"/>
          </p:cNvSpPr>
          <p:nvPr>
            <p:ph idx="18"/>
          </p:nvPr>
        </p:nvSpPr>
        <p:spPr/>
        <p:txBody>
          <a:bodyPr/>
          <a:lstStyle/>
          <a:p>
            <a:endParaRPr lang="en-US"/>
          </a:p>
        </p:txBody>
      </p:sp>
      <p:sp>
        <p:nvSpPr>
          <p:cNvPr id="6" name="Google Shape;333;p5">
            <a:extLst>
              <a:ext uri="{FF2B5EF4-FFF2-40B4-BE49-F238E27FC236}">
                <a16:creationId xmlns:a16="http://schemas.microsoft.com/office/drawing/2014/main" id="{7924137D-F1A3-32BE-8F12-7A951C1E0700}"/>
              </a:ext>
            </a:extLst>
          </p:cNvPr>
          <p:cNvSpPr/>
          <p:nvPr/>
        </p:nvSpPr>
        <p:spPr>
          <a:xfrm>
            <a:off x="435220" y="2157000"/>
            <a:ext cx="3821538" cy="432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6000" tIns="36000" rIns="36000" bIns="36000" anchor="ctr" anchorCtr="0">
            <a:noAutofit/>
          </a:bodyPr>
          <a:lstStyle/>
          <a:p>
            <a:pPr algn="ctr">
              <a:buClr>
                <a:srgbClr val="000000"/>
              </a:buClr>
              <a:buSzPts val="1600"/>
            </a:pPr>
            <a:endParaRPr sz="1477" b="1" spc="277">
              <a:latin typeface="Times New Roman" panose="02020603050405020304" pitchFamily="18" charset="0"/>
              <a:ea typeface="+mn-ea"/>
              <a:cs typeface="Times New Roman" panose="02020603050405020304" pitchFamily="18" charset="0"/>
              <a:sym typeface="Arial"/>
            </a:endParaRPr>
          </a:p>
        </p:txBody>
      </p:sp>
      <p:sp>
        <p:nvSpPr>
          <p:cNvPr id="7" name="Google Shape;335;p5">
            <a:extLst>
              <a:ext uri="{FF2B5EF4-FFF2-40B4-BE49-F238E27FC236}">
                <a16:creationId xmlns:a16="http://schemas.microsoft.com/office/drawing/2014/main" id="{6824A9DB-4637-53BF-5F61-3EA4B3C13006}"/>
              </a:ext>
            </a:extLst>
          </p:cNvPr>
          <p:cNvSpPr/>
          <p:nvPr/>
        </p:nvSpPr>
        <p:spPr>
          <a:xfrm>
            <a:off x="435220" y="2156999"/>
            <a:ext cx="3821538" cy="564923"/>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66462" tIns="66462" rIns="66462" bIns="66462" anchor="ctr" anchorCtr="0">
            <a:normAutofit/>
          </a:bodyPr>
          <a:lstStyle/>
          <a:p>
            <a:pPr algn="ctr">
              <a:buClr>
                <a:srgbClr val="FFFFFF"/>
              </a:buClr>
              <a:buSzPts val="1600"/>
            </a:pPr>
            <a:r>
              <a:rPr lang="ja-JP" altLang="en-US" sz="1477">
                <a:solidFill>
                  <a:schemeClr val="bg1"/>
                </a:solidFill>
                <a:latin typeface="Times New Roman" panose="02020603050405020304" pitchFamily="18" charset="0"/>
                <a:ea typeface="+mn-ea"/>
                <a:cs typeface="Times New Roman" panose="02020603050405020304" pitchFamily="18" charset="0"/>
                <a:sym typeface="Arial"/>
              </a:rPr>
              <a:t>Factor Examination of Worst-Case Scenarios</a:t>
            </a:r>
            <a:endParaRPr lang="ja-JP" altLang="en-US" sz="1477"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8" name="Google Shape;336;p5">
            <a:extLst>
              <a:ext uri="{FF2B5EF4-FFF2-40B4-BE49-F238E27FC236}">
                <a16:creationId xmlns:a16="http://schemas.microsoft.com/office/drawing/2014/main" id="{57ACD58D-637C-5101-791B-5D9360F5DB7B}"/>
              </a:ext>
            </a:extLst>
          </p:cNvPr>
          <p:cNvSpPr/>
          <p:nvPr/>
        </p:nvSpPr>
        <p:spPr>
          <a:xfrm>
            <a:off x="4920946" y="2157000"/>
            <a:ext cx="3821538" cy="432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6000" tIns="36000" rIns="36000" bIns="36000" anchor="ctr" anchorCtr="0">
            <a:noAutofit/>
          </a:bodyPr>
          <a:lstStyle/>
          <a:p>
            <a:pPr algn="ctr">
              <a:buClr>
                <a:srgbClr val="000000"/>
              </a:buClr>
              <a:buSzPts val="1600"/>
            </a:pPr>
            <a:endParaRPr sz="1477" b="1">
              <a:latin typeface="Times New Roman" panose="02020603050405020304" pitchFamily="18" charset="0"/>
              <a:ea typeface="+mn-ea"/>
              <a:cs typeface="Times New Roman" panose="02020603050405020304" pitchFamily="18" charset="0"/>
              <a:sym typeface="Arial"/>
            </a:endParaRPr>
          </a:p>
        </p:txBody>
      </p:sp>
      <p:sp>
        <p:nvSpPr>
          <p:cNvPr id="9" name="Google Shape;338;p5">
            <a:extLst>
              <a:ext uri="{FF2B5EF4-FFF2-40B4-BE49-F238E27FC236}">
                <a16:creationId xmlns:a16="http://schemas.microsoft.com/office/drawing/2014/main" id="{EB4A2805-C8D7-A179-E4D5-76AA726E75D6}"/>
              </a:ext>
            </a:extLst>
          </p:cNvPr>
          <p:cNvSpPr/>
          <p:nvPr/>
        </p:nvSpPr>
        <p:spPr>
          <a:xfrm>
            <a:off x="4920946" y="2156999"/>
            <a:ext cx="3821538" cy="564923"/>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tx1"/>
          </a:solidFill>
          <a:ln>
            <a:noFill/>
          </a:ln>
        </p:spPr>
        <p:txBody>
          <a:bodyPr spcFirstLastPara="1" wrap="square" lIns="66462" tIns="66462" rIns="66462" bIns="66462" anchor="ctr" anchorCtr="0">
            <a:normAutofit/>
          </a:bodyPr>
          <a:lstStyle/>
          <a:p>
            <a:pPr algn="ctr">
              <a:buClr>
                <a:srgbClr val="FFFFFF"/>
              </a:buClr>
              <a:buSzPts val="1600"/>
            </a:pPr>
            <a:r>
              <a:rPr lang="ja-JP" altLang="en-US" sz="1477">
                <a:solidFill>
                  <a:schemeClr val="bg1"/>
                </a:solidFill>
                <a:latin typeface="Times New Roman" panose="02020603050405020304" pitchFamily="18" charset="0"/>
                <a:ea typeface="+mn-ea"/>
                <a:cs typeface="Times New Roman" panose="02020603050405020304" pitchFamily="18" charset="0"/>
                <a:sym typeface="Arial"/>
              </a:rPr>
              <a:t>Measures to address worst-case scenario factors</a:t>
            </a:r>
            <a:endParaRPr lang="ja-JP" altLang="en-US" sz="1477"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0" name="Google Shape;1045;p53">
            <a:extLst>
              <a:ext uri="{FF2B5EF4-FFF2-40B4-BE49-F238E27FC236}">
                <a16:creationId xmlns:a16="http://schemas.microsoft.com/office/drawing/2014/main" id="{0780D13C-7ED9-F939-DCDF-555C48203E07}"/>
              </a:ext>
            </a:extLst>
          </p:cNvPr>
          <p:cNvSpPr txBox="1"/>
          <p:nvPr/>
        </p:nvSpPr>
        <p:spPr>
          <a:xfrm>
            <a:off x="684450" y="2879576"/>
            <a:ext cx="3323077" cy="598154"/>
          </a:xfrm>
          <a:prstGeom prst="rect">
            <a:avLst/>
          </a:prstGeom>
          <a:noFill/>
          <a:ln>
            <a:noFill/>
          </a:ln>
        </p:spPr>
        <p:txBody>
          <a:bodyPr spcFirstLastPara="1" wrap="square" lIns="33231" tIns="33231" rIns="33231" bIns="33231" anchor="ctr" anchorCtr="0">
            <a:noAutofit/>
          </a:bodyPr>
          <a:lstStyle/>
          <a:p>
            <a:pPr algn="ctr">
              <a:buClr>
                <a:srgbClr val="0F1C50"/>
              </a:buClr>
              <a:buSzPts val="1600"/>
            </a:pPr>
            <a:r>
              <a:rPr lang="en-US" altLang="ja-JP" sz="1477" dirty="0">
                <a:latin typeface="Times New Roman" panose="02020603050405020304" pitchFamily="18" charset="0"/>
                <a:ea typeface="+mn-ea"/>
                <a:cs typeface="Times New Roman" panose="02020603050405020304" pitchFamily="18" charset="0"/>
                <a:sym typeface="Arial"/>
              </a:rPr>
              <a:t>Due to the following factors</a:t>
            </a:r>
            <a:endParaRPr sz="1477" dirty="0">
              <a:latin typeface="Times New Roman" panose="02020603050405020304" pitchFamily="18" charset="0"/>
              <a:ea typeface="+mn-ea"/>
              <a:cs typeface="Times New Roman" panose="02020603050405020304" pitchFamily="18" charset="0"/>
              <a:sym typeface="Arial"/>
            </a:endParaRPr>
          </a:p>
          <a:p>
            <a:pPr algn="ctr">
              <a:spcBef>
                <a:spcPts val="400"/>
              </a:spcBef>
              <a:buClr>
                <a:srgbClr val="0F1C50"/>
              </a:buClr>
              <a:buSzPts val="1600"/>
            </a:pPr>
            <a:r>
              <a:rPr lang="en-US" altLang="ja-JP" sz="1477" dirty="0">
                <a:latin typeface="Times New Roman" panose="02020603050405020304" pitchFamily="18" charset="0"/>
                <a:ea typeface="+mn-ea"/>
                <a:cs typeface="Times New Roman" panose="02020603050405020304" pitchFamily="18" charset="0"/>
                <a:sym typeface="Arial"/>
              </a:rPr>
              <a:t>We are behind schedule.</a:t>
            </a:r>
            <a:endParaRPr sz="1477" dirty="0">
              <a:latin typeface="Times New Roman" panose="02020603050405020304" pitchFamily="18" charset="0"/>
              <a:ea typeface="+mn-ea"/>
              <a:cs typeface="Times New Roman" panose="02020603050405020304" pitchFamily="18" charset="0"/>
              <a:sym typeface="Arial"/>
            </a:endParaRPr>
          </a:p>
        </p:txBody>
      </p:sp>
      <p:sp>
        <p:nvSpPr>
          <p:cNvPr id="11" name="Google Shape;1047;p53">
            <a:extLst>
              <a:ext uri="{FF2B5EF4-FFF2-40B4-BE49-F238E27FC236}">
                <a16:creationId xmlns:a16="http://schemas.microsoft.com/office/drawing/2014/main" id="{D2F184D3-0A67-3F52-4643-D8729C70AA72}"/>
              </a:ext>
            </a:extLst>
          </p:cNvPr>
          <p:cNvSpPr txBox="1"/>
          <p:nvPr/>
        </p:nvSpPr>
        <p:spPr>
          <a:xfrm>
            <a:off x="1265989" y="3697508"/>
            <a:ext cx="2724922" cy="498462"/>
          </a:xfrm>
          <a:prstGeom prst="rect">
            <a:avLst/>
          </a:prstGeom>
          <a:noFill/>
          <a:ln>
            <a:noFill/>
          </a:ln>
        </p:spPr>
        <p:txBody>
          <a:bodyPr spcFirstLastPara="1" wrap="square" lIns="33231" tIns="33231" rIns="33231" bIns="33231" anchor="ctr" anchorCtr="0">
            <a:normAutofit/>
          </a:bodyPr>
          <a:lstStyle/>
          <a:p>
            <a:pPr>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To expand the number of XXX</a:t>
            </a:r>
            <a:endParaRPr sz="1200" dirty="0">
              <a:latin typeface="Times New Roman" panose="02020603050405020304" pitchFamily="18" charset="0"/>
              <a:ea typeface="+mn-ea"/>
              <a:cs typeface="Times New Roman" panose="02020603050405020304" pitchFamily="18" charset="0"/>
              <a:sym typeface="Arial"/>
            </a:endParaRPr>
          </a:p>
          <a:p>
            <a:pPr>
              <a:spcBef>
                <a:spcPts val="369"/>
              </a:spcBef>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Further expansion of leads is needed</a:t>
            </a:r>
            <a:endParaRPr sz="1200" dirty="0">
              <a:latin typeface="Times New Roman" panose="02020603050405020304" pitchFamily="18" charset="0"/>
              <a:ea typeface="+mn-ea"/>
              <a:cs typeface="Times New Roman" panose="02020603050405020304" pitchFamily="18" charset="0"/>
              <a:sym typeface="Arial"/>
            </a:endParaRPr>
          </a:p>
        </p:txBody>
      </p:sp>
      <p:sp>
        <p:nvSpPr>
          <p:cNvPr id="12" name="Google Shape;1048;p53">
            <a:extLst>
              <a:ext uri="{FF2B5EF4-FFF2-40B4-BE49-F238E27FC236}">
                <a16:creationId xmlns:a16="http://schemas.microsoft.com/office/drawing/2014/main" id="{3BD6CB9A-3616-7F1C-763E-0E58FA949769}"/>
              </a:ext>
            </a:extLst>
          </p:cNvPr>
          <p:cNvSpPr txBox="1"/>
          <p:nvPr/>
        </p:nvSpPr>
        <p:spPr>
          <a:xfrm>
            <a:off x="1265989" y="4365123"/>
            <a:ext cx="2724922" cy="498462"/>
          </a:xfrm>
          <a:prstGeom prst="rect">
            <a:avLst/>
          </a:prstGeom>
          <a:noFill/>
          <a:ln>
            <a:noFill/>
          </a:ln>
        </p:spPr>
        <p:txBody>
          <a:bodyPr spcFirstLastPara="1" wrap="square" lIns="33231" tIns="33231" rIns="33231" bIns="33231" anchor="ctr" anchorCtr="0">
            <a:normAutofit/>
          </a:bodyPr>
          <a:lstStyle/>
          <a:p>
            <a:pPr>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Unable to concentrate on XXX operations,</a:t>
            </a:r>
            <a:endParaRPr sz="1200" dirty="0">
              <a:latin typeface="Times New Roman" panose="02020603050405020304" pitchFamily="18" charset="0"/>
              <a:ea typeface="+mn-ea"/>
              <a:cs typeface="Times New Roman" panose="02020603050405020304" pitchFamily="18" charset="0"/>
              <a:sym typeface="Arial"/>
            </a:endParaRPr>
          </a:p>
          <a:p>
            <a:pPr>
              <a:spcBef>
                <a:spcPts val="369"/>
              </a:spcBef>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Failure to address ____ to customers.</a:t>
            </a:r>
            <a:endParaRPr sz="1200" dirty="0">
              <a:latin typeface="Times New Roman" panose="02020603050405020304" pitchFamily="18" charset="0"/>
              <a:ea typeface="+mn-ea"/>
              <a:cs typeface="Times New Roman" panose="02020603050405020304" pitchFamily="18" charset="0"/>
              <a:sym typeface="Arial"/>
            </a:endParaRPr>
          </a:p>
        </p:txBody>
      </p:sp>
      <p:sp>
        <p:nvSpPr>
          <p:cNvPr id="13" name="Google Shape;1049;p53">
            <a:extLst>
              <a:ext uri="{FF2B5EF4-FFF2-40B4-BE49-F238E27FC236}">
                <a16:creationId xmlns:a16="http://schemas.microsoft.com/office/drawing/2014/main" id="{4323A2E4-427B-A789-0E00-ADBD33921C7B}"/>
              </a:ext>
            </a:extLst>
          </p:cNvPr>
          <p:cNvSpPr txBox="1"/>
          <p:nvPr/>
        </p:nvSpPr>
        <p:spPr>
          <a:xfrm>
            <a:off x="1265989" y="5032739"/>
            <a:ext cx="2724922" cy="498462"/>
          </a:xfrm>
          <a:prstGeom prst="rect">
            <a:avLst/>
          </a:prstGeom>
          <a:noFill/>
          <a:ln>
            <a:noFill/>
          </a:ln>
        </p:spPr>
        <p:txBody>
          <a:bodyPr spcFirstLastPara="1" wrap="square" lIns="33231" tIns="33231" rIns="33231" bIns="33231" anchor="ctr" anchorCtr="0">
            <a:normAutofit fontScale="85000" lnSpcReduction="10000"/>
          </a:bodyPr>
          <a:lstStyle/>
          <a:p>
            <a:pPr>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XXX is not under control of XXX and</a:t>
            </a:r>
            <a:endParaRPr sz="1200" dirty="0">
              <a:latin typeface="Times New Roman" panose="02020603050405020304" pitchFamily="18" charset="0"/>
              <a:ea typeface="+mn-ea"/>
              <a:cs typeface="Times New Roman" panose="02020603050405020304" pitchFamily="18" charset="0"/>
              <a:sym typeface="Arial"/>
            </a:endParaRPr>
          </a:p>
          <a:p>
            <a:pPr>
              <a:spcBef>
                <a:spcPts val="369"/>
              </a:spcBef>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Know-how is not accumulated within the company</a:t>
            </a:r>
            <a:endParaRPr sz="1200" dirty="0">
              <a:latin typeface="Times New Roman" panose="02020603050405020304" pitchFamily="18" charset="0"/>
              <a:ea typeface="+mn-ea"/>
              <a:cs typeface="Times New Roman" panose="02020603050405020304" pitchFamily="18" charset="0"/>
              <a:sym typeface="Arial"/>
            </a:endParaRPr>
          </a:p>
        </p:txBody>
      </p:sp>
      <p:pic>
        <p:nvPicPr>
          <p:cNvPr id="14" name="Google Shape;1050;p53" descr="閉じる 単色塗りつぶし">
            <a:extLst>
              <a:ext uri="{FF2B5EF4-FFF2-40B4-BE49-F238E27FC236}">
                <a16:creationId xmlns:a16="http://schemas.microsoft.com/office/drawing/2014/main" id="{4C510C0B-F767-E6A7-7CE9-482B8EC609DE}"/>
              </a:ext>
            </a:extLst>
          </p:cNvPr>
          <p:cNvPicPr preferRelativeResize="0"/>
          <p:nvPr/>
        </p:nvPicPr>
        <p:blipFill rotWithShape="1">
          <a:blip r:embed="rId2">
            <a:alphaModFix/>
          </a:blip>
          <a:srcRect/>
          <a:stretch/>
        </p:blipFill>
        <p:spPr>
          <a:xfrm>
            <a:off x="767527" y="3780585"/>
            <a:ext cx="332308" cy="332308"/>
          </a:xfrm>
          <a:prstGeom prst="rect">
            <a:avLst/>
          </a:prstGeom>
          <a:noFill/>
          <a:ln>
            <a:noFill/>
          </a:ln>
        </p:spPr>
      </p:pic>
      <p:pic>
        <p:nvPicPr>
          <p:cNvPr id="15" name="Google Shape;1051;p53" descr="閉じる 単色塗りつぶし">
            <a:extLst>
              <a:ext uri="{FF2B5EF4-FFF2-40B4-BE49-F238E27FC236}">
                <a16:creationId xmlns:a16="http://schemas.microsoft.com/office/drawing/2014/main" id="{04CA8159-9500-0169-30AC-98A97E169013}"/>
              </a:ext>
            </a:extLst>
          </p:cNvPr>
          <p:cNvPicPr preferRelativeResize="0"/>
          <p:nvPr/>
        </p:nvPicPr>
        <p:blipFill rotWithShape="1">
          <a:blip r:embed="rId2">
            <a:alphaModFix/>
          </a:blip>
          <a:srcRect/>
          <a:stretch/>
        </p:blipFill>
        <p:spPr>
          <a:xfrm>
            <a:off x="767527" y="4447107"/>
            <a:ext cx="332308" cy="332308"/>
          </a:xfrm>
          <a:prstGeom prst="rect">
            <a:avLst/>
          </a:prstGeom>
          <a:noFill/>
          <a:ln>
            <a:noFill/>
          </a:ln>
        </p:spPr>
      </p:pic>
      <p:pic>
        <p:nvPicPr>
          <p:cNvPr id="16" name="Google Shape;1052;p53" descr="閉じる 単色塗りつぶし">
            <a:extLst>
              <a:ext uri="{FF2B5EF4-FFF2-40B4-BE49-F238E27FC236}">
                <a16:creationId xmlns:a16="http://schemas.microsoft.com/office/drawing/2014/main" id="{FEE12170-E3B2-5D7A-4F46-A535F8663056}"/>
              </a:ext>
            </a:extLst>
          </p:cNvPr>
          <p:cNvPicPr preferRelativeResize="0"/>
          <p:nvPr/>
        </p:nvPicPr>
        <p:blipFill rotWithShape="1">
          <a:blip r:embed="rId2">
            <a:alphaModFix/>
          </a:blip>
          <a:srcRect/>
          <a:stretch/>
        </p:blipFill>
        <p:spPr>
          <a:xfrm>
            <a:off x="767527" y="5113630"/>
            <a:ext cx="332308" cy="332308"/>
          </a:xfrm>
          <a:prstGeom prst="rect">
            <a:avLst/>
          </a:prstGeom>
          <a:noFill/>
          <a:ln>
            <a:noFill/>
          </a:ln>
        </p:spPr>
      </p:pic>
      <p:sp>
        <p:nvSpPr>
          <p:cNvPr id="17" name="Google Shape;1053;p53">
            <a:extLst>
              <a:ext uri="{FF2B5EF4-FFF2-40B4-BE49-F238E27FC236}">
                <a16:creationId xmlns:a16="http://schemas.microsoft.com/office/drawing/2014/main" id="{4D3A60C2-2674-6C82-E59C-97F5AE5B047F}"/>
              </a:ext>
            </a:extLst>
          </p:cNvPr>
          <p:cNvSpPr txBox="1"/>
          <p:nvPr/>
        </p:nvSpPr>
        <p:spPr>
          <a:xfrm>
            <a:off x="1265989" y="5700354"/>
            <a:ext cx="2724922" cy="498462"/>
          </a:xfrm>
          <a:prstGeom prst="rect">
            <a:avLst/>
          </a:prstGeom>
          <a:noFill/>
          <a:ln>
            <a:noFill/>
          </a:ln>
        </p:spPr>
        <p:txBody>
          <a:bodyPr spcFirstLastPara="1" wrap="square" lIns="33231" tIns="33231" rIns="33231" bIns="33231" anchor="ctr" anchorCtr="0">
            <a:normAutofit/>
          </a:bodyPr>
          <a:lstStyle/>
          <a:p>
            <a:pPr>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Lack of ____________ personnel</a:t>
            </a:r>
            <a:endParaRPr sz="1200" dirty="0">
              <a:latin typeface="Times New Roman" panose="02020603050405020304" pitchFamily="18" charset="0"/>
              <a:ea typeface="+mn-ea"/>
              <a:cs typeface="Times New Roman" panose="02020603050405020304" pitchFamily="18" charset="0"/>
              <a:sym typeface="Arial"/>
            </a:endParaRPr>
          </a:p>
        </p:txBody>
      </p:sp>
      <p:pic>
        <p:nvPicPr>
          <p:cNvPr id="18" name="Google Shape;1054;p53" descr="閉じる 単色塗りつぶし">
            <a:extLst>
              <a:ext uri="{FF2B5EF4-FFF2-40B4-BE49-F238E27FC236}">
                <a16:creationId xmlns:a16="http://schemas.microsoft.com/office/drawing/2014/main" id="{9B3C4C94-B399-14EF-A966-B09FFCF6E412}"/>
              </a:ext>
            </a:extLst>
          </p:cNvPr>
          <p:cNvPicPr preferRelativeResize="0"/>
          <p:nvPr/>
        </p:nvPicPr>
        <p:blipFill rotWithShape="1">
          <a:blip r:embed="rId2">
            <a:alphaModFix/>
          </a:blip>
          <a:srcRect/>
          <a:stretch/>
        </p:blipFill>
        <p:spPr>
          <a:xfrm>
            <a:off x="767527" y="5780153"/>
            <a:ext cx="332308" cy="332308"/>
          </a:xfrm>
          <a:prstGeom prst="rect">
            <a:avLst/>
          </a:prstGeom>
          <a:noFill/>
          <a:ln>
            <a:noFill/>
          </a:ln>
        </p:spPr>
      </p:pic>
      <p:pic>
        <p:nvPicPr>
          <p:cNvPr id="19" name="Google Shape;1055;p53" descr="ハーベイ ボール 0% 単色塗りつぶし">
            <a:extLst>
              <a:ext uri="{FF2B5EF4-FFF2-40B4-BE49-F238E27FC236}">
                <a16:creationId xmlns:a16="http://schemas.microsoft.com/office/drawing/2014/main" id="{17D6EDB9-AFE6-DF46-5028-DD50927F025A}"/>
              </a:ext>
            </a:extLst>
          </p:cNvPr>
          <p:cNvPicPr preferRelativeResize="0">
            <a:picLocks noChangeAspect="1"/>
          </p:cNvPicPr>
          <p:nvPr/>
        </p:nvPicPr>
        <p:blipFill rotWithShape="1">
          <a:blip r:embed="rId3">
            <a:alphaModFix/>
          </a:blip>
          <a:srcRect/>
          <a:stretch/>
        </p:blipFill>
        <p:spPr>
          <a:xfrm>
            <a:off x="5268757" y="3774314"/>
            <a:ext cx="332308" cy="332308"/>
          </a:xfrm>
          <a:prstGeom prst="rect">
            <a:avLst/>
          </a:prstGeom>
          <a:noFill/>
          <a:ln>
            <a:noFill/>
          </a:ln>
        </p:spPr>
      </p:pic>
      <p:pic>
        <p:nvPicPr>
          <p:cNvPr id="20" name="Google Shape;1056;p53" descr="ハーベイ ボール 0% 単色塗りつぶし">
            <a:extLst>
              <a:ext uri="{FF2B5EF4-FFF2-40B4-BE49-F238E27FC236}">
                <a16:creationId xmlns:a16="http://schemas.microsoft.com/office/drawing/2014/main" id="{EE3FC30D-3F2E-944A-4098-30C18F9AD340}"/>
              </a:ext>
            </a:extLst>
          </p:cNvPr>
          <p:cNvPicPr preferRelativeResize="0">
            <a:picLocks noChangeAspect="1"/>
          </p:cNvPicPr>
          <p:nvPr/>
        </p:nvPicPr>
        <p:blipFill rotWithShape="1">
          <a:blip r:embed="rId3">
            <a:alphaModFix/>
          </a:blip>
          <a:srcRect/>
          <a:stretch/>
        </p:blipFill>
        <p:spPr>
          <a:xfrm>
            <a:off x="5268757" y="4442927"/>
            <a:ext cx="332308" cy="332308"/>
          </a:xfrm>
          <a:prstGeom prst="rect">
            <a:avLst/>
          </a:prstGeom>
          <a:noFill/>
          <a:ln>
            <a:noFill/>
          </a:ln>
        </p:spPr>
      </p:pic>
      <p:pic>
        <p:nvPicPr>
          <p:cNvPr id="21" name="Google Shape;1057;p53" descr="ハーベイ ボール 0% 単色塗りつぶし">
            <a:extLst>
              <a:ext uri="{FF2B5EF4-FFF2-40B4-BE49-F238E27FC236}">
                <a16:creationId xmlns:a16="http://schemas.microsoft.com/office/drawing/2014/main" id="{460CA0D0-EF97-3A4D-1FD2-1DE75415A0F8}"/>
              </a:ext>
            </a:extLst>
          </p:cNvPr>
          <p:cNvPicPr preferRelativeResize="0">
            <a:picLocks noChangeAspect="1"/>
          </p:cNvPicPr>
          <p:nvPr/>
        </p:nvPicPr>
        <p:blipFill rotWithShape="1">
          <a:blip r:embed="rId3">
            <a:alphaModFix/>
          </a:blip>
          <a:srcRect/>
          <a:stretch/>
        </p:blipFill>
        <p:spPr>
          <a:xfrm>
            <a:off x="5268757" y="5111540"/>
            <a:ext cx="332308" cy="332308"/>
          </a:xfrm>
          <a:prstGeom prst="rect">
            <a:avLst/>
          </a:prstGeom>
          <a:noFill/>
          <a:ln>
            <a:noFill/>
          </a:ln>
        </p:spPr>
      </p:pic>
      <p:pic>
        <p:nvPicPr>
          <p:cNvPr id="22" name="Google Shape;1058;p53" descr="ハーベイ ボール 0% 単色塗りつぶし">
            <a:extLst>
              <a:ext uri="{FF2B5EF4-FFF2-40B4-BE49-F238E27FC236}">
                <a16:creationId xmlns:a16="http://schemas.microsoft.com/office/drawing/2014/main" id="{2CA45AE0-AC66-DD6B-CFDA-E3340C4C8EAC}"/>
              </a:ext>
            </a:extLst>
          </p:cNvPr>
          <p:cNvPicPr preferRelativeResize="0">
            <a:picLocks noChangeAspect="1"/>
          </p:cNvPicPr>
          <p:nvPr/>
        </p:nvPicPr>
        <p:blipFill rotWithShape="1">
          <a:blip r:embed="rId3">
            <a:alphaModFix/>
          </a:blip>
          <a:srcRect/>
          <a:stretch/>
        </p:blipFill>
        <p:spPr>
          <a:xfrm>
            <a:off x="5268757" y="5780153"/>
            <a:ext cx="332308" cy="332308"/>
          </a:xfrm>
          <a:prstGeom prst="rect">
            <a:avLst/>
          </a:prstGeom>
          <a:noFill/>
          <a:ln>
            <a:noFill/>
          </a:ln>
        </p:spPr>
      </p:pic>
      <p:sp>
        <p:nvSpPr>
          <p:cNvPr id="23" name="Google Shape;1060;p53">
            <a:extLst>
              <a:ext uri="{FF2B5EF4-FFF2-40B4-BE49-F238E27FC236}">
                <a16:creationId xmlns:a16="http://schemas.microsoft.com/office/drawing/2014/main" id="{229440D2-6F6C-9CBD-CE7B-3261907AE26E}"/>
              </a:ext>
            </a:extLst>
          </p:cNvPr>
          <p:cNvSpPr txBox="1"/>
          <p:nvPr/>
        </p:nvSpPr>
        <p:spPr>
          <a:xfrm>
            <a:off x="5748678" y="3697508"/>
            <a:ext cx="2724923" cy="498462"/>
          </a:xfrm>
          <a:prstGeom prst="rect">
            <a:avLst/>
          </a:prstGeom>
          <a:noFill/>
          <a:ln>
            <a:noFill/>
          </a:ln>
        </p:spPr>
        <p:txBody>
          <a:bodyPr spcFirstLastPara="1" wrap="square" lIns="33231" tIns="33231" rIns="33231" bIns="33231" anchor="ctr" anchorCtr="0">
            <a:normAutofit/>
          </a:bodyPr>
          <a:lstStyle/>
          <a:p>
            <a:pPr>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Implement measures at ○○○○○,</a:t>
            </a:r>
            <a:endParaRPr sz="1200" dirty="0">
              <a:latin typeface="Times New Roman" panose="02020603050405020304" pitchFamily="18" charset="0"/>
              <a:ea typeface="+mn-ea"/>
              <a:cs typeface="Times New Roman" panose="02020603050405020304" pitchFamily="18" charset="0"/>
              <a:sym typeface="Arial"/>
            </a:endParaRPr>
          </a:p>
          <a:p>
            <a:pPr>
              <a:spcBef>
                <a:spcPts val="369"/>
              </a:spcBef>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Improved XX number of XX%.</a:t>
            </a:r>
            <a:endParaRPr sz="1200" dirty="0">
              <a:latin typeface="Times New Roman" panose="02020603050405020304" pitchFamily="18" charset="0"/>
              <a:ea typeface="+mn-ea"/>
              <a:cs typeface="Times New Roman" panose="02020603050405020304" pitchFamily="18" charset="0"/>
              <a:sym typeface="Arial"/>
            </a:endParaRPr>
          </a:p>
        </p:txBody>
      </p:sp>
      <p:sp>
        <p:nvSpPr>
          <p:cNvPr id="24" name="Google Shape;1061;p53">
            <a:extLst>
              <a:ext uri="{FF2B5EF4-FFF2-40B4-BE49-F238E27FC236}">
                <a16:creationId xmlns:a16="http://schemas.microsoft.com/office/drawing/2014/main" id="{51432979-BD13-58F8-881A-132D82545426}"/>
              </a:ext>
            </a:extLst>
          </p:cNvPr>
          <p:cNvSpPr txBox="1"/>
          <p:nvPr/>
        </p:nvSpPr>
        <p:spPr>
          <a:xfrm>
            <a:off x="5748678" y="4365123"/>
            <a:ext cx="2724923" cy="498462"/>
          </a:xfrm>
          <a:prstGeom prst="rect">
            <a:avLst/>
          </a:prstGeom>
          <a:noFill/>
          <a:ln>
            <a:noFill/>
          </a:ln>
        </p:spPr>
        <p:txBody>
          <a:bodyPr spcFirstLastPara="1" wrap="square" lIns="33231" tIns="33231" rIns="33231" bIns="33231" anchor="ctr" anchorCtr="0">
            <a:normAutofit/>
          </a:bodyPr>
          <a:lstStyle/>
          <a:p>
            <a:pPr>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Implement measures at ○○○○○,</a:t>
            </a:r>
            <a:endParaRPr sz="1200" dirty="0">
              <a:latin typeface="Times New Roman" panose="02020603050405020304" pitchFamily="18" charset="0"/>
              <a:ea typeface="+mn-ea"/>
              <a:cs typeface="Times New Roman" panose="02020603050405020304" pitchFamily="18" charset="0"/>
              <a:sym typeface="Arial"/>
            </a:endParaRPr>
          </a:p>
          <a:p>
            <a:pPr>
              <a:spcBef>
                <a:spcPts val="369"/>
              </a:spcBef>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Improved XX number of XX%.</a:t>
            </a:r>
            <a:endParaRPr sz="1200" dirty="0">
              <a:latin typeface="Times New Roman" panose="02020603050405020304" pitchFamily="18" charset="0"/>
              <a:ea typeface="+mn-ea"/>
              <a:cs typeface="Times New Roman" panose="02020603050405020304" pitchFamily="18" charset="0"/>
              <a:sym typeface="Arial"/>
            </a:endParaRPr>
          </a:p>
        </p:txBody>
      </p:sp>
      <p:sp>
        <p:nvSpPr>
          <p:cNvPr id="25" name="Google Shape;1062;p53">
            <a:extLst>
              <a:ext uri="{FF2B5EF4-FFF2-40B4-BE49-F238E27FC236}">
                <a16:creationId xmlns:a16="http://schemas.microsoft.com/office/drawing/2014/main" id="{E401901E-D452-0A8D-0051-04B07BF399B3}"/>
              </a:ext>
            </a:extLst>
          </p:cNvPr>
          <p:cNvSpPr txBox="1"/>
          <p:nvPr/>
        </p:nvSpPr>
        <p:spPr>
          <a:xfrm>
            <a:off x="5748678" y="5032739"/>
            <a:ext cx="2724923" cy="498462"/>
          </a:xfrm>
          <a:prstGeom prst="rect">
            <a:avLst/>
          </a:prstGeom>
          <a:noFill/>
          <a:ln>
            <a:noFill/>
          </a:ln>
        </p:spPr>
        <p:txBody>
          <a:bodyPr spcFirstLastPara="1" wrap="square" lIns="33231" tIns="33231" rIns="33231" bIns="33231" anchor="ctr" anchorCtr="0">
            <a:normAutofit/>
          </a:bodyPr>
          <a:lstStyle/>
          <a:p>
            <a:pPr>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Implement measures at ○○○○○,</a:t>
            </a:r>
            <a:endParaRPr sz="1200" dirty="0">
              <a:latin typeface="Times New Roman" panose="02020603050405020304" pitchFamily="18" charset="0"/>
              <a:ea typeface="+mn-ea"/>
              <a:cs typeface="Times New Roman" panose="02020603050405020304" pitchFamily="18" charset="0"/>
              <a:sym typeface="Arial"/>
            </a:endParaRPr>
          </a:p>
          <a:p>
            <a:pPr>
              <a:spcBef>
                <a:spcPts val="369"/>
              </a:spcBef>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Improved XX number of XX%.</a:t>
            </a:r>
            <a:endParaRPr sz="1200" dirty="0">
              <a:latin typeface="Times New Roman" panose="02020603050405020304" pitchFamily="18" charset="0"/>
              <a:ea typeface="+mn-ea"/>
              <a:cs typeface="Times New Roman" panose="02020603050405020304" pitchFamily="18" charset="0"/>
              <a:sym typeface="Arial"/>
            </a:endParaRPr>
          </a:p>
        </p:txBody>
      </p:sp>
      <p:sp>
        <p:nvSpPr>
          <p:cNvPr id="26" name="Google Shape;1063;p53">
            <a:extLst>
              <a:ext uri="{FF2B5EF4-FFF2-40B4-BE49-F238E27FC236}">
                <a16:creationId xmlns:a16="http://schemas.microsoft.com/office/drawing/2014/main" id="{231BD6F2-A804-3D9E-8A10-EBD462C58BDB}"/>
              </a:ext>
            </a:extLst>
          </p:cNvPr>
          <p:cNvSpPr txBox="1"/>
          <p:nvPr/>
        </p:nvSpPr>
        <p:spPr>
          <a:xfrm>
            <a:off x="5748678" y="5700354"/>
            <a:ext cx="2724923" cy="498462"/>
          </a:xfrm>
          <a:prstGeom prst="rect">
            <a:avLst/>
          </a:prstGeom>
          <a:noFill/>
          <a:ln>
            <a:noFill/>
          </a:ln>
        </p:spPr>
        <p:txBody>
          <a:bodyPr spcFirstLastPara="1" wrap="square" lIns="33231" tIns="33231" rIns="33231" bIns="33231" anchor="ctr" anchorCtr="0">
            <a:normAutofit/>
          </a:bodyPr>
          <a:lstStyle/>
          <a:p>
            <a:pPr>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Implement measures at ○○○○○,</a:t>
            </a:r>
            <a:endParaRPr sz="1200" dirty="0">
              <a:latin typeface="Times New Roman" panose="02020603050405020304" pitchFamily="18" charset="0"/>
              <a:ea typeface="+mn-ea"/>
              <a:cs typeface="Times New Roman" panose="02020603050405020304" pitchFamily="18" charset="0"/>
              <a:sym typeface="Arial"/>
            </a:endParaRPr>
          </a:p>
          <a:p>
            <a:pPr>
              <a:spcBef>
                <a:spcPts val="369"/>
              </a:spcBef>
              <a:buClr>
                <a:srgbClr val="0F1C50"/>
              </a:buClr>
              <a:buSzPts val="1400"/>
            </a:pPr>
            <a:r>
              <a:rPr lang="en-US" altLang="ja-JP" sz="1200" dirty="0">
                <a:latin typeface="Times New Roman" panose="02020603050405020304" pitchFamily="18" charset="0"/>
                <a:ea typeface="+mn-ea"/>
                <a:cs typeface="Times New Roman" panose="02020603050405020304" pitchFamily="18" charset="0"/>
                <a:sym typeface="Arial"/>
              </a:rPr>
              <a:t>Improved XX number of XX%.</a:t>
            </a:r>
            <a:endParaRPr sz="1200" dirty="0">
              <a:latin typeface="Times New Roman" panose="02020603050405020304" pitchFamily="18" charset="0"/>
              <a:ea typeface="+mn-ea"/>
              <a:cs typeface="Times New Roman" panose="02020603050405020304" pitchFamily="18" charset="0"/>
              <a:sym typeface="Arial"/>
            </a:endParaRPr>
          </a:p>
        </p:txBody>
      </p:sp>
      <p:sp>
        <p:nvSpPr>
          <p:cNvPr id="27" name="Google Shape;1064;p53">
            <a:extLst>
              <a:ext uri="{FF2B5EF4-FFF2-40B4-BE49-F238E27FC236}">
                <a16:creationId xmlns:a16="http://schemas.microsoft.com/office/drawing/2014/main" id="{343B6A79-C18D-AB3A-7F3F-BF7B95AB4C0A}"/>
              </a:ext>
            </a:extLst>
          </p:cNvPr>
          <p:cNvSpPr txBox="1"/>
          <p:nvPr/>
        </p:nvSpPr>
        <p:spPr>
          <a:xfrm>
            <a:off x="5170177" y="2879576"/>
            <a:ext cx="3323077" cy="598154"/>
          </a:xfrm>
          <a:prstGeom prst="rect">
            <a:avLst/>
          </a:prstGeom>
          <a:noFill/>
          <a:ln>
            <a:noFill/>
          </a:ln>
        </p:spPr>
        <p:txBody>
          <a:bodyPr spcFirstLastPara="1" wrap="square" lIns="33231" tIns="33231" rIns="33231" bIns="33231" anchor="ctr" anchorCtr="0">
            <a:noAutofit/>
          </a:bodyPr>
          <a:lstStyle/>
          <a:p>
            <a:pPr algn="ctr">
              <a:buClr>
                <a:srgbClr val="0F1C50"/>
              </a:buClr>
              <a:buSzPts val="1600"/>
            </a:pPr>
            <a:r>
              <a:rPr lang="en-US" altLang="ja-JP" sz="1477" dirty="0">
                <a:latin typeface="Times New Roman" panose="02020603050405020304" pitchFamily="18" charset="0"/>
                <a:ea typeface="+mn-ea"/>
                <a:cs typeface="Times New Roman" panose="02020603050405020304" pitchFamily="18" charset="0"/>
                <a:sym typeface="Arial"/>
              </a:rPr>
              <a:t>By XXX</a:t>
            </a:r>
            <a:endParaRPr sz="1477" dirty="0">
              <a:latin typeface="Times New Roman" panose="02020603050405020304" pitchFamily="18" charset="0"/>
              <a:ea typeface="+mn-ea"/>
              <a:cs typeface="Times New Roman" panose="02020603050405020304" pitchFamily="18" charset="0"/>
              <a:sym typeface="Arial"/>
            </a:endParaRPr>
          </a:p>
          <a:p>
            <a:pPr algn="ctr">
              <a:spcBef>
                <a:spcPts val="400"/>
              </a:spcBef>
              <a:buClr>
                <a:srgbClr val="0F1C50"/>
              </a:buClr>
              <a:buSzPts val="1600"/>
            </a:pPr>
            <a:r>
              <a:rPr lang="en-US" altLang="ja-JP" sz="1477" dirty="0">
                <a:latin typeface="Times New Roman" panose="02020603050405020304" pitchFamily="18" charset="0"/>
                <a:ea typeface="+mn-ea"/>
                <a:cs typeface="Times New Roman" panose="02020603050405020304" pitchFamily="18" charset="0"/>
                <a:sym typeface="Arial"/>
              </a:rPr>
              <a:t>Implement recovery of delays</a:t>
            </a:r>
            <a:endParaRPr sz="1477" dirty="0">
              <a:latin typeface="Times New Roman" panose="02020603050405020304" pitchFamily="18" charset="0"/>
              <a:ea typeface="+mn-ea"/>
              <a:cs typeface="Times New Roman" panose="02020603050405020304" pitchFamily="18" charset="0"/>
              <a:sym typeface="Arial"/>
            </a:endParaRPr>
          </a:p>
        </p:txBody>
      </p:sp>
      <p:cxnSp>
        <p:nvCxnSpPr>
          <p:cNvPr id="28" name="直線コネクタ 59">
            <a:extLst>
              <a:ext uri="{FF2B5EF4-FFF2-40B4-BE49-F238E27FC236}">
                <a16:creationId xmlns:a16="http://schemas.microsoft.com/office/drawing/2014/main" id="{6EF46B30-0743-086B-F608-DE9B0A79197D}"/>
              </a:ext>
            </a:extLst>
          </p:cNvPr>
          <p:cNvCxnSpPr>
            <a:cxnSpLocks/>
          </p:cNvCxnSpPr>
          <p:nvPr/>
        </p:nvCxnSpPr>
        <p:spPr>
          <a:xfrm>
            <a:off x="684450" y="3612631"/>
            <a:ext cx="33230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フリーフォーム 4">
            <a:extLst>
              <a:ext uri="{FF2B5EF4-FFF2-40B4-BE49-F238E27FC236}">
                <a16:creationId xmlns:a16="http://schemas.microsoft.com/office/drawing/2014/main" id="{1B8467CB-B552-CCC4-0664-FCB331715BDA}"/>
              </a:ext>
            </a:extLst>
          </p:cNvPr>
          <p:cNvSpPr/>
          <p:nvPr/>
        </p:nvSpPr>
        <p:spPr>
          <a:xfrm>
            <a:off x="4506289" y="4154802"/>
            <a:ext cx="194343" cy="414098"/>
          </a:xfrm>
          <a:custGeom>
            <a:avLst/>
            <a:gdLst>
              <a:gd name="connsiteX0" fmla="*/ 0 w 155818"/>
              <a:gd name="connsiteY0" fmla="*/ 344438 h 344438"/>
              <a:gd name="connsiteX1" fmla="*/ 0 w 155818"/>
              <a:gd name="connsiteY1" fmla="*/ 0 h 344438"/>
              <a:gd name="connsiteX2" fmla="*/ 155818 w 155818"/>
              <a:gd name="connsiteY2" fmla="*/ 180420 h 344438"/>
              <a:gd name="connsiteX3" fmla="*/ 0 w 155818"/>
              <a:gd name="connsiteY3" fmla="*/ 344438 h 344438"/>
              <a:gd name="connsiteX0" fmla="*/ 0 w 159918"/>
              <a:gd name="connsiteY0" fmla="*/ 344438 h 344438"/>
              <a:gd name="connsiteX1" fmla="*/ 0 w 159918"/>
              <a:gd name="connsiteY1" fmla="*/ 0 h 344438"/>
              <a:gd name="connsiteX2" fmla="*/ 159918 w 159918"/>
              <a:gd name="connsiteY2" fmla="*/ 164019 h 344438"/>
              <a:gd name="connsiteX3" fmla="*/ 0 w 159918"/>
              <a:gd name="connsiteY3" fmla="*/ 344438 h 344438"/>
            </a:gdLst>
            <a:ahLst/>
            <a:cxnLst>
              <a:cxn ang="0">
                <a:pos x="connsiteX0" y="connsiteY0"/>
              </a:cxn>
              <a:cxn ang="0">
                <a:pos x="connsiteX1" y="connsiteY1"/>
              </a:cxn>
              <a:cxn ang="0">
                <a:pos x="connsiteX2" y="connsiteY2"/>
              </a:cxn>
              <a:cxn ang="0">
                <a:pos x="connsiteX3" y="connsiteY3"/>
              </a:cxn>
            </a:cxnLst>
            <a:rect l="l" t="t" r="r" b="b"/>
            <a:pathLst>
              <a:path w="159918" h="344438">
                <a:moveTo>
                  <a:pt x="0" y="344438"/>
                </a:moveTo>
                <a:lnTo>
                  <a:pt x="0" y="0"/>
                </a:lnTo>
                <a:lnTo>
                  <a:pt x="159918" y="164019"/>
                </a:lnTo>
                <a:lnTo>
                  <a:pt x="0" y="344438"/>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latin typeface="Times New Roman" panose="02020603050405020304" pitchFamily="18" charset="0"/>
              <a:cs typeface="Times New Roman" panose="02020603050405020304" pitchFamily="18" charset="0"/>
            </a:endParaRPr>
          </a:p>
        </p:txBody>
      </p:sp>
      <p:cxnSp>
        <p:nvCxnSpPr>
          <p:cNvPr id="30" name="直線コネクタ 7">
            <a:extLst>
              <a:ext uri="{FF2B5EF4-FFF2-40B4-BE49-F238E27FC236}">
                <a16:creationId xmlns:a16="http://schemas.microsoft.com/office/drawing/2014/main" id="{C9411745-15D3-4A79-3351-E68D99EC1D61}"/>
              </a:ext>
            </a:extLst>
          </p:cNvPr>
          <p:cNvCxnSpPr>
            <a:cxnSpLocks/>
          </p:cNvCxnSpPr>
          <p:nvPr/>
        </p:nvCxnSpPr>
        <p:spPr>
          <a:xfrm>
            <a:off x="684450" y="4280847"/>
            <a:ext cx="33230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8">
            <a:extLst>
              <a:ext uri="{FF2B5EF4-FFF2-40B4-BE49-F238E27FC236}">
                <a16:creationId xmlns:a16="http://schemas.microsoft.com/office/drawing/2014/main" id="{938B4176-0BAA-F46F-C42E-5EFCEDE99F2C}"/>
              </a:ext>
            </a:extLst>
          </p:cNvPr>
          <p:cNvCxnSpPr>
            <a:cxnSpLocks/>
          </p:cNvCxnSpPr>
          <p:nvPr/>
        </p:nvCxnSpPr>
        <p:spPr>
          <a:xfrm>
            <a:off x="684450" y="4949062"/>
            <a:ext cx="33230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9">
            <a:extLst>
              <a:ext uri="{FF2B5EF4-FFF2-40B4-BE49-F238E27FC236}">
                <a16:creationId xmlns:a16="http://schemas.microsoft.com/office/drawing/2014/main" id="{923F4381-DAC4-4818-98BF-355EECE6AF35}"/>
              </a:ext>
            </a:extLst>
          </p:cNvPr>
          <p:cNvCxnSpPr>
            <a:cxnSpLocks/>
          </p:cNvCxnSpPr>
          <p:nvPr/>
        </p:nvCxnSpPr>
        <p:spPr>
          <a:xfrm>
            <a:off x="684450" y="5617277"/>
            <a:ext cx="33230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11">
            <a:extLst>
              <a:ext uri="{FF2B5EF4-FFF2-40B4-BE49-F238E27FC236}">
                <a16:creationId xmlns:a16="http://schemas.microsoft.com/office/drawing/2014/main" id="{1BFE40EA-FBE3-80D7-1E7A-10FB7DBF4B0E}"/>
              </a:ext>
            </a:extLst>
          </p:cNvPr>
          <p:cNvCxnSpPr>
            <a:cxnSpLocks/>
          </p:cNvCxnSpPr>
          <p:nvPr/>
        </p:nvCxnSpPr>
        <p:spPr>
          <a:xfrm>
            <a:off x="5170177" y="3612631"/>
            <a:ext cx="33230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12">
            <a:extLst>
              <a:ext uri="{FF2B5EF4-FFF2-40B4-BE49-F238E27FC236}">
                <a16:creationId xmlns:a16="http://schemas.microsoft.com/office/drawing/2014/main" id="{B252B447-C5D3-4B9F-288D-64EA5D1E3AF7}"/>
              </a:ext>
            </a:extLst>
          </p:cNvPr>
          <p:cNvCxnSpPr>
            <a:cxnSpLocks/>
          </p:cNvCxnSpPr>
          <p:nvPr/>
        </p:nvCxnSpPr>
        <p:spPr>
          <a:xfrm>
            <a:off x="5170177" y="4280847"/>
            <a:ext cx="33230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13">
            <a:extLst>
              <a:ext uri="{FF2B5EF4-FFF2-40B4-BE49-F238E27FC236}">
                <a16:creationId xmlns:a16="http://schemas.microsoft.com/office/drawing/2014/main" id="{16746928-0328-0558-F964-E7FC4751B186}"/>
              </a:ext>
            </a:extLst>
          </p:cNvPr>
          <p:cNvCxnSpPr>
            <a:cxnSpLocks/>
          </p:cNvCxnSpPr>
          <p:nvPr/>
        </p:nvCxnSpPr>
        <p:spPr>
          <a:xfrm>
            <a:off x="5170177" y="4949062"/>
            <a:ext cx="33230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14">
            <a:extLst>
              <a:ext uri="{FF2B5EF4-FFF2-40B4-BE49-F238E27FC236}">
                <a16:creationId xmlns:a16="http://schemas.microsoft.com/office/drawing/2014/main" id="{587AC800-9271-1929-01C3-693F5AA294E3}"/>
              </a:ext>
            </a:extLst>
          </p:cNvPr>
          <p:cNvCxnSpPr>
            <a:cxnSpLocks/>
          </p:cNvCxnSpPr>
          <p:nvPr/>
        </p:nvCxnSpPr>
        <p:spPr>
          <a:xfrm>
            <a:off x="5170177" y="5617277"/>
            <a:ext cx="33230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486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2C8A-4E55-65D1-0186-B5AD83B001FA}"/>
              </a:ext>
            </a:extLst>
          </p:cNvPr>
          <p:cNvSpPr>
            <a:spLocks noGrp="1"/>
          </p:cNvSpPr>
          <p:nvPr>
            <p:ph type="title" idx="10"/>
          </p:nvPr>
        </p:nvSpPr>
        <p:spPr/>
        <p:txBody>
          <a:bodyPr/>
          <a:lstStyle/>
          <a:p>
            <a:r>
              <a:rPr lang="ja-JP" altLang="en-US"/>
              <a:t>Sales Targets</a:t>
            </a:r>
            <a:endParaRPr lang="en-US" dirty="0"/>
          </a:p>
        </p:txBody>
      </p:sp>
      <p:sp>
        <p:nvSpPr>
          <p:cNvPr id="4" name="Content Placeholder 3">
            <a:extLst>
              <a:ext uri="{FF2B5EF4-FFF2-40B4-BE49-F238E27FC236}">
                <a16:creationId xmlns:a16="http://schemas.microsoft.com/office/drawing/2014/main" id="{94CDA7FE-A6B9-6B5F-58A1-D0623D75BC4C}"/>
              </a:ext>
            </a:extLst>
          </p:cNvPr>
          <p:cNvSpPr>
            <a:spLocks noGrp="1"/>
          </p:cNvSpPr>
          <p:nvPr>
            <p:ph idx="17"/>
          </p:nvPr>
        </p:nvSpPr>
        <p:spPr/>
        <p:txBody>
          <a:bodyPr/>
          <a:lstStyle/>
          <a:p>
            <a:r>
              <a:rPr lang="en-US" altLang="ja-JP" dirty="0"/>
              <a:t>6-1. S</a:t>
            </a:r>
            <a:r>
              <a:rPr lang="ja-JP" altLang="en-US"/>
              <a:t>ales targets and indicators</a:t>
            </a:r>
            <a:endParaRPr lang="en-US" dirty="0"/>
          </a:p>
        </p:txBody>
      </p:sp>
      <p:sp>
        <p:nvSpPr>
          <p:cNvPr id="5" name="Content Placeholder 4">
            <a:extLst>
              <a:ext uri="{FF2B5EF4-FFF2-40B4-BE49-F238E27FC236}">
                <a16:creationId xmlns:a16="http://schemas.microsoft.com/office/drawing/2014/main" id="{7BB8C0EC-BC6C-C33B-9E33-C3B543737547}"/>
              </a:ext>
            </a:extLst>
          </p:cNvPr>
          <p:cNvSpPr>
            <a:spLocks noGrp="1"/>
          </p:cNvSpPr>
          <p:nvPr>
            <p:ph idx="18"/>
          </p:nvPr>
        </p:nvSpPr>
        <p:spPr/>
        <p:txBody>
          <a:bodyPr/>
          <a:lstStyle/>
          <a:p>
            <a:endParaRPr lang="en-US"/>
          </a:p>
        </p:txBody>
      </p:sp>
      <p:graphicFrame>
        <p:nvGraphicFramePr>
          <p:cNvPr id="6" name="Google Shape;992;p47">
            <a:extLst>
              <a:ext uri="{FF2B5EF4-FFF2-40B4-BE49-F238E27FC236}">
                <a16:creationId xmlns:a16="http://schemas.microsoft.com/office/drawing/2014/main" id="{81B670CC-0DEC-6AAD-6EA2-E30423B899D9}"/>
              </a:ext>
            </a:extLst>
          </p:cNvPr>
          <p:cNvGraphicFramePr/>
          <p:nvPr>
            <p:extLst>
              <p:ext uri="{D42A27DB-BD31-4B8C-83A1-F6EECF244321}">
                <p14:modId xmlns:p14="http://schemas.microsoft.com/office/powerpoint/2010/main" val="4225751385"/>
              </p:ext>
            </p:extLst>
          </p:nvPr>
        </p:nvGraphicFramePr>
        <p:xfrm>
          <a:off x="418154" y="2520136"/>
          <a:ext cx="8307693" cy="4106920"/>
        </p:xfrm>
        <a:graphic>
          <a:graphicData uri="http://schemas.openxmlformats.org/drawingml/2006/table">
            <a:tbl>
              <a:tblPr>
                <a:noFill/>
              </a:tblPr>
              <a:tblGrid>
                <a:gridCol w="2769231">
                  <a:extLst>
                    <a:ext uri="{9D8B030D-6E8A-4147-A177-3AD203B41FA5}">
                      <a16:colId xmlns:a16="http://schemas.microsoft.com/office/drawing/2014/main" val="20000"/>
                    </a:ext>
                  </a:extLst>
                </a:gridCol>
                <a:gridCol w="2769231">
                  <a:extLst>
                    <a:ext uri="{9D8B030D-6E8A-4147-A177-3AD203B41FA5}">
                      <a16:colId xmlns:a16="http://schemas.microsoft.com/office/drawing/2014/main" val="20001"/>
                    </a:ext>
                  </a:extLst>
                </a:gridCol>
                <a:gridCol w="2769231">
                  <a:extLst>
                    <a:ext uri="{9D8B030D-6E8A-4147-A177-3AD203B41FA5}">
                      <a16:colId xmlns:a16="http://schemas.microsoft.com/office/drawing/2014/main" val="20002"/>
                    </a:ext>
                  </a:extLst>
                </a:gridCol>
              </a:tblGrid>
              <a:tr h="593280">
                <a:tc>
                  <a:txBody>
                    <a:bodyPr/>
                    <a:lstStyle/>
                    <a:p>
                      <a:pPr marL="0" marR="0" lvl="0" indent="0" algn="ctr" rtl="0">
                        <a:lnSpc>
                          <a:spcPct val="100000"/>
                        </a:lnSpc>
                        <a:spcBef>
                          <a:spcPts val="0"/>
                        </a:spcBef>
                        <a:spcAft>
                          <a:spcPts val="0"/>
                        </a:spcAft>
                        <a:buClr>
                          <a:schemeClr val="lt1"/>
                        </a:buClr>
                        <a:buSzPts val="1400"/>
                        <a:buFont typeface="Arial"/>
                        <a:buNone/>
                      </a:pPr>
                      <a:r>
                        <a:rPr lang="ja-JP" sz="13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rPr>
                        <a:t>Items to be used as indicators</a:t>
                      </a:r>
                      <a:endParaRPr sz="13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166154" marR="166154" marT="99692" marB="99692" anchor="ctr">
                    <a:lnR w="12700" cap="flat" cmpd="sng">
                      <a:solidFill>
                        <a:schemeClr val="lt1"/>
                      </a:solidFill>
                      <a:prstDash val="solid"/>
                      <a:round/>
                      <a:headEnd type="none" w="sm" len="sm"/>
                      <a:tailEnd type="none" w="sm" len="sm"/>
                    </a:lnR>
                    <a:solidFill>
                      <a:schemeClr val="dk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ja-JP" sz="13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FY20XX (target)</a:t>
                      </a:r>
                      <a:endParaRPr sz="13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166154" marR="166154" marT="99692" marB="99692"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rgbClr val="1B224C"/>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ja-JP" sz="13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FY20XX (5-year target)</a:t>
                      </a:r>
                      <a:endParaRPr sz="13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166154" marR="166154" marT="99692" marB="99692" anchor="ctr">
                    <a:lnL w="12700" cap="flat" cmpd="sng">
                      <a:solidFill>
                        <a:schemeClr val="lt1"/>
                      </a:solidFill>
                      <a:prstDash val="solid"/>
                      <a:round/>
                      <a:headEnd type="none" w="sm" len="sm"/>
                      <a:tailEnd type="none" w="sm" len="sm"/>
                    </a:lnL>
                    <a:solidFill>
                      <a:schemeClr val="dk1"/>
                    </a:solidFill>
                  </a:tcPr>
                </a:tc>
                <a:extLst>
                  <a:ext uri="{0D108BD9-81ED-4DB2-BD59-A6C34878D82A}">
                    <a16:rowId xmlns:a16="http://schemas.microsoft.com/office/drawing/2014/main" val="10000"/>
                  </a:ext>
                </a:extLst>
              </a:tr>
              <a:tr h="321568">
                <a:tc>
                  <a:txBody>
                    <a:bodyPr/>
                    <a:lstStyle/>
                    <a:p>
                      <a:pPr marL="0" marR="0" lvl="0" indent="0" algn="l" rtl="0">
                        <a:lnSpc>
                          <a:spcPct val="100000"/>
                        </a:lnSpc>
                        <a:spcBef>
                          <a:spcPts val="0"/>
                        </a:spcBef>
                        <a:spcAft>
                          <a:spcPts val="0"/>
                        </a:spcAft>
                        <a:buClr>
                          <a:srgbClr val="1B224C"/>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Number of leads acquired</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1"/>
                  </a:ext>
                </a:extLst>
              </a:tr>
              <a:tr h="321568">
                <a:tc>
                  <a:txBody>
                    <a:bodyPr/>
                    <a:lstStyle/>
                    <a:p>
                      <a:pPr marL="0" marR="0" lvl="0" indent="0" algn="l" rtl="0">
                        <a:lnSpc>
                          <a:spcPct val="100000"/>
                        </a:lnSpc>
                        <a:spcBef>
                          <a:spcPts val="0"/>
                        </a:spcBef>
                        <a:spcAft>
                          <a:spcPts val="0"/>
                        </a:spcAft>
                        <a:buClr>
                          <a:srgbClr val="1B224C"/>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CPA for lead acquisition</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en-US" altLang="ja-JP"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a:t>
                      </a: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 </a:t>
                      </a:r>
                      <a:r>
                        <a:rPr lang="en-US" alt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2"/>
                  </a:ext>
                </a:extLst>
              </a:tr>
              <a:tr h="470548">
                <a:tc>
                  <a:txBody>
                    <a:bodyPr/>
                    <a:lstStyle/>
                    <a:p>
                      <a:pPr marL="0" marR="0" lvl="0" indent="0" algn="l" rtl="0">
                        <a:lnSpc>
                          <a:spcPct val="100000"/>
                        </a:lnSpc>
                        <a:spcBef>
                          <a:spcPts val="0"/>
                        </a:spcBef>
                        <a:spcAft>
                          <a:spcPts val="0"/>
                        </a:spcAft>
                        <a:buClr>
                          <a:srgbClr val="1B224C"/>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Number of business negotiations/month</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XX cases/month</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XX cases/month</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3"/>
                  </a:ext>
                </a:extLst>
              </a:tr>
              <a:tr h="321568">
                <a:tc>
                  <a:txBody>
                    <a:bodyPr/>
                    <a:lstStyle/>
                    <a:p>
                      <a:pPr marL="0" marR="0" lvl="0" indent="0" algn="l" rtl="0">
                        <a:lnSpc>
                          <a:spcPct val="100000"/>
                        </a:lnSpc>
                        <a:spcBef>
                          <a:spcPts val="0"/>
                        </a:spcBef>
                        <a:spcAft>
                          <a:spcPts val="0"/>
                        </a:spcAft>
                        <a:buClr>
                          <a:srgbClr val="1B224C"/>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Business conversion rate/month</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4"/>
                  </a:ext>
                </a:extLst>
              </a:tr>
              <a:tr h="321568">
                <a:tc>
                  <a:txBody>
                    <a:bodyPr/>
                    <a:lstStyle/>
                    <a:p>
                      <a:pPr marL="0" marR="0" lvl="0" indent="0" algn="l" rtl="0">
                        <a:lnSpc>
                          <a:spcPct val="100000"/>
                        </a:lnSpc>
                        <a:spcBef>
                          <a:spcPts val="0"/>
                        </a:spcBef>
                        <a:spcAft>
                          <a:spcPts val="0"/>
                        </a:spcAft>
                        <a:buClr>
                          <a:srgbClr val="1B224C"/>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Commercialized CPA</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 </a:t>
                      </a:r>
                      <a:r>
                        <a:rPr lang="en-US" alt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 </a:t>
                      </a:r>
                      <a:r>
                        <a:rPr lang="en-US" alt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5"/>
                  </a:ext>
                </a:extLst>
              </a:tr>
              <a:tr h="470548">
                <a:tc>
                  <a:txBody>
                    <a:bodyPr/>
                    <a:lstStyle/>
                    <a:p>
                      <a:pPr marL="0" marR="0" lvl="0" indent="0" algn="l" rtl="0">
                        <a:lnSpc>
                          <a:spcPct val="100000"/>
                        </a:lnSpc>
                        <a:spcBef>
                          <a:spcPts val="0"/>
                        </a:spcBef>
                        <a:spcAft>
                          <a:spcPts val="0"/>
                        </a:spcAft>
                        <a:buClr>
                          <a:srgbClr val="1B224C"/>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Average number of business days to receive orders</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________ day</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________ day</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6"/>
                  </a:ext>
                </a:extLst>
              </a:tr>
              <a:tr h="321568">
                <a:tc>
                  <a:txBody>
                    <a:bodyPr/>
                    <a:lstStyle/>
                    <a:p>
                      <a:pPr marL="0" marR="0" lvl="0" indent="0" algn="l" rtl="0">
                        <a:lnSpc>
                          <a:spcPct val="100000"/>
                        </a:lnSpc>
                        <a:spcBef>
                          <a:spcPts val="0"/>
                        </a:spcBef>
                        <a:spcAft>
                          <a:spcPts val="0"/>
                        </a:spcAft>
                        <a:buClr>
                          <a:srgbClr val="1B224C"/>
                        </a:buClr>
                        <a:buSzPts val="1400"/>
                        <a:buFont typeface="Arial"/>
                        <a:buNone/>
                      </a:pPr>
                      <a:r>
                        <a:rPr lang="ja-JP"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Orders/month</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XX cases/month</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XX cases/month</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7"/>
                  </a:ext>
                </a:extLst>
              </a:tr>
              <a:tr h="321568">
                <a:tc>
                  <a:txBody>
                    <a:bodyPr/>
                    <a:lstStyle/>
                    <a:p>
                      <a:pPr marL="0" marR="0" lvl="0" indent="0" algn="l" rtl="0">
                        <a:lnSpc>
                          <a:spcPct val="100000"/>
                        </a:lnSpc>
                        <a:spcBef>
                          <a:spcPts val="0"/>
                        </a:spcBef>
                        <a:spcAft>
                          <a:spcPts val="0"/>
                        </a:spcAft>
                        <a:buClr>
                          <a:srgbClr val="1B224C"/>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Average order unit price</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 </a:t>
                      </a:r>
                      <a:r>
                        <a:rPr lang="en-US" alt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 </a:t>
                      </a:r>
                      <a:r>
                        <a:rPr lang="en-US" alt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8"/>
                  </a:ext>
                </a:extLst>
              </a:tr>
              <a:tr h="321568">
                <a:tc>
                  <a:txBody>
                    <a:bodyPr/>
                    <a:lstStyle/>
                    <a:p>
                      <a:pPr marL="0" marR="0" lvl="0" indent="0" algn="l" rtl="0">
                        <a:lnSpc>
                          <a:spcPct val="100000"/>
                        </a:lnSpc>
                        <a:spcBef>
                          <a:spcPts val="0"/>
                        </a:spcBef>
                        <a:spcAft>
                          <a:spcPts val="0"/>
                        </a:spcAft>
                        <a:buClr>
                          <a:srgbClr val="1B224C"/>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Order CPA</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xxx</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xxx</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9"/>
                  </a:ext>
                </a:extLst>
              </a:tr>
              <a:tr h="321568">
                <a:tc>
                  <a:txBody>
                    <a:bodyPr/>
                    <a:lstStyle/>
                    <a:p>
                      <a:pPr marL="0" marR="0" lvl="0" indent="0" algn="l" rtl="0">
                        <a:lnSpc>
                          <a:spcPct val="100000"/>
                        </a:lnSpc>
                        <a:spcBef>
                          <a:spcPts val="0"/>
                        </a:spcBef>
                        <a:spcAft>
                          <a:spcPts val="0"/>
                        </a:spcAft>
                        <a:buClr>
                          <a:srgbClr val="1B224C"/>
                        </a:buClr>
                        <a:buSzPts val="1400"/>
                        <a:buFont typeface="Arial"/>
                        <a:buNone/>
                      </a:pPr>
                      <a:r>
                        <a:rPr lang="ja-JP" sz="11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Number of cancellations/month</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XX cases/month</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XX cases/month</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166154" marR="166154" marT="66462" marB="66462"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10"/>
                  </a:ext>
                </a:extLst>
              </a:tr>
            </a:tbl>
          </a:graphicData>
        </a:graphic>
      </p:graphicFrame>
      <p:sp>
        <p:nvSpPr>
          <p:cNvPr id="7" name="正方形/長方形 2">
            <a:extLst>
              <a:ext uri="{FF2B5EF4-FFF2-40B4-BE49-F238E27FC236}">
                <a16:creationId xmlns:a16="http://schemas.microsoft.com/office/drawing/2014/main" id="{287B78B4-74B9-21F5-0DFB-F4572AC37EEF}"/>
              </a:ext>
            </a:extLst>
          </p:cNvPr>
          <p:cNvSpPr/>
          <p:nvPr/>
        </p:nvSpPr>
        <p:spPr>
          <a:xfrm>
            <a:off x="417636" y="1905000"/>
            <a:ext cx="1349267" cy="56492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77">
                <a:solidFill>
                  <a:schemeClr val="bg1"/>
                </a:solidFill>
                <a:latin typeface="Times New Roman" panose="02020603050405020304" pitchFamily="18" charset="0"/>
                <a:cs typeface="Times New Roman" panose="02020603050405020304" pitchFamily="18" charset="0"/>
              </a:rPr>
              <a:t>Number of contracts</a:t>
            </a:r>
            <a:endParaRPr kumimoji="1" lang="en-US" altLang="ja-JP" sz="1477" dirty="0">
              <a:solidFill>
                <a:schemeClr val="bg1"/>
              </a:solidFill>
              <a:latin typeface="Times New Roman" panose="02020603050405020304" pitchFamily="18" charset="0"/>
              <a:cs typeface="Times New Roman" panose="02020603050405020304" pitchFamily="18" charset="0"/>
            </a:endParaRPr>
          </a:p>
        </p:txBody>
      </p:sp>
      <p:sp>
        <p:nvSpPr>
          <p:cNvPr id="8" name="正方形/長方形 9">
            <a:extLst>
              <a:ext uri="{FF2B5EF4-FFF2-40B4-BE49-F238E27FC236}">
                <a16:creationId xmlns:a16="http://schemas.microsoft.com/office/drawing/2014/main" id="{988734A3-2E95-3976-FC2C-A405C335DE0D}"/>
              </a:ext>
            </a:extLst>
          </p:cNvPr>
          <p:cNvSpPr/>
          <p:nvPr/>
        </p:nvSpPr>
        <p:spPr>
          <a:xfrm>
            <a:off x="1766902" y="1905000"/>
            <a:ext cx="2658462" cy="564923"/>
          </a:xfrm>
          <a:prstGeom prst="rect">
            <a:avLst/>
          </a:prstGeom>
          <a:solidFill>
            <a:schemeClr val="l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66154" tIns="33231" rIns="166154" bIns="33231" rtlCol="0" anchor="ctr"/>
          <a:lstStyle/>
          <a:p>
            <a:r>
              <a:rPr kumimoji="1" lang="ja-JP" altLang="en-US" sz="1477">
                <a:solidFill>
                  <a:schemeClr val="tx1"/>
                </a:solidFill>
                <a:latin typeface="Times New Roman" panose="02020603050405020304" pitchFamily="18" charset="0"/>
                <a:cs typeface="Times New Roman" panose="02020603050405020304" pitchFamily="18" charset="0"/>
              </a:rPr>
              <a:t>Fat Fat Fat Company</a:t>
            </a:r>
            <a:endParaRPr kumimoji="1" lang="en-US" altLang="ja-JP" sz="1477" dirty="0">
              <a:solidFill>
                <a:schemeClr val="tx1"/>
              </a:solidFill>
              <a:latin typeface="Times New Roman" panose="02020603050405020304" pitchFamily="18" charset="0"/>
              <a:cs typeface="Times New Roman" panose="02020603050405020304" pitchFamily="18" charset="0"/>
            </a:endParaRPr>
          </a:p>
        </p:txBody>
      </p:sp>
      <p:sp>
        <p:nvSpPr>
          <p:cNvPr id="9" name="正方形/長方形 13">
            <a:extLst>
              <a:ext uri="{FF2B5EF4-FFF2-40B4-BE49-F238E27FC236}">
                <a16:creationId xmlns:a16="http://schemas.microsoft.com/office/drawing/2014/main" id="{3056FFB4-B501-ADB3-2FAD-294A4464881A}"/>
              </a:ext>
            </a:extLst>
          </p:cNvPr>
          <p:cNvSpPr/>
          <p:nvPr/>
        </p:nvSpPr>
        <p:spPr>
          <a:xfrm>
            <a:off x="4721921" y="1905000"/>
            <a:ext cx="1349267" cy="56492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77">
                <a:solidFill>
                  <a:schemeClr val="bg1"/>
                </a:solidFill>
                <a:latin typeface="Times New Roman" panose="02020603050405020304" pitchFamily="18" charset="0"/>
                <a:cs typeface="Times New Roman" panose="02020603050405020304" pitchFamily="18" charset="0"/>
              </a:rPr>
              <a:t>Sales amount</a:t>
            </a:r>
            <a:endParaRPr kumimoji="1" lang="en-US" altLang="ja-JP" sz="1477" dirty="0">
              <a:solidFill>
                <a:schemeClr val="bg1"/>
              </a:solidFill>
              <a:latin typeface="Times New Roman" panose="02020603050405020304" pitchFamily="18" charset="0"/>
              <a:cs typeface="Times New Roman" panose="02020603050405020304" pitchFamily="18" charset="0"/>
            </a:endParaRPr>
          </a:p>
        </p:txBody>
      </p:sp>
      <p:sp>
        <p:nvSpPr>
          <p:cNvPr id="10" name="正方形/長方形 14">
            <a:extLst>
              <a:ext uri="{FF2B5EF4-FFF2-40B4-BE49-F238E27FC236}">
                <a16:creationId xmlns:a16="http://schemas.microsoft.com/office/drawing/2014/main" id="{5828E749-B3C1-4C81-7F3C-6F0D552911FB}"/>
              </a:ext>
            </a:extLst>
          </p:cNvPr>
          <p:cNvSpPr/>
          <p:nvPr/>
        </p:nvSpPr>
        <p:spPr>
          <a:xfrm>
            <a:off x="6071187" y="1905000"/>
            <a:ext cx="2658462" cy="564923"/>
          </a:xfrm>
          <a:prstGeom prst="rect">
            <a:avLst/>
          </a:prstGeom>
          <a:solidFill>
            <a:schemeClr val="l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66154" tIns="33231" rIns="166154" bIns="33231" rtlCol="0" anchor="ctr"/>
          <a:lstStyle/>
          <a:p>
            <a:r>
              <a:rPr kumimoji="1" lang="ja-JP" altLang="en-US" sz="1477">
                <a:solidFill>
                  <a:schemeClr val="tx1"/>
                </a:solidFill>
                <a:latin typeface="Times New Roman" panose="02020603050405020304" pitchFamily="18" charset="0"/>
                <a:cs typeface="Times New Roman" panose="02020603050405020304" pitchFamily="18" charset="0"/>
              </a:rPr>
              <a:t>Fatty </a:t>
            </a:r>
            <a:r>
              <a:rPr kumimoji="1" lang="en-US" altLang="ja-JP" sz="1477">
                <a:solidFill>
                  <a:schemeClr val="tx1"/>
                </a:solidFill>
                <a:latin typeface="Times New Roman" panose="02020603050405020304" pitchFamily="18" charset="0"/>
                <a:cs typeface="Times New Roman" panose="02020603050405020304" pitchFamily="18" charset="0"/>
              </a:rPr>
              <a:t>$</a:t>
            </a:r>
            <a:endParaRPr kumimoji="1" lang="en-US" altLang="ja-JP" sz="1477"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403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B0FC-7FBC-7455-48EA-5A729EFE4104}"/>
              </a:ext>
            </a:extLst>
          </p:cNvPr>
          <p:cNvSpPr>
            <a:spLocks noGrp="1"/>
          </p:cNvSpPr>
          <p:nvPr>
            <p:ph type="title" idx="10"/>
          </p:nvPr>
        </p:nvSpPr>
        <p:spPr/>
        <p:txBody>
          <a:bodyPr/>
          <a:lstStyle/>
          <a:p>
            <a:r>
              <a:rPr lang="ja-JP" altLang="en-US"/>
              <a:t>Sales Targets</a:t>
            </a:r>
            <a:endParaRPr lang="en-US" dirty="0"/>
          </a:p>
        </p:txBody>
      </p:sp>
      <p:sp>
        <p:nvSpPr>
          <p:cNvPr id="4" name="Content Placeholder 3">
            <a:extLst>
              <a:ext uri="{FF2B5EF4-FFF2-40B4-BE49-F238E27FC236}">
                <a16:creationId xmlns:a16="http://schemas.microsoft.com/office/drawing/2014/main" id="{38584E69-C6EA-7712-0CEF-EFB90AED2FE7}"/>
              </a:ext>
            </a:extLst>
          </p:cNvPr>
          <p:cNvSpPr>
            <a:spLocks noGrp="1"/>
          </p:cNvSpPr>
          <p:nvPr>
            <p:ph idx="17"/>
          </p:nvPr>
        </p:nvSpPr>
        <p:spPr/>
        <p:txBody>
          <a:bodyPr/>
          <a:lstStyle/>
          <a:p>
            <a:r>
              <a:rPr lang="en-US" altLang="ja-JP" dirty="0"/>
              <a:t>6-2. S</a:t>
            </a:r>
            <a:r>
              <a:rPr lang="ja-JP" altLang="en-US"/>
              <a:t>et sales and marketing targets for FY202*</a:t>
            </a:r>
            <a:r>
              <a:rPr lang="en-US" altLang="ja-JP" dirty="0"/>
              <a:t>.</a:t>
            </a:r>
            <a:endParaRPr lang="en-US" dirty="0"/>
          </a:p>
        </p:txBody>
      </p:sp>
      <p:sp>
        <p:nvSpPr>
          <p:cNvPr id="5" name="Content Placeholder 4">
            <a:extLst>
              <a:ext uri="{FF2B5EF4-FFF2-40B4-BE49-F238E27FC236}">
                <a16:creationId xmlns:a16="http://schemas.microsoft.com/office/drawing/2014/main" id="{51DD8CED-480C-9C53-A729-194BE6754B42}"/>
              </a:ext>
            </a:extLst>
          </p:cNvPr>
          <p:cNvSpPr>
            <a:spLocks noGrp="1"/>
          </p:cNvSpPr>
          <p:nvPr>
            <p:ph idx="18"/>
          </p:nvPr>
        </p:nvSpPr>
        <p:spPr/>
        <p:txBody>
          <a:bodyPr/>
          <a:lstStyle/>
          <a:p>
            <a:endParaRPr lang="en-US"/>
          </a:p>
        </p:txBody>
      </p:sp>
      <p:graphicFrame>
        <p:nvGraphicFramePr>
          <p:cNvPr id="6" name="Google Shape;950;p46">
            <a:extLst>
              <a:ext uri="{FF2B5EF4-FFF2-40B4-BE49-F238E27FC236}">
                <a16:creationId xmlns:a16="http://schemas.microsoft.com/office/drawing/2014/main" id="{3E41BF3F-D350-1E83-BECB-436FDCEB75E0}"/>
              </a:ext>
            </a:extLst>
          </p:cNvPr>
          <p:cNvGraphicFramePr/>
          <p:nvPr>
            <p:extLst>
              <p:ext uri="{D42A27DB-BD31-4B8C-83A1-F6EECF244321}">
                <p14:modId xmlns:p14="http://schemas.microsoft.com/office/powerpoint/2010/main" val="3444867121"/>
              </p:ext>
            </p:extLst>
          </p:nvPr>
        </p:nvGraphicFramePr>
        <p:xfrm>
          <a:off x="417382" y="5336820"/>
          <a:ext cx="8307690" cy="1216380"/>
        </p:xfrm>
        <a:graphic>
          <a:graphicData uri="http://schemas.openxmlformats.org/drawingml/2006/table">
            <a:tbl>
              <a:tblPr>
                <a:noFill/>
              </a:tblPr>
              <a:tblGrid>
                <a:gridCol w="676222">
                  <a:extLst>
                    <a:ext uri="{9D8B030D-6E8A-4147-A177-3AD203B41FA5}">
                      <a16:colId xmlns:a16="http://schemas.microsoft.com/office/drawing/2014/main" val="20000"/>
                    </a:ext>
                  </a:extLst>
                </a:gridCol>
                <a:gridCol w="1400690">
                  <a:extLst>
                    <a:ext uri="{9D8B030D-6E8A-4147-A177-3AD203B41FA5}">
                      <a16:colId xmlns:a16="http://schemas.microsoft.com/office/drawing/2014/main" val="20001"/>
                    </a:ext>
                  </a:extLst>
                </a:gridCol>
                <a:gridCol w="630713">
                  <a:extLst>
                    <a:ext uri="{9D8B030D-6E8A-4147-A177-3AD203B41FA5}">
                      <a16:colId xmlns:a16="http://schemas.microsoft.com/office/drawing/2014/main" val="20002"/>
                    </a:ext>
                  </a:extLst>
                </a:gridCol>
                <a:gridCol w="1446222">
                  <a:extLst>
                    <a:ext uri="{9D8B030D-6E8A-4147-A177-3AD203B41FA5}">
                      <a16:colId xmlns:a16="http://schemas.microsoft.com/office/drawing/2014/main" val="20003"/>
                    </a:ext>
                  </a:extLst>
                </a:gridCol>
                <a:gridCol w="684050">
                  <a:extLst>
                    <a:ext uri="{9D8B030D-6E8A-4147-A177-3AD203B41FA5}">
                      <a16:colId xmlns:a16="http://schemas.microsoft.com/office/drawing/2014/main" val="20004"/>
                    </a:ext>
                  </a:extLst>
                </a:gridCol>
                <a:gridCol w="1392859">
                  <a:extLst>
                    <a:ext uri="{9D8B030D-6E8A-4147-A177-3AD203B41FA5}">
                      <a16:colId xmlns:a16="http://schemas.microsoft.com/office/drawing/2014/main" val="20005"/>
                    </a:ext>
                  </a:extLst>
                </a:gridCol>
                <a:gridCol w="656504">
                  <a:extLst>
                    <a:ext uri="{9D8B030D-6E8A-4147-A177-3AD203B41FA5}">
                      <a16:colId xmlns:a16="http://schemas.microsoft.com/office/drawing/2014/main" val="20006"/>
                    </a:ext>
                  </a:extLst>
                </a:gridCol>
                <a:gridCol w="1420430">
                  <a:extLst>
                    <a:ext uri="{9D8B030D-6E8A-4147-A177-3AD203B41FA5}">
                      <a16:colId xmlns:a16="http://schemas.microsoft.com/office/drawing/2014/main" val="20007"/>
                    </a:ext>
                  </a:extLst>
                </a:gridCol>
              </a:tblGrid>
              <a:tr h="372300">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300" b="1" u="none" strike="noStrike" cap="none">
                          <a:solidFill>
                            <a:srgbClr val="FFFFFF"/>
                          </a:solidFill>
                          <a:latin typeface="Times New Roman" panose="02020603050405020304" pitchFamily="18" charset="0"/>
                          <a:ea typeface="+mn-ea"/>
                          <a:cs typeface="Times New Roman" panose="02020603050405020304" pitchFamily="18" charset="0"/>
                        </a:rPr>
                        <a:t>marketing</a:t>
                      </a:r>
                      <a:endParaRPr sz="1300" b="1" i="0" u="none" strike="noStrike" cap="none" dirty="0">
                        <a:solidFill>
                          <a:srgbClr val="FFFFFF"/>
                        </a:solidFill>
                        <a:latin typeface="Times New Roman" panose="02020603050405020304" pitchFamily="18" charset="0"/>
                        <a:ea typeface="+mn-ea"/>
                        <a:cs typeface="Times New Roman" panose="02020603050405020304" pitchFamily="18" charset="0"/>
                        <a:sym typeface="MS PGothic"/>
                      </a:endParaRPr>
                    </a:p>
                  </a:txBody>
                  <a:tcPr marL="84415" marR="84415" marT="42208" marB="42208" anchor="ctr">
                    <a:lnL w="19050" cap="flat" cmpd="sng">
                      <a:solidFill>
                        <a:srgbClr val="1B224C"/>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chemeClr val="tx1"/>
                    </a:solidFill>
                  </a:tcPr>
                </a:tc>
                <a:tc hMerge="1">
                  <a:txBody>
                    <a:bodyPr/>
                    <a:lstStyle/>
                    <a:p>
                      <a:endParaRPr lang="ja-JP"/>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300" b="1" u="none" strike="noStrike" cap="none">
                          <a:solidFill>
                            <a:srgbClr val="FFFFFF"/>
                          </a:solidFill>
                          <a:latin typeface="Times New Roman" panose="02020603050405020304" pitchFamily="18" charset="0"/>
                          <a:ea typeface="+mn-ea"/>
                          <a:cs typeface="Times New Roman" panose="02020603050405020304" pitchFamily="18" charset="0"/>
                        </a:rPr>
                        <a:t>inside sales</a:t>
                      </a:r>
                      <a:endParaRPr sz="1300" b="1" i="0" u="none" strike="noStrike" cap="none">
                        <a:solidFill>
                          <a:srgbClr val="FFFFFF"/>
                        </a:solidFill>
                        <a:latin typeface="Times New Roman" panose="02020603050405020304" pitchFamily="18" charset="0"/>
                        <a:ea typeface="+mn-ea"/>
                        <a:cs typeface="Times New Roman" panose="02020603050405020304" pitchFamily="18" charset="0"/>
                        <a:sym typeface="MS PGothic"/>
                      </a:endParaRPr>
                    </a:p>
                  </a:txBody>
                  <a:tcPr marL="84415" marR="84415" marT="42208" marB="42208"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chemeClr val="tx1"/>
                    </a:solidFill>
                  </a:tcPr>
                </a:tc>
                <a:tc hMerge="1">
                  <a:txBody>
                    <a:bodyPr/>
                    <a:lstStyle/>
                    <a:p>
                      <a:endParaRPr lang="ja-JP"/>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300" b="1" u="none" strike="noStrike" cap="none">
                          <a:solidFill>
                            <a:srgbClr val="FFFFFF"/>
                          </a:solidFill>
                          <a:latin typeface="Times New Roman" panose="02020603050405020304" pitchFamily="18" charset="0"/>
                          <a:ea typeface="+mn-ea"/>
                          <a:cs typeface="Times New Roman" panose="02020603050405020304" pitchFamily="18" charset="0"/>
                        </a:rPr>
                        <a:t>field sales</a:t>
                      </a:r>
                      <a:endParaRPr sz="1300" b="1" i="0" u="none" strike="noStrike" cap="none">
                        <a:solidFill>
                          <a:srgbClr val="FFFFFF"/>
                        </a:solidFill>
                        <a:latin typeface="Times New Roman" panose="02020603050405020304" pitchFamily="18" charset="0"/>
                        <a:ea typeface="+mn-ea"/>
                        <a:cs typeface="Times New Roman" panose="02020603050405020304" pitchFamily="18" charset="0"/>
                        <a:sym typeface="MS PGothic"/>
                      </a:endParaRPr>
                    </a:p>
                  </a:txBody>
                  <a:tcPr marL="84415" marR="84415" marT="42208" marB="42208"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chemeClr val="tx1"/>
                    </a:solidFill>
                  </a:tcPr>
                </a:tc>
                <a:tc hMerge="1">
                  <a:txBody>
                    <a:bodyPr/>
                    <a:lstStyle/>
                    <a:p>
                      <a:endParaRPr lang="ja-JP"/>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300" b="1" u="none" strike="noStrike" cap="none">
                          <a:solidFill>
                            <a:srgbClr val="FFFFFF"/>
                          </a:solidFill>
                          <a:latin typeface="Times New Roman" panose="02020603050405020304" pitchFamily="18" charset="0"/>
                          <a:ea typeface="+mn-ea"/>
                          <a:cs typeface="Times New Roman" panose="02020603050405020304" pitchFamily="18" charset="0"/>
                        </a:rPr>
                        <a:t>Support/Success</a:t>
                      </a:r>
                      <a:endParaRPr sz="1300" b="1" i="0" u="none" strike="noStrike" cap="none" dirty="0">
                        <a:solidFill>
                          <a:srgbClr val="FFFFFF"/>
                        </a:solidFill>
                        <a:latin typeface="Times New Roman" panose="02020603050405020304" pitchFamily="18" charset="0"/>
                        <a:ea typeface="+mn-ea"/>
                        <a:cs typeface="Times New Roman" panose="02020603050405020304" pitchFamily="18" charset="0"/>
                        <a:sym typeface="MS PGothic"/>
                      </a:endParaRPr>
                    </a:p>
                  </a:txBody>
                  <a:tcPr marL="84415" marR="84415" marT="42208" marB="42208" anchor="ctr">
                    <a:lnL w="12700" cap="flat" cmpd="sng">
                      <a:solidFill>
                        <a:srgbClr val="FFFFFF"/>
                      </a:solidFill>
                      <a:prstDash val="solid"/>
                      <a:round/>
                      <a:headEnd type="none" w="sm" len="sm"/>
                      <a:tailEnd type="none" w="sm" len="sm"/>
                    </a:lnL>
                    <a:lnR w="19050" cap="flat" cmpd="sng">
                      <a:solidFill>
                        <a:srgbClr val="1B224C"/>
                      </a:solidFill>
                      <a:prstDash val="solid"/>
                      <a:round/>
                      <a:headEnd type="none" w="sm" len="sm"/>
                      <a:tailEnd type="none" w="sm" len="sm"/>
                    </a:lnR>
                    <a:lnT w="1905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chemeClr val="tx1"/>
                    </a:solidFill>
                  </a:tcPr>
                </a:tc>
                <a:tc hMerge="1">
                  <a:txBody>
                    <a:bodyPr/>
                    <a:lstStyle/>
                    <a:p>
                      <a:endParaRPr lang="ja-JP"/>
                    </a:p>
                  </a:txBody>
                  <a:tcPr/>
                </a:tc>
                <a:extLst>
                  <a:ext uri="{0D108BD9-81ED-4DB2-BD59-A6C34878D82A}">
                    <a16:rowId xmlns:a16="http://schemas.microsoft.com/office/drawing/2014/main" val="10000"/>
                  </a:ext>
                </a:extLst>
              </a:tr>
              <a:tr h="422040">
                <a:tc>
                  <a:txBody>
                    <a:bodyPr/>
                    <a:lstStyle/>
                    <a:p>
                      <a:pPr marL="0" marR="0" lvl="0" indent="0" algn="ctr" rtl="0">
                        <a:lnSpc>
                          <a:spcPct val="100000"/>
                        </a:lnSpc>
                        <a:spcBef>
                          <a:spcPts val="0"/>
                        </a:spcBef>
                        <a:spcAft>
                          <a:spcPts val="0"/>
                        </a:spcAft>
                        <a:buClr>
                          <a:srgbClr val="000000"/>
                        </a:buClr>
                        <a:buSzPts val="14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Target</a:t>
                      </a:r>
                      <a:endParaRPr sz="1100" b="1" i="0" u="none" strike="noStrike" cap="none" dirty="0">
                        <a:solidFill>
                          <a:schemeClr val="tx1"/>
                        </a:solidFill>
                        <a:latin typeface="Times New Roman" panose="02020603050405020304" pitchFamily="18" charset="0"/>
                        <a:ea typeface="+mn-ea"/>
                        <a:cs typeface="Times New Roman" panose="02020603050405020304" pitchFamily="18" charset="0"/>
                        <a:sym typeface="MS PGothic"/>
                      </a:endParaRPr>
                    </a:p>
                  </a:txBody>
                  <a:tcPr marL="84415" marR="84415" marT="42208" marB="42208" anchor="ctr">
                    <a:lnL w="1905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altLang="en-US"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0 </a:t>
                      </a:r>
                      <a:r>
                        <a:rPr lang="ja-JP"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case/month</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Target</a:t>
                      </a:r>
                      <a:endParaRPr sz="1100" b="1" i="0" u="none" strike="noStrike" cap="none" dirty="0">
                        <a:solidFill>
                          <a:schemeClr val="tx1"/>
                        </a:solidFill>
                        <a:latin typeface="Times New Roman" panose="02020603050405020304" pitchFamily="18" charset="0"/>
                        <a:ea typeface="+mn-ea"/>
                        <a:cs typeface="Times New Roman" panose="02020603050405020304" pitchFamily="18" charset="0"/>
                        <a:sym typeface="MS PGothic"/>
                      </a:endParaRPr>
                    </a:p>
                  </a:txBody>
                  <a:tcPr marL="84415" marR="84415" marT="42208" marB="42208"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ACBA"/>
                        </a:buClr>
                        <a:buSzPts val="1400"/>
                        <a:buFont typeface="Arial"/>
                        <a:buNone/>
                      </a:pPr>
                      <a:r>
                        <a:rPr lang="ja-JP" altLang="en-US" sz="1100" b="1" u="none" strike="noStrike" cap="none" dirty="0">
                          <a:solidFill>
                            <a:schemeClr val="tx1"/>
                          </a:solidFill>
                          <a:latin typeface="Times New Roman" panose="02020603050405020304" pitchFamily="18" charset="0"/>
                          <a:ea typeface="+mn-ea"/>
                          <a:cs typeface="Times New Roman" panose="02020603050405020304" pitchFamily="18" charset="0"/>
                        </a:rPr>
                        <a:t>0 </a:t>
                      </a:r>
                      <a:r>
                        <a:rPr lang="ja-JP" sz="1100" b="1" u="none" strike="noStrike" cap="none" dirty="0">
                          <a:solidFill>
                            <a:schemeClr val="tx1"/>
                          </a:solidFill>
                          <a:latin typeface="Times New Roman" panose="02020603050405020304" pitchFamily="18" charset="0"/>
                          <a:ea typeface="+mn-ea"/>
                          <a:cs typeface="Times New Roman" panose="02020603050405020304" pitchFamily="18" charset="0"/>
                        </a:rPr>
                        <a:t>case/month</a:t>
                      </a:r>
                      <a:endParaRPr sz="1100" b="1" i="0" u="none" strike="noStrike" cap="none" dirty="0">
                        <a:solidFill>
                          <a:schemeClr val="tx1"/>
                        </a:solidFill>
                        <a:latin typeface="Times New Roman" panose="02020603050405020304" pitchFamily="18" charset="0"/>
                        <a:ea typeface="+mn-ea"/>
                        <a:cs typeface="Times New Roman" panose="02020603050405020304" pitchFamily="18" charset="0"/>
                        <a:sym typeface="MS PGothic"/>
                      </a:endParaRPr>
                    </a:p>
                  </a:txBody>
                  <a:tcPr marL="99692" marR="99692"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Target</a:t>
                      </a:r>
                      <a:endParaRPr sz="1100" b="1" i="0" u="none" strike="noStrike" cap="none">
                        <a:solidFill>
                          <a:schemeClr val="tx1"/>
                        </a:solidFill>
                        <a:latin typeface="Times New Roman" panose="02020603050405020304" pitchFamily="18" charset="0"/>
                        <a:ea typeface="+mn-ea"/>
                        <a:cs typeface="Times New Roman" panose="02020603050405020304" pitchFamily="18" charset="0"/>
                        <a:sym typeface="MS PGothic"/>
                      </a:endParaRPr>
                    </a:p>
                  </a:txBody>
                  <a:tcPr marL="84415" marR="84415" marT="42208" marB="42208"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ACBA"/>
                        </a:buClr>
                        <a:buSzPts val="1400"/>
                        <a:buFont typeface="Arial"/>
                        <a:buNone/>
                      </a:pPr>
                      <a:r>
                        <a:rPr lang="ja-JP" altLang="en-US" sz="1100" b="1" u="none" strike="noStrike" cap="none" dirty="0">
                          <a:solidFill>
                            <a:schemeClr val="tx1"/>
                          </a:solidFill>
                          <a:latin typeface="Times New Roman" panose="02020603050405020304" pitchFamily="18" charset="0"/>
                          <a:ea typeface="+mn-ea"/>
                          <a:cs typeface="Times New Roman" panose="02020603050405020304" pitchFamily="18" charset="0"/>
                        </a:rPr>
                        <a:t>0 </a:t>
                      </a:r>
                      <a:r>
                        <a:rPr lang="ja-JP" sz="1100" b="1" u="none" strike="noStrike" cap="none" dirty="0">
                          <a:solidFill>
                            <a:schemeClr val="tx1"/>
                          </a:solidFill>
                          <a:latin typeface="Times New Roman" panose="02020603050405020304" pitchFamily="18" charset="0"/>
                          <a:ea typeface="+mn-ea"/>
                          <a:cs typeface="Times New Roman" panose="02020603050405020304" pitchFamily="18" charset="0"/>
                        </a:rPr>
                        <a:t>case/month</a:t>
                      </a:r>
                      <a:endParaRPr sz="1100" b="1" i="0" u="none" strike="noStrike" cap="none" dirty="0">
                        <a:solidFill>
                          <a:schemeClr val="tx1"/>
                        </a:solidFill>
                        <a:latin typeface="Times New Roman" panose="02020603050405020304" pitchFamily="18" charset="0"/>
                        <a:ea typeface="+mn-ea"/>
                        <a:cs typeface="Times New Roman" panose="02020603050405020304" pitchFamily="18" charset="0"/>
                        <a:sym typeface="MS PGothic"/>
                      </a:endParaRPr>
                    </a:p>
                  </a:txBody>
                  <a:tcPr marL="99692" marR="99692"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Target</a:t>
                      </a:r>
                      <a:endParaRPr sz="1100" b="1" i="0" u="none" strike="noStrike" cap="none">
                        <a:solidFill>
                          <a:schemeClr val="tx1"/>
                        </a:solidFill>
                        <a:latin typeface="Times New Roman" panose="02020603050405020304" pitchFamily="18" charset="0"/>
                        <a:ea typeface="+mn-ea"/>
                        <a:cs typeface="Times New Roman" panose="02020603050405020304" pitchFamily="18" charset="0"/>
                        <a:sym typeface="MS PGothic"/>
                      </a:endParaRPr>
                    </a:p>
                  </a:txBody>
                  <a:tcPr marL="84415" marR="84415" marT="42208" marB="42208"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ACBA"/>
                        </a:buClr>
                        <a:buSzPts val="1400"/>
                        <a:buFont typeface="Arial"/>
                        <a:buNone/>
                      </a:pPr>
                      <a:r>
                        <a:rPr lang="ja-JP" altLang="en-US" sz="1100" b="1" u="none" strike="noStrike" cap="none" dirty="0">
                          <a:solidFill>
                            <a:schemeClr val="tx1"/>
                          </a:solidFill>
                          <a:latin typeface="Times New Roman" panose="02020603050405020304" pitchFamily="18" charset="0"/>
                          <a:ea typeface="+mn-ea"/>
                          <a:cs typeface="Times New Roman" panose="02020603050405020304" pitchFamily="18" charset="0"/>
                        </a:rPr>
                        <a:t>0 </a:t>
                      </a:r>
                      <a:r>
                        <a:rPr lang="ja-JP" sz="1100" b="1" u="none" strike="noStrike" cap="none" dirty="0">
                          <a:solidFill>
                            <a:schemeClr val="tx1"/>
                          </a:solidFill>
                          <a:latin typeface="Times New Roman" panose="02020603050405020304" pitchFamily="18" charset="0"/>
                          <a:ea typeface="+mn-ea"/>
                          <a:cs typeface="Times New Roman" panose="02020603050405020304" pitchFamily="18" charset="0"/>
                        </a:rPr>
                        <a:t>case/month</a:t>
                      </a:r>
                      <a:endParaRPr sz="1100" b="1" i="0" u="none" strike="noStrike" cap="none" dirty="0">
                        <a:solidFill>
                          <a:schemeClr val="tx1"/>
                        </a:solidFill>
                        <a:latin typeface="Times New Roman" panose="02020603050405020304" pitchFamily="18" charset="0"/>
                        <a:ea typeface="+mn-ea"/>
                        <a:cs typeface="Times New Roman" panose="02020603050405020304" pitchFamily="18" charset="0"/>
                        <a:sym typeface="MS PGothic"/>
                      </a:endParaRPr>
                    </a:p>
                  </a:txBody>
                  <a:tcPr marL="99692" marR="99692" marT="66462" marB="66462" anchor="ctr">
                    <a:lnL w="12700" cap="flat" cmpd="sng">
                      <a:solidFill>
                        <a:srgbClr val="1B224C"/>
                      </a:solidFill>
                      <a:prstDash val="solid"/>
                      <a:round/>
                      <a:headEnd type="none" w="sm" len="sm"/>
                      <a:tailEnd type="none" w="sm" len="sm"/>
                    </a:lnL>
                    <a:lnR w="1905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extLst>
                  <a:ext uri="{0D108BD9-81ED-4DB2-BD59-A6C34878D82A}">
                    <a16:rowId xmlns:a16="http://schemas.microsoft.com/office/drawing/2014/main" val="10001"/>
                  </a:ext>
                </a:extLst>
              </a:tr>
              <a:tr h="422040">
                <a:tc>
                  <a:txBody>
                    <a:bodyPr/>
                    <a:lstStyle/>
                    <a:p>
                      <a:pPr marL="0" marR="0" lvl="0" indent="0" algn="ctr" rtl="0">
                        <a:lnSpc>
                          <a:spcPct val="100000"/>
                        </a:lnSpc>
                        <a:spcBef>
                          <a:spcPts val="0"/>
                        </a:spcBef>
                        <a:spcAft>
                          <a:spcPts val="0"/>
                        </a:spcAft>
                        <a:buClr>
                          <a:srgbClr val="000000"/>
                        </a:buClr>
                        <a:buSzPts val="14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status quo</a:t>
                      </a:r>
                      <a:endParaRPr sz="1100" b="1" i="0" u="none" strike="noStrike" cap="none">
                        <a:solidFill>
                          <a:schemeClr val="tx1"/>
                        </a:solidFill>
                        <a:latin typeface="Times New Roman" panose="02020603050405020304" pitchFamily="18" charset="0"/>
                        <a:ea typeface="+mn-ea"/>
                        <a:cs typeface="Times New Roman" panose="02020603050405020304" pitchFamily="18" charset="0"/>
                        <a:sym typeface="MS PGothic"/>
                      </a:endParaRPr>
                    </a:p>
                  </a:txBody>
                  <a:tcPr marL="84415" marR="84415" marT="42208" marB="42208" anchor="ctr">
                    <a:lnL w="1905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B224C"/>
                        </a:buClr>
                        <a:buSzPts val="1400"/>
                        <a:buFont typeface="Arial"/>
                        <a:buNone/>
                      </a:pPr>
                      <a:r>
                        <a:rPr lang="ja-JP" altLang="en-US"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0 </a:t>
                      </a:r>
                      <a:r>
                        <a:rPr lang="ja-JP"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case/month</a:t>
                      </a:r>
                      <a:endParaRPr sz="11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99692" marR="99692"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status quo</a:t>
                      </a:r>
                      <a:endParaRPr sz="1100" b="1" i="0" u="none" strike="noStrike" cap="none">
                        <a:solidFill>
                          <a:schemeClr val="tx1"/>
                        </a:solidFill>
                        <a:latin typeface="Times New Roman" panose="02020603050405020304" pitchFamily="18" charset="0"/>
                        <a:ea typeface="+mn-ea"/>
                        <a:cs typeface="Times New Roman" panose="02020603050405020304" pitchFamily="18" charset="0"/>
                        <a:sym typeface="MS PGothic"/>
                      </a:endParaRPr>
                    </a:p>
                  </a:txBody>
                  <a:tcPr marL="84415" marR="84415" marT="42208" marB="42208"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B224C"/>
                        </a:buClr>
                        <a:buSzPts val="1400"/>
                        <a:buFont typeface="Arial"/>
                        <a:buNone/>
                      </a:pPr>
                      <a:r>
                        <a:rPr lang="ja-JP" altLang="en-US" sz="1100" b="1" u="none" strike="noStrike" cap="none" dirty="0">
                          <a:solidFill>
                            <a:schemeClr val="tx1"/>
                          </a:solidFill>
                          <a:latin typeface="Times New Roman" panose="02020603050405020304" pitchFamily="18" charset="0"/>
                          <a:ea typeface="+mn-ea"/>
                          <a:cs typeface="Times New Roman" panose="02020603050405020304" pitchFamily="18" charset="0"/>
                        </a:rPr>
                        <a:t>0 </a:t>
                      </a:r>
                      <a:r>
                        <a:rPr lang="ja-JP" sz="1100" b="1" u="none" strike="noStrike" cap="none" dirty="0">
                          <a:solidFill>
                            <a:schemeClr val="tx1"/>
                          </a:solidFill>
                          <a:latin typeface="Times New Roman" panose="02020603050405020304" pitchFamily="18" charset="0"/>
                          <a:ea typeface="+mn-ea"/>
                          <a:cs typeface="Times New Roman" panose="02020603050405020304" pitchFamily="18" charset="0"/>
                        </a:rPr>
                        <a:t>case/month</a:t>
                      </a:r>
                      <a:endParaRPr sz="1100" b="1" i="0" u="none" strike="noStrike" cap="none" dirty="0">
                        <a:solidFill>
                          <a:schemeClr val="tx1"/>
                        </a:solidFill>
                        <a:latin typeface="Times New Roman" panose="02020603050405020304" pitchFamily="18" charset="0"/>
                        <a:ea typeface="+mn-ea"/>
                        <a:cs typeface="Times New Roman" panose="02020603050405020304" pitchFamily="18" charset="0"/>
                        <a:sym typeface="MS PGothic"/>
                      </a:endParaRPr>
                    </a:p>
                  </a:txBody>
                  <a:tcPr marL="99692" marR="99692"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status quo</a:t>
                      </a:r>
                      <a:endParaRPr sz="1100" b="1" i="0" u="none" strike="noStrike" cap="none" dirty="0">
                        <a:solidFill>
                          <a:schemeClr val="tx1"/>
                        </a:solidFill>
                        <a:latin typeface="Times New Roman" panose="02020603050405020304" pitchFamily="18" charset="0"/>
                        <a:ea typeface="+mn-ea"/>
                        <a:cs typeface="Times New Roman" panose="02020603050405020304" pitchFamily="18" charset="0"/>
                        <a:sym typeface="MS PGothic"/>
                      </a:endParaRPr>
                    </a:p>
                  </a:txBody>
                  <a:tcPr marL="84415" marR="84415" marT="42208" marB="42208"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B224C"/>
                        </a:buClr>
                        <a:buSzPts val="1400"/>
                        <a:buFont typeface="Arial"/>
                        <a:buNone/>
                      </a:pPr>
                      <a:r>
                        <a:rPr lang="ja-JP" altLang="en-US" sz="1100" b="1" u="none" strike="noStrike" cap="none" dirty="0">
                          <a:solidFill>
                            <a:schemeClr val="tx1"/>
                          </a:solidFill>
                          <a:latin typeface="Times New Roman" panose="02020603050405020304" pitchFamily="18" charset="0"/>
                          <a:ea typeface="+mn-ea"/>
                          <a:cs typeface="Times New Roman" panose="02020603050405020304" pitchFamily="18" charset="0"/>
                        </a:rPr>
                        <a:t>0 </a:t>
                      </a:r>
                      <a:r>
                        <a:rPr lang="ja-JP" sz="1100" b="1" u="none" strike="noStrike" cap="none" dirty="0">
                          <a:solidFill>
                            <a:schemeClr val="tx1"/>
                          </a:solidFill>
                          <a:latin typeface="Times New Roman" panose="02020603050405020304" pitchFamily="18" charset="0"/>
                          <a:ea typeface="+mn-ea"/>
                          <a:cs typeface="Times New Roman" panose="02020603050405020304" pitchFamily="18" charset="0"/>
                        </a:rPr>
                        <a:t>case/month</a:t>
                      </a:r>
                      <a:endParaRPr sz="1100" b="1" i="0" u="none" strike="noStrike" cap="none" dirty="0">
                        <a:solidFill>
                          <a:schemeClr val="tx1"/>
                        </a:solidFill>
                        <a:latin typeface="Times New Roman" panose="02020603050405020304" pitchFamily="18" charset="0"/>
                        <a:ea typeface="+mn-ea"/>
                        <a:cs typeface="Times New Roman" panose="02020603050405020304" pitchFamily="18" charset="0"/>
                        <a:sym typeface="MS PGothic"/>
                      </a:endParaRPr>
                    </a:p>
                  </a:txBody>
                  <a:tcPr marL="99692" marR="99692" marT="66462" marB="66462"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status quo</a:t>
                      </a:r>
                      <a:endParaRPr sz="1100" b="1" i="0" u="none" strike="noStrike" cap="none" dirty="0">
                        <a:solidFill>
                          <a:schemeClr val="tx1"/>
                        </a:solidFill>
                        <a:latin typeface="Times New Roman" panose="02020603050405020304" pitchFamily="18" charset="0"/>
                        <a:ea typeface="+mn-ea"/>
                        <a:cs typeface="Times New Roman" panose="02020603050405020304" pitchFamily="18" charset="0"/>
                        <a:sym typeface="MS PGothic"/>
                      </a:endParaRPr>
                    </a:p>
                  </a:txBody>
                  <a:tcPr marL="84415" marR="84415" marT="42208" marB="42208"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B224C"/>
                        </a:buClr>
                        <a:buSzPts val="1400"/>
                        <a:buFont typeface="Arial"/>
                        <a:buNone/>
                      </a:pPr>
                      <a:r>
                        <a:rPr lang="ja-JP" altLang="en-US" sz="1100" b="1" u="none" strike="noStrike" cap="none" dirty="0">
                          <a:solidFill>
                            <a:schemeClr val="tx1"/>
                          </a:solidFill>
                          <a:latin typeface="Times New Roman" panose="02020603050405020304" pitchFamily="18" charset="0"/>
                          <a:ea typeface="+mn-ea"/>
                          <a:cs typeface="Times New Roman" panose="02020603050405020304" pitchFamily="18" charset="0"/>
                        </a:rPr>
                        <a:t>0 </a:t>
                      </a:r>
                      <a:r>
                        <a:rPr lang="ja-JP" sz="1100" b="1" u="none" strike="noStrike" cap="none" dirty="0">
                          <a:solidFill>
                            <a:schemeClr val="tx1"/>
                          </a:solidFill>
                          <a:latin typeface="Times New Roman" panose="02020603050405020304" pitchFamily="18" charset="0"/>
                          <a:ea typeface="+mn-ea"/>
                          <a:cs typeface="Times New Roman" panose="02020603050405020304" pitchFamily="18" charset="0"/>
                        </a:rPr>
                        <a:t>case/month</a:t>
                      </a:r>
                      <a:endParaRPr sz="1100" b="1" i="0" u="none" strike="noStrike" cap="none" dirty="0">
                        <a:solidFill>
                          <a:schemeClr val="tx1"/>
                        </a:solidFill>
                        <a:latin typeface="Times New Roman" panose="02020603050405020304" pitchFamily="18" charset="0"/>
                        <a:ea typeface="+mn-ea"/>
                        <a:cs typeface="Times New Roman" panose="02020603050405020304" pitchFamily="18" charset="0"/>
                        <a:sym typeface="MS PGothic"/>
                      </a:endParaRPr>
                    </a:p>
                  </a:txBody>
                  <a:tcPr marL="99692" marR="99692" marT="66462" marB="66462" anchor="ctr">
                    <a:lnL w="12700" cap="flat" cmpd="sng">
                      <a:solidFill>
                        <a:srgbClr val="1B224C"/>
                      </a:solidFill>
                      <a:prstDash val="solid"/>
                      <a:round/>
                      <a:headEnd type="none" w="sm" len="sm"/>
                      <a:tailEnd type="none" w="sm" len="sm"/>
                    </a:lnL>
                    <a:lnR w="1905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 name="Google Shape;952;p46">
            <a:extLst>
              <a:ext uri="{FF2B5EF4-FFF2-40B4-BE49-F238E27FC236}">
                <a16:creationId xmlns:a16="http://schemas.microsoft.com/office/drawing/2014/main" id="{EDA03BBD-38A7-2E1B-683B-9E77BDEC69F8}"/>
              </a:ext>
            </a:extLst>
          </p:cNvPr>
          <p:cNvSpPr/>
          <p:nvPr/>
        </p:nvSpPr>
        <p:spPr>
          <a:xfrm>
            <a:off x="417383" y="2174639"/>
            <a:ext cx="2241138" cy="454154"/>
          </a:xfrm>
          <a:prstGeom prst="homePlate">
            <a:avLst>
              <a:gd name="adj" fmla="val 50000"/>
            </a:avLst>
          </a:prstGeom>
          <a:solidFill>
            <a:schemeClr val="tx1"/>
          </a:solidFill>
          <a:ln w="19050" cap="flat" cmpd="sng">
            <a:solidFill>
              <a:schemeClr val="tx1"/>
            </a:solidFill>
            <a:prstDash val="solid"/>
            <a:miter lim="800000"/>
            <a:headEnd type="none" w="sm" len="sm"/>
            <a:tailEnd type="none" w="sm" len="sm"/>
          </a:ln>
        </p:spPr>
        <p:txBody>
          <a:bodyPr spcFirstLastPara="1" wrap="square" lIns="84392" tIns="84392" rIns="84392" bIns="84392" anchor="ctr" anchorCtr="0">
            <a:noAutofit/>
          </a:bodyPr>
          <a:lstStyle/>
          <a:p>
            <a:pPr>
              <a:buClr>
                <a:srgbClr val="000000"/>
              </a:buClr>
              <a:buSzPts val="1400"/>
            </a:pPr>
            <a:endParaRPr sz="1292" dirty="0">
              <a:solidFill>
                <a:schemeClr val="accent1"/>
              </a:solidFill>
              <a:latin typeface="Times New Roman" panose="02020603050405020304" pitchFamily="18" charset="0"/>
              <a:ea typeface="+mn-ea"/>
              <a:cs typeface="Times New Roman" panose="02020603050405020304" pitchFamily="18" charset="0"/>
              <a:sym typeface="Arial"/>
            </a:endParaRPr>
          </a:p>
        </p:txBody>
      </p:sp>
      <p:sp>
        <p:nvSpPr>
          <p:cNvPr id="8" name="Google Shape;953;p46">
            <a:extLst>
              <a:ext uri="{FF2B5EF4-FFF2-40B4-BE49-F238E27FC236}">
                <a16:creationId xmlns:a16="http://schemas.microsoft.com/office/drawing/2014/main" id="{BBA12845-8A08-096B-E017-EBDDE062A9E2}"/>
              </a:ext>
            </a:extLst>
          </p:cNvPr>
          <p:cNvSpPr txBox="1"/>
          <p:nvPr/>
        </p:nvSpPr>
        <p:spPr>
          <a:xfrm>
            <a:off x="553522" y="2257672"/>
            <a:ext cx="1694769" cy="299077"/>
          </a:xfrm>
          <a:prstGeom prst="rect">
            <a:avLst/>
          </a:prstGeom>
          <a:solidFill>
            <a:schemeClr val="tx1"/>
          </a:solidFill>
          <a:ln w="19050">
            <a:noFill/>
          </a:ln>
        </p:spPr>
        <p:txBody>
          <a:bodyPr spcFirstLastPara="1" wrap="square" lIns="33231" tIns="0" rIns="66462" bIns="0" anchor="ctr" anchorCtr="0">
            <a:noAutofit/>
          </a:bodyPr>
          <a:lstStyle/>
          <a:p>
            <a:pPr algn="ctr">
              <a:lnSpc>
                <a:spcPct val="90000"/>
              </a:lnSpc>
              <a:buClr>
                <a:srgbClr val="FFFFFF"/>
              </a:buClr>
              <a:buSzPts val="1400"/>
            </a:pPr>
            <a:r>
              <a:rPr lang="en-US" altLang="ja-JP" sz="1100" dirty="0">
                <a:solidFill>
                  <a:schemeClr val="bg1"/>
                </a:solidFill>
                <a:latin typeface="Times New Roman" panose="02020603050405020304" pitchFamily="18" charset="0"/>
                <a:ea typeface="+mn-ea"/>
                <a:cs typeface="Times New Roman" panose="02020603050405020304" pitchFamily="18" charset="0"/>
                <a:sym typeface="Arial"/>
              </a:rPr>
              <a:t>Acquisition of potential customers</a:t>
            </a:r>
            <a:endParaRPr sz="1100"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9" name="Google Shape;954;p46">
            <a:extLst>
              <a:ext uri="{FF2B5EF4-FFF2-40B4-BE49-F238E27FC236}">
                <a16:creationId xmlns:a16="http://schemas.microsoft.com/office/drawing/2014/main" id="{4466E388-B3FC-9A6B-5C11-B6E33CD1B5C6}"/>
              </a:ext>
            </a:extLst>
          </p:cNvPr>
          <p:cNvSpPr/>
          <p:nvPr/>
        </p:nvSpPr>
        <p:spPr>
          <a:xfrm>
            <a:off x="2259178" y="2174639"/>
            <a:ext cx="2593662" cy="454154"/>
          </a:xfrm>
          <a:prstGeom prst="chevron">
            <a:avLst>
              <a:gd name="adj" fmla="val 50000"/>
            </a:avLst>
          </a:prstGeom>
          <a:solidFill>
            <a:schemeClr val="tx1"/>
          </a:solidFill>
          <a:ln w="19050" cap="flat" cmpd="sng">
            <a:solidFill>
              <a:schemeClr val="tx1"/>
            </a:solidFill>
            <a:prstDash val="solid"/>
            <a:miter lim="800000"/>
            <a:headEnd type="none" w="sm" len="sm"/>
            <a:tailEnd type="none" w="sm" len="sm"/>
          </a:ln>
        </p:spPr>
        <p:txBody>
          <a:bodyPr spcFirstLastPara="1" wrap="square" lIns="84392" tIns="84392" rIns="84392" bIns="84392" anchor="ctr" anchorCtr="0">
            <a:noAutofit/>
          </a:bodyPr>
          <a:lstStyle/>
          <a:p>
            <a:pPr>
              <a:buClr>
                <a:srgbClr val="000000"/>
              </a:buClr>
              <a:buSzPts val="1400"/>
            </a:pPr>
            <a:endParaRPr sz="1292" dirty="0">
              <a:solidFill>
                <a:schemeClr val="accent1"/>
              </a:solidFill>
              <a:latin typeface="Times New Roman" panose="02020603050405020304" pitchFamily="18" charset="0"/>
              <a:ea typeface="+mn-ea"/>
              <a:cs typeface="Times New Roman" panose="02020603050405020304" pitchFamily="18" charset="0"/>
              <a:sym typeface="Arial"/>
            </a:endParaRPr>
          </a:p>
        </p:txBody>
      </p:sp>
      <p:sp>
        <p:nvSpPr>
          <p:cNvPr id="10" name="Google Shape;955;p46">
            <a:extLst>
              <a:ext uri="{FF2B5EF4-FFF2-40B4-BE49-F238E27FC236}">
                <a16:creationId xmlns:a16="http://schemas.microsoft.com/office/drawing/2014/main" id="{814F200E-54F2-05CA-7A87-355FCA9232CE}"/>
              </a:ext>
            </a:extLst>
          </p:cNvPr>
          <p:cNvSpPr txBox="1"/>
          <p:nvPr/>
        </p:nvSpPr>
        <p:spPr>
          <a:xfrm>
            <a:off x="2625061" y="2257672"/>
            <a:ext cx="1694769" cy="299077"/>
          </a:xfrm>
          <a:prstGeom prst="rect">
            <a:avLst/>
          </a:prstGeom>
          <a:solidFill>
            <a:schemeClr val="tx1"/>
          </a:solidFill>
          <a:ln w="19050">
            <a:noFill/>
          </a:ln>
        </p:spPr>
        <p:txBody>
          <a:bodyPr spcFirstLastPara="1" wrap="square" lIns="33231" tIns="0" rIns="66462" bIns="0" anchor="ctr" anchorCtr="0">
            <a:noAutofit/>
          </a:bodyPr>
          <a:lstStyle/>
          <a:p>
            <a:pPr algn="ctr">
              <a:lnSpc>
                <a:spcPct val="90000"/>
              </a:lnSpc>
              <a:buClr>
                <a:srgbClr val="FFFFFF"/>
              </a:buClr>
              <a:buSzPts val="1400"/>
            </a:pPr>
            <a:r>
              <a:rPr lang="en-US" altLang="ja-JP" sz="1100" dirty="0">
                <a:solidFill>
                  <a:schemeClr val="bg1"/>
                </a:solidFill>
                <a:latin typeface="Times New Roman" panose="02020603050405020304" pitchFamily="18" charset="0"/>
                <a:ea typeface="+mn-ea"/>
                <a:cs typeface="Times New Roman" panose="02020603050405020304" pitchFamily="18" charset="0"/>
                <a:sym typeface="Arial"/>
              </a:rPr>
              <a:t>Cultivate prospective customers</a:t>
            </a:r>
            <a:endParaRPr sz="1100"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1" name="Google Shape;956;p46">
            <a:extLst>
              <a:ext uri="{FF2B5EF4-FFF2-40B4-BE49-F238E27FC236}">
                <a16:creationId xmlns:a16="http://schemas.microsoft.com/office/drawing/2014/main" id="{DD8AC6DE-A2C6-406D-3527-F33BA004ADAE}"/>
              </a:ext>
            </a:extLst>
          </p:cNvPr>
          <p:cNvSpPr/>
          <p:nvPr/>
        </p:nvSpPr>
        <p:spPr>
          <a:xfrm>
            <a:off x="4453496" y="2174639"/>
            <a:ext cx="2451046" cy="454154"/>
          </a:xfrm>
          <a:prstGeom prst="chevron">
            <a:avLst>
              <a:gd name="adj" fmla="val 50000"/>
            </a:avLst>
          </a:prstGeom>
          <a:solidFill>
            <a:schemeClr val="tx1"/>
          </a:solidFill>
          <a:ln w="19050" cap="flat" cmpd="sng">
            <a:solidFill>
              <a:schemeClr val="tx1"/>
            </a:solidFill>
            <a:prstDash val="solid"/>
            <a:miter lim="800000"/>
            <a:headEnd type="none" w="sm" len="sm"/>
            <a:tailEnd type="none" w="sm" len="sm"/>
          </a:ln>
        </p:spPr>
        <p:txBody>
          <a:bodyPr spcFirstLastPara="1" wrap="square" lIns="84392" tIns="84392" rIns="84392" bIns="84392" anchor="ctr" anchorCtr="0">
            <a:noAutofit/>
          </a:bodyPr>
          <a:lstStyle/>
          <a:p>
            <a:pPr>
              <a:buClr>
                <a:srgbClr val="000000"/>
              </a:buClr>
              <a:buSzPts val="1400"/>
            </a:pPr>
            <a:endParaRPr sz="1292" dirty="0">
              <a:solidFill>
                <a:schemeClr val="accent1"/>
              </a:solidFill>
              <a:latin typeface="Times New Roman" panose="02020603050405020304" pitchFamily="18" charset="0"/>
              <a:ea typeface="+mn-ea"/>
              <a:cs typeface="Times New Roman" panose="02020603050405020304" pitchFamily="18" charset="0"/>
              <a:sym typeface="Arial"/>
            </a:endParaRPr>
          </a:p>
        </p:txBody>
      </p:sp>
      <p:sp>
        <p:nvSpPr>
          <p:cNvPr id="12" name="Google Shape;957;p46">
            <a:extLst>
              <a:ext uri="{FF2B5EF4-FFF2-40B4-BE49-F238E27FC236}">
                <a16:creationId xmlns:a16="http://schemas.microsoft.com/office/drawing/2014/main" id="{7E7F709A-D959-4449-E113-9C09933A3256}"/>
              </a:ext>
            </a:extLst>
          </p:cNvPr>
          <p:cNvSpPr txBox="1"/>
          <p:nvPr/>
        </p:nvSpPr>
        <p:spPr>
          <a:xfrm>
            <a:off x="4696600" y="2257672"/>
            <a:ext cx="1694769" cy="299077"/>
          </a:xfrm>
          <a:prstGeom prst="rect">
            <a:avLst/>
          </a:prstGeom>
          <a:solidFill>
            <a:schemeClr val="tx1"/>
          </a:solidFill>
          <a:ln w="19050">
            <a:noFill/>
          </a:ln>
        </p:spPr>
        <p:txBody>
          <a:bodyPr spcFirstLastPara="1" wrap="square" lIns="33231" tIns="0" rIns="66462" bIns="0" anchor="ctr" anchorCtr="0">
            <a:noAutofit/>
          </a:bodyPr>
          <a:lstStyle/>
          <a:p>
            <a:pPr algn="ctr">
              <a:lnSpc>
                <a:spcPct val="90000"/>
              </a:lnSpc>
              <a:buClr>
                <a:srgbClr val="FFFFFF"/>
              </a:buClr>
              <a:buSzPts val="1400"/>
            </a:pPr>
            <a:r>
              <a:rPr lang="en-US" altLang="ja-JP" sz="1100" dirty="0">
                <a:solidFill>
                  <a:schemeClr val="bg1"/>
                </a:solidFill>
                <a:latin typeface="Times New Roman" panose="02020603050405020304" pitchFamily="18" charset="0"/>
                <a:ea typeface="+mn-ea"/>
                <a:cs typeface="Times New Roman" panose="02020603050405020304" pitchFamily="18" charset="0"/>
                <a:sym typeface="Arial"/>
              </a:rPr>
              <a:t>case management</a:t>
            </a:r>
            <a:endParaRPr sz="1100"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3" name="Google Shape;958;p46">
            <a:extLst>
              <a:ext uri="{FF2B5EF4-FFF2-40B4-BE49-F238E27FC236}">
                <a16:creationId xmlns:a16="http://schemas.microsoft.com/office/drawing/2014/main" id="{B808BBBB-7325-529B-92D6-A36DAB4955ED}"/>
              </a:ext>
            </a:extLst>
          </p:cNvPr>
          <p:cNvSpPr/>
          <p:nvPr/>
        </p:nvSpPr>
        <p:spPr>
          <a:xfrm>
            <a:off x="6505200" y="2174639"/>
            <a:ext cx="2220646" cy="454154"/>
          </a:xfrm>
          <a:prstGeom prst="chevron">
            <a:avLst>
              <a:gd name="adj" fmla="val 50000"/>
            </a:avLst>
          </a:prstGeom>
          <a:solidFill>
            <a:schemeClr val="tx1"/>
          </a:solidFill>
          <a:ln w="19050" cap="flat" cmpd="sng">
            <a:solidFill>
              <a:schemeClr val="tx1"/>
            </a:solidFill>
            <a:prstDash val="solid"/>
            <a:miter lim="800000"/>
            <a:headEnd type="none" w="sm" len="sm"/>
            <a:tailEnd type="none" w="sm" len="sm"/>
          </a:ln>
        </p:spPr>
        <p:txBody>
          <a:bodyPr spcFirstLastPara="1" wrap="square" lIns="84392" tIns="84392" rIns="84392" bIns="84392" anchor="ctr" anchorCtr="0">
            <a:noAutofit/>
          </a:bodyPr>
          <a:lstStyle/>
          <a:p>
            <a:pPr>
              <a:buClr>
                <a:srgbClr val="000000"/>
              </a:buClr>
              <a:buSzPts val="1400"/>
            </a:pPr>
            <a:endParaRPr sz="1292" dirty="0">
              <a:solidFill>
                <a:schemeClr val="accent1"/>
              </a:solidFill>
              <a:latin typeface="Times New Roman" panose="02020603050405020304" pitchFamily="18" charset="0"/>
              <a:ea typeface="+mn-ea"/>
              <a:cs typeface="Times New Roman" panose="02020603050405020304" pitchFamily="18" charset="0"/>
              <a:sym typeface="Arial"/>
            </a:endParaRPr>
          </a:p>
        </p:txBody>
      </p:sp>
      <p:sp>
        <p:nvSpPr>
          <p:cNvPr id="14" name="Google Shape;959;p46">
            <a:extLst>
              <a:ext uri="{FF2B5EF4-FFF2-40B4-BE49-F238E27FC236}">
                <a16:creationId xmlns:a16="http://schemas.microsoft.com/office/drawing/2014/main" id="{672BB482-8686-491C-9B16-0D6F2EE49C3D}"/>
              </a:ext>
            </a:extLst>
          </p:cNvPr>
          <p:cNvSpPr txBox="1"/>
          <p:nvPr/>
        </p:nvSpPr>
        <p:spPr>
          <a:xfrm>
            <a:off x="6768139" y="2257672"/>
            <a:ext cx="1694769" cy="299077"/>
          </a:xfrm>
          <a:prstGeom prst="rect">
            <a:avLst/>
          </a:prstGeom>
          <a:solidFill>
            <a:schemeClr val="tx1"/>
          </a:solidFill>
          <a:ln>
            <a:noFill/>
          </a:ln>
        </p:spPr>
        <p:txBody>
          <a:bodyPr spcFirstLastPara="1" wrap="square" lIns="33231" tIns="0" rIns="66462" bIns="0" anchor="ctr" anchorCtr="0">
            <a:noAutofit/>
          </a:bodyPr>
          <a:lstStyle/>
          <a:p>
            <a:pPr algn="ctr">
              <a:lnSpc>
                <a:spcPct val="90000"/>
              </a:lnSpc>
              <a:buClr>
                <a:srgbClr val="FFFFFF"/>
              </a:buClr>
              <a:buSzPts val="1400"/>
            </a:pPr>
            <a:r>
              <a:rPr lang="en-US" altLang="ja-JP" sz="1100" dirty="0">
                <a:solidFill>
                  <a:schemeClr val="bg1"/>
                </a:solidFill>
                <a:latin typeface="Times New Roman" panose="02020603050405020304" pitchFamily="18" charset="0"/>
                <a:ea typeface="+mn-ea"/>
                <a:cs typeface="Times New Roman" panose="02020603050405020304" pitchFamily="18" charset="0"/>
                <a:sym typeface="Arial"/>
              </a:rPr>
              <a:t>Contract continuation/addition</a:t>
            </a:r>
            <a:endParaRPr sz="1100"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5" name="Google Shape;960;p46">
            <a:extLst>
              <a:ext uri="{FF2B5EF4-FFF2-40B4-BE49-F238E27FC236}">
                <a16:creationId xmlns:a16="http://schemas.microsoft.com/office/drawing/2014/main" id="{B87B8F99-341D-771C-47D6-8BC4E528D943}"/>
              </a:ext>
            </a:extLst>
          </p:cNvPr>
          <p:cNvSpPr/>
          <p:nvPr/>
        </p:nvSpPr>
        <p:spPr>
          <a:xfrm>
            <a:off x="423781" y="2843039"/>
            <a:ext cx="1572369" cy="366646"/>
          </a:xfrm>
          <a:prstGeom prst="rect">
            <a:avLst/>
          </a:prstGeom>
          <a:solidFill>
            <a:srgbClr val="FFFFFF"/>
          </a:solidFill>
          <a:ln w="19050" cap="flat" cmpd="sng">
            <a:solidFill>
              <a:schemeClr val="tx1"/>
            </a:solidFill>
            <a:prstDash val="solid"/>
            <a:miter lim="800000"/>
            <a:headEnd type="none" w="sm" len="sm"/>
            <a:tailEnd type="none" w="sm" len="sm"/>
          </a:ln>
        </p:spPr>
        <p:txBody>
          <a:bodyPr spcFirstLastPara="1" wrap="square" lIns="66462" tIns="66462" rIns="66462" bIns="66462" anchor="ctr" anchorCtr="0">
            <a:noAutofit/>
          </a:bodyPr>
          <a:lstStyle/>
          <a:p>
            <a:pPr algn="ctr">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Number of visitors </a:t>
            </a:r>
            <a:r>
              <a:rPr lang="ja-JP" altLang="en-US" sz="1108" dirty="0">
                <a:latin typeface="Times New Roman" panose="02020603050405020304" pitchFamily="18" charset="0"/>
                <a:ea typeface="+mn-ea"/>
                <a:cs typeface="Times New Roman" panose="02020603050405020304" pitchFamily="18" charset="0"/>
                <a:sym typeface="Arial"/>
              </a:rPr>
              <a:t>0</a:t>
            </a:r>
            <a:endParaRPr sz="1108" dirty="0">
              <a:latin typeface="Times New Roman" panose="02020603050405020304" pitchFamily="18" charset="0"/>
              <a:ea typeface="+mn-ea"/>
              <a:cs typeface="Times New Roman" panose="02020603050405020304" pitchFamily="18" charset="0"/>
              <a:sym typeface="Arial"/>
            </a:endParaRPr>
          </a:p>
        </p:txBody>
      </p:sp>
      <p:sp>
        <p:nvSpPr>
          <p:cNvPr id="16" name="Google Shape;961;p46">
            <a:extLst>
              <a:ext uri="{FF2B5EF4-FFF2-40B4-BE49-F238E27FC236}">
                <a16:creationId xmlns:a16="http://schemas.microsoft.com/office/drawing/2014/main" id="{4DB3ADFC-EB1C-241C-40B2-BFB631DE9EC5}"/>
              </a:ext>
            </a:extLst>
          </p:cNvPr>
          <p:cNvSpPr/>
          <p:nvPr/>
        </p:nvSpPr>
        <p:spPr>
          <a:xfrm>
            <a:off x="423781" y="3563138"/>
            <a:ext cx="1572369" cy="366646"/>
          </a:xfrm>
          <a:prstGeom prst="rect">
            <a:avLst/>
          </a:prstGeom>
          <a:solidFill>
            <a:srgbClr val="FFFFFF"/>
          </a:solidFill>
          <a:ln w="19050" cap="flat" cmpd="sng">
            <a:solidFill>
              <a:schemeClr val="tx1"/>
            </a:solidFill>
            <a:prstDash val="solid"/>
            <a:miter lim="800000"/>
            <a:headEnd type="none" w="sm" len="sm"/>
            <a:tailEnd type="none" w="sm" len="sm"/>
          </a:ln>
        </p:spPr>
        <p:txBody>
          <a:bodyPr spcFirstLastPara="1" wrap="square" lIns="66462" tIns="66462" rIns="66462" bIns="66462" anchor="ctr" anchorCtr="0">
            <a:noAutofit/>
          </a:bodyPr>
          <a:lstStyle/>
          <a:p>
            <a:pPr algn="ctr">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Acquisition rate 00</a:t>
            </a:r>
            <a:endParaRPr sz="1108" dirty="0">
              <a:latin typeface="Times New Roman" panose="02020603050405020304" pitchFamily="18" charset="0"/>
              <a:ea typeface="+mn-ea"/>
              <a:cs typeface="Times New Roman" panose="02020603050405020304" pitchFamily="18" charset="0"/>
              <a:sym typeface="Arial"/>
            </a:endParaRPr>
          </a:p>
        </p:txBody>
      </p:sp>
      <p:sp>
        <p:nvSpPr>
          <p:cNvPr id="17" name="Google Shape;962;p46">
            <a:extLst>
              <a:ext uri="{FF2B5EF4-FFF2-40B4-BE49-F238E27FC236}">
                <a16:creationId xmlns:a16="http://schemas.microsoft.com/office/drawing/2014/main" id="{DEC315ED-7FB3-82F2-347E-7F2CFB3CAE53}"/>
              </a:ext>
            </a:extLst>
          </p:cNvPr>
          <p:cNvSpPr/>
          <p:nvPr/>
        </p:nvSpPr>
        <p:spPr>
          <a:xfrm>
            <a:off x="423781" y="4278241"/>
            <a:ext cx="1572369" cy="366646"/>
          </a:xfrm>
          <a:prstGeom prst="rect">
            <a:avLst/>
          </a:prstGeom>
          <a:solidFill>
            <a:srgbClr val="FFFFFF"/>
          </a:solidFill>
          <a:ln w="19050" cap="flat" cmpd="sng">
            <a:solidFill>
              <a:schemeClr val="tx1"/>
            </a:solidFill>
            <a:prstDash val="solid"/>
            <a:miter lim="800000"/>
            <a:headEnd type="none" w="sm" len="sm"/>
            <a:tailEnd type="none" w="sm" len="sm"/>
          </a:ln>
        </p:spPr>
        <p:txBody>
          <a:bodyPr spcFirstLastPara="1" wrap="square" lIns="66462" tIns="66462" rIns="66462" bIns="66462" anchor="ctr" anchorCtr="0">
            <a:noAutofit/>
          </a:bodyPr>
          <a:lstStyle/>
          <a:p>
            <a:pPr algn="ctr">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Number of prospective customers </a:t>
            </a:r>
            <a:r>
              <a:rPr lang="ja-JP" altLang="en-US" sz="1108" dirty="0">
                <a:latin typeface="Times New Roman" panose="02020603050405020304" pitchFamily="18" charset="0"/>
                <a:ea typeface="+mn-ea"/>
                <a:cs typeface="Times New Roman" panose="02020603050405020304" pitchFamily="18" charset="0"/>
                <a:sym typeface="Arial"/>
              </a:rPr>
              <a:t>0</a:t>
            </a:r>
            <a:endParaRPr sz="1108" dirty="0">
              <a:latin typeface="Times New Roman" panose="02020603050405020304" pitchFamily="18" charset="0"/>
              <a:ea typeface="+mn-ea"/>
              <a:cs typeface="Times New Roman" panose="02020603050405020304" pitchFamily="18" charset="0"/>
              <a:sym typeface="Arial"/>
            </a:endParaRPr>
          </a:p>
        </p:txBody>
      </p:sp>
      <p:sp>
        <p:nvSpPr>
          <p:cNvPr id="18" name="Google Shape;963;p46">
            <a:extLst>
              <a:ext uri="{FF2B5EF4-FFF2-40B4-BE49-F238E27FC236}">
                <a16:creationId xmlns:a16="http://schemas.microsoft.com/office/drawing/2014/main" id="{E0B027B0-4BEB-2642-31C8-323D3D4FF89C}"/>
              </a:ext>
            </a:extLst>
          </p:cNvPr>
          <p:cNvSpPr/>
          <p:nvPr/>
        </p:nvSpPr>
        <p:spPr>
          <a:xfrm rot="2700000">
            <a:off x="1108925" y="3284672"/>
            <a:ext cx="202080" cy="202080"/>
          </a:xfrm>
          <a:prstGeom prst="plus">
            <a:avLst>
              <a:gd name="adj" fmla="val 45259"/>
            </a:avLst>
          </a:prstGeom>
          <a:solidFill>
            <a:srgbClr val="1B224C"/>
          </a:solidFill>
          <a:ln>
            <a:solidFill>
              <a:schemeClr val="tx1"/>
            </a:solidFill>
          </a:ln>
        </p:spPr>
        <p:txBody>
          <a:bodyPr spcFirstLastPara="1" wrap="square" lIns="84392" tIns="42185" rIns="84392" bIns="42185" anchor="ctr" anchorCtr="0">
            <a:noAutofit/>
          </a:bodyPr>
          <a:lstStyle/>
          <a:p>
            <a:pPr algn="ctr">
              <a:buClr>
                <a:srgbClr val="000000"/>
              </a:buClr>
              <a:buSzPts val="1800"/>
            </a:pPr>
            <a:endParaRPr sz="1662" dirty="0">
              <a:latin typeface="Times New Roman" panose="02020603050405020304" pitchFamily="18" charset="0"/>
              <a:ea typeface="+mn-ea"/>
              <a:cs typeface="Times New Roman" panose="02020603050405020304" pitchFamily="18" charset="0"/>
              <a:sym typeface="Arial"/>
            </a:endParaRPr>
          </a:p>
        </p:txBody>
      </p:sp>
      <p:sp>
        <p:nvSpPr>
          <p:cNvPr id="19" name="Google Shape;964;p46">
            <a:extLst>
              <a:ext uri="{FF2B5EF4-FFF2-40B4-BE49-F238E27FC236}">
                <a16:creationId xmlns:a16="http://schemas.microsoft.com/office/drawing/2014/main" id="{4D1D607E-E67E-2D13-B491-12818638F95F}"/>
              </a:ext>
            </a:extLst>
          </p:cNvPr>
          <p:cNvSpPr/>
          <p:nvPr/>
        </p:nvSpPr>
        <p:spPr>
          <a:xfrm>
            <a:off x="2584695" y="2838669"/>
            <a:ext cx="1572369" cy="366646"/>
          </a:xfrm>
          <a:prstGeom prst="rect">
            <a:avLst/>
          </a:prstGeom>
          <a:solidFill>
            <a:srgbClr val="FFFFFF"/>
          </a:solidFill>
          <a:ln w="19050" cap="flat" cmpd="sng">
            <a:solidFill>
              <a:schemeClr val="tx1"/>
            </a:solidFill>
            <a:prstDash val="solid"/>
            <a:miter lim="800000"/>
            <a:headEnd type="none" w="sm" len="sm"/>
            <a:tailEnd type="none" w="sm" len="sm"/>
          </a:ln>
        </p:spPr>
        <p:txBody>
          <a:bodyPr spcFirstLastPara="1" wrap="square" lIns="66462" tIns="66462" rIns="66462" bIns="66462" anchor="ctr" anchorCtr="0">
            <a:noAutofit/>
          </a:bodyPr>
          <a:lstStyle/>
          <a:p>
            <a:pPr algn="ctr">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Number of prospective customers </a:t>
            </a:r>
            <a:r>
              <a:rPr lang="ja-JP" altLang="en-US" sz="1108" dirty="0">
                <a:latin typeface="Times New Roman" panose="02020603050405020304" pitchFamily="18" charset="0"/>
                <a:ea typeface="+mn-ea"/>
                <a:cs typeface="Times New Roman" panose="02020603050405020304" pitchFamily="18" charset="0"/>
                <a:sym typeface="Arial"/>
              </a:rPr>
              <a:t>0</a:t>
            </a:r>
            <a:endParaRPr sz="1108" dirty="0">
              <a:latin typeface="Times New Roman" panose="02020603050405020304" pitchFamily="18" charset="0"/>
              <a:ea typeface="+mn-ea"/>
              <a:cs typeface="Times New Roman" panose="02020603050405020304" pitchFamily="18" charset="0"/>
              <a:sym typeface="Arial"/>
            </a:endParaRPr>
          </a:p>
        </p:txBody>
      </p:sp>
      <p:sp>
        <p:nvSpPr>
          <p:cNvPr id="20" name="Google Shape;965;p46">
            <a:extLst>
              <a:ext uri="{FF2B5EF4-FFF2-40B4-BE49-F238E27FC236}">
                <a16:creationId xmlns:a16="http://schemas.microsoft.com/office/drawing/2014/main" id="{F6A17542-1284-D174-5EE9-785FBDE67788}"/>
              </a:ext>
            </a:extLst>
          </p:cNvPr>
          <p:cNvSpPr/>
          <p:nvPr/>
        </p:nvSpPr>
        <p:spPr>
          <a:xfrm>
            <a:off x="2584695" y="3563138"/>
            <a:ext cx="1572369" cy="366646"/>
          </a:xfrm>
          <a:prstGeom prst="rect">
            <a:avLst/>
          </a:prstGeom>
          <a:solidFill>
            <a:srgbClr val="FFFFFF"/>
          </a:solidFill>
          <a:ln w="19050" cap="flat" cmpd="sng">
            <a:solidFill>
              <a:schemeClr val="tx1"/>
            </a:solidFill>
            <a:prstDash val="solid"/>
            <a:miter lim="800000"/>
            <a:headEnd type="none" w="sm" len="sm"/>
            <a:tailEnd type="none" w="sm" len="sm"/>
          </a:ln>
        </p:spPr>
        <p:txBody>
          <a:bodyPr spcFirstLastPara="1" wrap="square" lIns="66462" tIns="66462" rIns="66462" bIns="66462" anchor="ctr" anchorCtr="0">
            <a:noAutofit/>
          </a:bodyPr>
          <a:lstStyle/>
          <a:p>
            <a:pPr algn="ctr">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Deal closing rate: 00%.</a:t>
            </a:r>
            <a:endParaRPr sz="1108" dirty="0">
              <a:latin typeface="Times New Roman" panose="02020603050405020304" pitchFamily="18" charset="0"/>
              <a:ea typeface="+mn-ea"/>
              <a:cs typeface="Times New Roman" panose="02020603050405020304" pitchFamily="18" charset="0"/>
              <a:sym typeface="Arial"/>
            </a:endParaRPr>
          </a:p>
        </p:txBody>
      </p:sp>
      <p:sp>
        <p:nvSpPr>
          <p:cNvPr id="21" name="Google Shape;966;p46">
            <a:extLst>
              <a:ext uri="{FF2B5EF4-FFF2-40B4-BE49-F238E27FC236}">
                <a16:creationId xmlns:a16="http://schemas.microsoft.com/office/drawing/2014/main" id="{0246D4F3-3450-D9A0-46F0-BE1D420FB15F}"/>
              </a:ext>
            </a:extLst>
          </p:cNvPr>
          <p:cNvSpPr/>
          <p:nvPr/>
        </p:nvSpPr>
        <p:spPr>
          <a:xfrm>
            <a:off x="2584695" y="4278241"/>
            <a:ext cx="1572369" cy="366646"/>
          </a:xfrm>
          <a:prstGeom prst="rect">
            <a:avLst/>
          </a:prstGeom>
          <a:solidFill>
            <a:srgbClr val="FFFFFF"/>
          </a:solidFill>
          <a:ln w="19050" cap="flat" cmpd="sng">
            <a:solidFill>
              <a:schemeClr val="tx1"/>
            </a:solidFill>
            <a:prstDash val="solid"/>
            <a:miter lim="800000"/>
            <a:headEnd type="none" w="sm" len="sm"/>
            <a:tailEnd type="none" w="sm" len="sm"/>
          </a:ln>
        </p:spPr>
        <p:txBody>
          <a:bodyPr spcFirstLastPara="1" wrap="square" lIns="66462" tIns="66462" rIns="66462" bIns="66462" anchor="ctr" anchorCtr="0">
            <a:noAutofit/>
          </a:bodyPr>
          <a:lstStyle/>
          <a:p>
            <a:pPr algn="ctr">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Number of projects </a:t>
            </a:r>
            <a:r>
              <a:rPr lang="ja-JP" altLang="en-US" sz="1108" dirty="0">
                <a:latin typeface="Times New Roman" panose="02020603050405020304" pitchFamily="18" charset="0"/>
                <a:ea typeface="+mn-ea"/>
                <a:cs typeface="Times New Roman" panose="02020603050405020304" pitchFamily="18" charset="0"/>
                <a:sym typeface="Arial"/>
              </a:rPr>
              <a:t>0</a:t>
            </a:r>
            <a:endParaRPr sz="1108" dirty="0">
              <a:latin typeface="Times New Roman" panose="02020603050405020304" pitchFamily="18" charset="0"/>
              <a:ea typeface="+mn-ea"/>
              <a:cs typeface="Times New Roman" panose="02020603050405020304" pitchFamily="18" charset="0"/>
              <a:sym typeface="Arial"/>
            </a:endParaRPr>
          </a:p>
        </p:txBody>
      </p:sp>
      <p:sp>
        <p:nvSpPr>
          <p:cNvPr id="22" name="Google Shape;967;p46">
            <a:extLst>
              <a:ext uri="{FF2B5EF4-FFF2-40B4-BE49-F238E27FC236}">
                <a16:creationId xmlns:a16="http://schemas.microsoft.com/office/drawing/2014/main" id="{9245C696-12E5-6336-B0CC-7C25A566C741}"/>
              </a:ext>
            </a:extLst>
          </p:cNvPr>
          <p:cNvSpPr/>
          <p:nvPr/>
        </p:nvSpPr>
        <p:spPr>
          <a:xfrm rot="2700000">
            <a:off x="3269838" y="3277825"/>
            <a:ext cx="202080" cy="202080"/>
          </a:xfrm>
          <a:prstGeom prst="plus">
            <a:avLst>
              <a:gd name="adj" fmla="val 45259"/>
            </a:avLst>
          </a:prstGeom>
          <a:solidFill>
            <a:srgbClr val="1B224C"/>
          </a:solidFill>
          <a:ln>
            <a:solidFill>
              <a:schemeClr val="tx1"/>
            </a:solidFill>
          </a:ln>
        </p:spPr>
        <p:txBody>
          <a:bodyPr spcFirstLastPara="1" wrap="square" lIns="84392" tIns="42185" rIns="84392" bIns="42185" anchor="ctr" anchorCtr="0">
            <a:noAutofit/>
          </a:bodyPr>
          <a:lstStyle/>
          <a:p>
            <a:pPr algn="ctr">
              <a:buClr>
                <a:srgbClr val="000000"/>
              </a:buClr>
              <a:buSzPts val="1800"/>
            </a:pPr>
            <a:endParaRPr sz="1662" dirty="0">
              <a:latin typeface="Times New Roman" panose="02020603050405020304" pitchFamily="18" charset="0"/>
              <a:ea typeface="+mn-ea"/>
              <a:cs typeface="Times New Roman" panose="02020603050405020304" pitchFamily="18" charset="0"/>
              <a:sym typeface="Arial"/>
            </a:endParaRPr>
          </a:p>
        </p:txBody>
      </p:sp>
      <p:sp>
        <p:nvSpPr>
          <p:cNvPr id="23" name="Google Shape;968;p46">
            <a:extLst>
              <a:ext uri="{FF2B5EF4-FFF2-40B4-BE49-F238E27FC236}">
                <a16:creationId xmlns:a16="http://schemas.microsoft.com/office/drawing/2014/main" id="{374F34AF-33F4-0300-451A-B0151A96CC5D}"/>
              </a:ext>
            </a:extLst>
          </p:cNvPr>
          <p:cNvSpPr/>
          <p:nvPr/>
        </p:nvSpPr>
        <p:spPr>
          <a:xfrm>
            <a:off x="4745609" y="2838669"/>
            <a:ext cx="1572369" cy="366646"/>
          </a:xfrm>
          <a:prstGeom prst="rect">
            <a:avLst/>
          </a:prstGeom>
          <a:solidFill>
            <a:srgbClr val="FFFFFF"/>
          </a:solidFill>
          <a:ln w="19050" cap="flat" cmpd="sng">
            <a:solidFill>
              <a:schemeClr val="tx1"/>
            </a:solidFill>
            <a:prstDash val="solid"/>
            <a:miter lim="800000"/>
            <a:headEnd type="none" w="sm" len="sm"/>
            <a:tailEnd type="none" w="sm" len="sm"/>
          </a:ln>
        </p:spPr>
        <p:txBody>
          <a:bodyPr spcFirstLastPara="1" wrap="square" lIns="66462" tIns="66462" rIns="66462" bIns="66462" anchor="ctr" anchorCtr="0">
            <a:noAutofit/>
          </a:bodyPr>
          <a:lstStyle/>
          <a:p>
            <a:pPr algn="ctr">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Number of projects </a:t>
            </a:r>
            <a:r>
              <a:rPr lang="ja-JP" altLang="en-US" sz="1108" dirty="0">
                <a:latin typeface="Times New Roman" panose="02020603050405020304" pitchFamily="18" charset="0"/>
                <a:ea typeface="+mn-ea"/>
                <a:cs typeface="Times New Roman" panose="02020603050405020304" pitchFamily="18" charset="0"/>
                <a:sym typeface="Arial"/>
              </a:rPr>
              <a:t>0</a:t>
            </a:r>
            <a:endParaRPr sz="1108" dirty="0">
              <a:latin typeface="Times New Roman" panose="02020603050405020304" pitchFamily="18" charset="0"/>
              <a:ea typeface="+mn-ea"/>
              <a:cs typeface="Times New Roman" panose="02020603050405020304" pitchFamily="18" charset="0"/>
              <a:sym typeface="Arial"/>
            </a:endParaRPr>
          </a:p>
        </p:txBody>
      </p:sp>
      <p:sp>
        <p:nvSpPr>
          <p:cNvPr id="24" name="Google Shape;969;p46">
            <a:extLst>
              <a:ext uri="{FF2B5EF4-FFF2-40B4-BE49-F238E27FC236}">
                <a16:creationId xmlns:a16="http://schemas.microsoft.com/office/drawing/2014/main" id="{7DD1B2DF-47F2-9A47-B235-B678BE4904D1}"/>
              </a:ext>
            </a:extLst>
          </p:cNvPr>
          <p:cNvSpPr/>
          <p:nvPr/>
        </p:nvSpPr>
        <p:spPr>
          <a:xfrm>
            <a:off x="4745609" y="3563138"/>
            <a:ext cx="1572369" cy="366646"/>
          </a:xfrm>
          <a:prstGeom prst="rect">
            <a:avLst/>
          </a:prstGeom>
          <a:solidFill>
            <a:srgbClr val="FFFFFF"/>
          </a:solidFill>
          <a:ln w="19050" cap="flat" cmpd="sng">
            <a:solidFill>
              <a:schemeClr val="tx1"/>
            </a:solidFill>
            <a:prstDash val="solid"/>
            <a:miter lim="800000"/>
            <a:headEnd type="none" w="sm" len="sm"/>
            <a:tailEnd type="none" w="sm" len="sm"/>
          </a:ln>
        </p:spPr>
        <p:txBody>
          <a:bodyPr spcFirstLastPara="1" wrap="square" lIns="66462" tIns="66462" rIns="66462" bIns="66462" anchor="ctr" anchorCtr="0">
            <a:noAutofit/>
          </a:bodyPr>
          <a:lstStyle/>
          <a:p>
            <a:pPr algn="ctr">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Order receipt rate 00</a:t>
            </a:r>
            <a:endParaRPr sz="1108" dirty="0">
              <a:latin typeface="Times New Roman" panose="02020603050405020304" pitchFamily="18" charset="0"/>
              <a:ea typeface="+mn-ea"/>
              <a:cs typeface="Times New Roman" panose="02020603050405020304" pitchFamily="18" charset="0"/>
              <a:sym typeface="Arial"/>
            </a:endParaRPr>
          </a:p>
        </p:txBody>
      </p:sp>
      <p:sp>
        <p:nvSpPr>
          <p:cNvPr id="25" name="Google Shape;970;p46">
            <a:extLst>
              <a:ext uri="{FF2B5EF4-FFF2-40B4-BE49-F238E27FC236}">
                <a16:creationId xmlns:a16="http://schemas.microsoft.com/office/drawing/2014/main" id="{CA7EAE13-537F-0F79-8150-94F8E80EBE38}"/>
              </a:ext>
            </a:extLst>
          </p:cNvPr>
          <p:cNvSpPr/>
          <p:nvPr/>
        </p:nvSpPr>
        <p:spPr>
          <a:xfrm>
            <a:off x="4745609" y="4278241"/>
            <a:ext cx="1572369" cy="366646"/>
          </a:xfrm>
          <a:prstGeom prst="rect">
            <a:avLst/>
          </a:prstGeom>
          <a:solidFill>
            <a:srgbClr val="FFFFFF"/>
          </a:solidFill>
          <a:ln w="19050" cap="flat" cmpd="sng">
            <a:solidFill>
              <a:schemeClr val="tx1"/>
            </a:solidFill>
            <a:prstDash val="solid"/>
            <a:miter lim="800000"/>
            <a:headEnd type="none" w="sm" len="sm"/>
            <a:tailEnd type="none" w="sm" len="sm"/>
          </a:ln>
        </p:spPr>
        <p:txBody>
          <a:bodyPr spcFirstLastPara="1" wrap="square" lIns="66462" tIns="66462" rIns="66462" bIns="66462" anchor="ctr" anchorCtr="0">
            <a:noAutofit/>
          </a:bodyPr>
          <a:lstStyle/>
          <a:p>
            <a:pPr algn="ctr">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Number of orders received </a:t>
            </a:r>
            <a:r>
              <a:rPr lang="ja-JP" altLang="en-US" sz="1108" dirty="0">
                <a:latin typeface="Times New Roman" panose="02020603050405020304" pitchFamily="18" charset="0"/>
                <a:ea typeface="+mn-ea"/>
                <a:cs typeface="Times New Roman" panose="02020603050405020304" pitchFamily="18" charset="0"/>
                <a:sym typeface="Arial"/>
              </a:rPr>
              <a:t>0</a:t>
            </a:r>
            <a:endParaRPr sz="1108" dirty="0">
              <a:latin typeface="Times New Roman" panose="02020603050405020304" pitchFamily="18" charset="0"/>
              <a:ea typeface="+mn-ea"/>
              <a:cs typeface="Times New Roman" panose="02020603050405020304" pitchFamily="18" charset="0"/>
              <a:sym typeface="Arial"/>
            </a:endParaRPr>
          </a:p>
        </p:txBody>
      </p:sp>
      <p:sp>
        <p:nvSpPr>
          <p:cNvPr id="26" name="Google Shape;971;p46">
            <a:extLst>
              <a:ext uri="{FF2B5EF4-FFF2-40B4-BE49-F238E27FC236}">
                <a16:creationId xmlns:a16="http://schemas.microsoft.com/office/drawing/2014/main" id="{8A64F7D6-73FF-468E-4673-B372A0D2F5B7}"/>
              </a:ext>
            </a:extLst>
          </p:cNvPr>
          <p:cNvSpPr/>
          <p:nvPr/>
        </p:nvSpPr>
        <p:spPr>
          <a:xfrm rot="2700000">
            <a:off x="5430752" y="3277826"/>
            <a:ext cx="202080" cy="202080"/>
          </a:xfrm>
          <a:prstGeom prst="plus">
            <a:avLst>
              <a:gd name="adj" fmla="val 45259"/>
            </a:avLst>
          </a:prstGeom>
          <a:solidFill>
            <a:srgbClr val="1B224C"/>
          </a:solidFill>
          <a:ln>
            <a:solidFill>
              <a:schemeClr val="tx1"/>
            </a:solidFill>
          </a:ln>
        </p:spPr>
        <p:txBody>
          <a:bodyPr spcFirstLastPara="1" wrap="square" lIns="84392" tIns="42185" rIns="84392" bIns="42185" anchor="ctr" anchorCtr="0">
            <a:noAutofit/>
          </a:bodyPr>
          <a:lstStyle/>
          <a:p>
            <a:pPr algn="ctr">
              <a:buClr>
                <a:srgbClr val="000000"/>
              </a:buClr>
              <a:buSzPts val="1800"/>
            </a:pPr>
            <a:endParaRPr sz="1662" dirty="0">
              <a:latin typeface="Times New Roman" panose="02020603050405020304" pitchFamily="18" charset="0"/>
              <a:ea typeface="+mn-ea"/>
              <a:cs typeface="Times New Roman" panose="02020603050405020304" pitchFamily="18" charset="0"/>
              <a:sym typeface="Arial"/>
            </a:endParaRPr>
          </a:p>
        </p:txBody>
      </p:sp>
      <p:sp>
        <p:nvSpPr>
          <p:cNvPr id="27" name="Google Shape;972;p46">
            <a:extLst>
              <a:ext uri="{FF2B5EF4-FFF2-40B4-BE49-F238E27FC236}">
                <a16:creationId xmlns:a16="http://schemas.microsoft.com/office/drawing/2014/main" id="{B1530478-13B9-89CE-7410-0006B998840B}"/>
              </a:ext>
            </a:extLst>
          </p:cNvPr>
          <p:cNvSpPr/>
          <p:nvPr/>
        </p:nvSpPr>
        <p:spPr>
          <a:xfrm>
            <a:off x="6906524" y="2848713"/>
            <a:ext cx="1572369" cy="366646"/>
          </a:xfrm>
          <a:prstGeom prst="rect">
            <a:avLst/>
          </a:prstGeom>
          <a:solidFill>
            <a:srgbClr val="FFFFFF"/>
          </a:solidFill>
          <a:ln w="19050" cap="flat" cmpd="sng">
            <a:solidFill>
              <a:schemeClr val="tx1"/>
            </a:solidFill>
            <a:prstDash val="solid"/>
            <a:miter lim="800000"/>
            <a:headEnd type="none" w="sm" len="sm"/>
            <a:tailEnd type="none" w="sm" len="sm"/>
          </a:ln>
        </p:spPr>
        <p:txBody>
          <a:bodyPr spcFirstLastPara="1" wrap="square" lIns="66462" tIns="66462" rIns="66462" bIns="66462" anchor="ctr" anchorCtr="0">
            <a:noAutofit/>
          </a:bodyPr>
          <a:lstStyle/>
          <a:p>
            <a:pPr algn="ctr">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Number of orders received </a:t>
            </a:r>
            <a:r>
              <a:rPr lang="ja-JP" altLang="en-US" sz="1108" dirty="0">
                <a:latin typeface="Times New Roman" panose="02020603050405020304" pitchFamily="18" charset="0"/>
                <a:ea typeface="+mn-ea"/>
                <a:cs typeface="Times New Roman" panose="02020603050405020304" pitchFamily="18" charset="0"/>
                <a:sym typeface="Arial"/>
              </a:rPr>
              <a:t>0</a:t>
            </a:r>
            <a:endParaRPr sz="1108" dirty="0">
              <a:latin typeface="Times New Roman" panose="02020603050405020304" pitchFamily="18" charset="0"/>
              <a:ea typeface="+mn-ea"/>
              <a:cs typeface="Times New Roman" panose="02020603050405020304" pitchFamily="18" charset="0"/>
              <a:sym typeface="Arial"/>
            </a:endParaRPr>
          </a:p>
        </p:txBody>
      </p:sp>
      <p:sp>
        <p:nvSpPr>
          <p:cNvPr id="28" name="Google Shape;973;p46">
            <a:extLst>
              <a:ext uri="{FF2B5EF4-FFF2-40B4-BE49-F238E27FC236}">
                <a16:creationId xmlns:a16="http://schemas.microsoft.com/office/drawing/2014/main" id="{58610067-9302-254A-5F80-976146F8084B}"/>
              </a:ext>
            </a:extLst>
          </p:cNvPr>
          <p:cNvSpPr/>
          <p:nvPr/>
        </p:nvSpPr>
        <p:spPr>
          <a:xfrm>
            <a:off x="6906524" y="3537829"/>
            <a:ext cx="1572369" cy="366646"/>
          </a:xfrm>
          <a:prstGeom prst="rect">
            <a:avLst/>
          </a:prstGeom>
          <a:solidFill>
            <a:srgbClr val="FFFFFF"/>
          </a:solidFill>
          <a:ln w="19050" cap="flat" cmpd="sng">
            <a:solidFill>
              <a:schemeClr val="tx1"/>
            </a:solidFill>
            <a:prstDash val="solid"/>
            <a:miter lim="800000"/>
            <a:headEnd type="none" w="sm" len="sm"/>
            <a:tailEnd type="none" w="sm" len="sm"/>
          </a:ln>
        </p:spPr>
        <p:txBody>
          <a:bodyPr spcFirstLastPara="1" wrap="square" lIns="66462" tIns="66462" rIns="66462" bIns="66462" anchor="ctr" anchorCtr="0">
            <a:noAutofit/>
          </a:bodyPr>
          <a:lstStyle/>
          <a:p>
            <a:pPr algn="ctr">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Renewal rate 00</a:t>
            </a:r>
            <a:endParaRPr sz="1108" dirty="0">
              <a:latin typeface="Times New Roman" panose="02020603050405020304" pitchFamily="18" charset="0"/>
              <a:ea typeface="+mn-ea"/>
              <a:cs typeface="Times New Roman" panose="02020603050405020304" pitchFamily="18" charset="0"/>
              <a:sym typeface="Arial"/>
            </a:endParaRPr>
          </a:p>
        </p:txBody>
      </p:sp>
      <p:sp>
        <p:nvSpPr>
          <p:cNvPr id="29" name="Google Shape;974;p46">
            <a:extLst>
              <a:ext uri="{FF2B5EF4-FFF2-40B4-BE49-F238E27FC236}">
                <a16:creationId xmlns:a16="http://schemas.microsoft.com/office/drawing/2014/main" id="{52023350-F0F7-6133-4F13-222E4B936555}"/>
              </a:ext>
            </a:extLst>
          </p:cNvPr>
          <p:cNvSpPr/>
          <p:nvPr/>
        </p:nvSpPr>
        <p:spPr>
          <a:xfrm>
            <a:off x="6906524" y="4285967"/>
            <a:ext cx="1572369" cy="366646"/>
          </a:xfrm>
          <a:prstGeom prst="rect">
            <a:avLst/>
          </a:prstGeom>
          <a:solidFill>
            <a:srgbClr val="FFFFFF"/>
          </a:solidFill>
          <a:ln w="19050" cap="flat" cmpd="sng">
            <a:solidFill>
              <a:schemeClr val="tx1"/>
            </a:solidFill>
            <a:prstDash val="solid"/>
            <a:miter lim="800000"/>
            <a:headEnd type="none" w="sm" len="sm"/>
            <a:tailEnd type="none" w="sm" len="sm"/>
          </a:ln>
        </p:spPr>
        <p:txBody>
          <a:bodyPr spcFirstLastPara="1" wrap="square" lIns="66462" tIns="66462" rIns="66462" bIns="66462" anchor="ctr" anchorCtr="0">
            <a:noAutofit/>
          </a:bodyPr>
          <a:lstStyle/>
          <a:p>
            <a:pPr algn="ctr">
              <a:buClr>
                <a:srgbClr val="000000"/>
              </a:buClr>
              <a:buSzPts val="1400"/>
            </a:pPr>
            <a:r>
              <a:rPr lang="en-US" altLang="ja-JP" sz="1108" dirty="0">
                <a:latin typeface="Times New Roman" panose="02020603050405020304" pitchFamily="18" charset="0"/>
                <a:ea typeface="+mn-ea"/>
                <a:cs typeface="Times New Roman" panose="02020603050405020304" pitchFamily="18" charset="0"/>
                <a:sym typeface="Arial"/>
              </a:rPr>
              <a:t>Number of continuations </a:t>
            </a:r>
            <a:r>
              <a:rPr lang="ja-JP" altLang="en-US" sz="1108" dirty="0">
                <a:latin typeface="Times New Roman" panose="02020603050405020304" pitchFamily="18" charset="0"/>
                <a:ea typeface="+mn-ea"/>
                <a:cs typeface="Times New Roman" panose="02020603050405020304" pitchFamily="18" charset="0"/>
                <a:sym typeface="Arial"/>
              </a:rPr>
              <a:t>0</a:t>
            </a:r>
            <a:endParaRPr sz="1108" dirty="0">
              <a:latin typeface="Times New Roman" panose="02020603050405020304" pitchFamily="18" charset="0"/>
              <a:ea typeface="+mn-ea"/>
              <a:cs typeface="Times New Roman" panose="02020603050405020304" pitchFamily="18" charset="0"/>
              <a:sym typeface="Arial"/>
            </a:endParaRPr>
          </a:p>
        </p:txBody>
      </p:sp>
      <p:sp>
        <p:nvSpPr>
          <p:cNvPr id="30" name="Google Shape;975;p46">
            <a:extLst>
              <a:ext uri="{FF2B5EF4-FFF2-40B4-BE49-F238E27FC236}">
                <a16:creationId xmlns:a16="http://schemas.microsoft.com/office/drawing/2014/main" id="{17C8B447-0969-B2E6-BF54-BF0BE60946FF}"/>
              </a:ext>
            </a:extLst>
          </p:cNvPr>
          <p:cNvSpPr/>
          <p:nvPr/>
        </p:nvSpPr>
        <p:spPr>
          <a:xfrm rot="2700000">
            <a:off x="7586131" y="3277826"/>
            <a:ext cx="202080" cy="202080"/>
          </a:xfrm>
          <a:prstGeom prst="plus">
            <a:avLst>
              <a:gd name="adj" fmla="val 45259"/>
            </a:avLst>
          </a:prstGeom>
          <a:solidFill>
            <a:srgbClr val="1B224C"/>
          </a:solidFill>
          <a:ln>
            <a:solidFill>
              <a:schemeClr val="tx1"/>
            </a:solidFill>
          </a:ln>
        </p:spPr>
        <p:txBody>
          <a:bodyPr spcFirstLastPara="1" wrap="square" lIns="84392" tIns="42185" rIns="84392" bIns="42185" anchor="ctr" anchorCtr="0">
            <a:noAutofit/>
          </a:bodyPr>
          <a:lstStyle/>
          <a:p>
            <a:pPr algn="ctr">
              <a:buClr>
                <a:srgbClr val="000000"/>
              </a:buClr>
              <a:buSzPts val="1800"/>
            </a:pPr>
            <a:endParaRPr sz="1662" dirty="0">
              <a:latin typeface="Times New Roman" panose="02020603050405020304" pitchFamily="18" charset="0"/>
              <a:ea typeface="+mn-ea"/>
              <a:cs typeface="Times New Roman" panose="02020603050405020304" pitchFamily="18" charset="0"/>
              <a:sym typeface="Arial"/>
            </a:endParaRPr>
          </a:p>
        </p:txBody>
      </p:sp>
      <p:sp>
        <p:nvSpPr>
          <p:cNvPr id="31" name="Google Shape;976;p46">
            <a:extLst>
              <a:ext uri="{FF2B5EF4-FFF2-40B4-BE49-F238E27FC236}">
                <a16:creationId xmlns:a16="http://schemas.microsoft.com/office/drawing/2014/main" id="{696A5CEB-1A38-86F3-8613-637EEE73A5F5}"/>
              </a:ext>
            </a:extLst>
          </p:cNvPr>
          <p:cNvSpPr/>
          <p:nvPr/>
        </p:nvSpPr>
        <p:spPr>
          <a:xfrm rot="5400000">
            <a:off x="1093798" y="4005565"/>
            <a:ext cx="221262" cy="196892"/>
          </a:xfrm>
          <a:prstGeom prst="mathEqual">
            <a:avLst>
              <a:gd name="adj1" fmla="val 8368"/>
              <a:gd name="adj2" fmla="val 29941"/>
            </a:avLst>
          </a:prstGeom>
          <a:solidFill>
            <a:srgbClr val="1B224C"/>
          </a:solidFill>
          <a:ln>
            <a:solidFill>
              <a:schemeClr val="tx1"/>
            </a:solidFill>
          </a:ln>
        </p:spPr>
        <p:txBody>
          <a:bodyPr spcFirstLastPara="1" wrap="square" lIns="84392" tIns="42185" rIns="84392" bIns="42185" anchor="ctr" anchorCtr="0">
            <a:noAutofit/>
          </a:bodyPr>
          <a:lstStyle/>
          <a:p>
            <a:pPr algn="ctr">
              <a:buClr>
                <a:srgbClr val="000000"/>
              </a:buClr>
              <a:buSzPts val="1800"/>
            </a:pPr>
            <a:endParaRPr sz="1662" dirty="0">
              <a:latin typeface="Times New Roman" panose="02020603050405020304" pitchFamily="18" charset="0"/>
              <a:ea typeface="+mn-ea"/>
              <a:cs typeface="Times New Roman" panose="02020603050405020304" pitchFamily="18" charset="0"/>
              <a:sym typeface="Arial"/>
            </a:endParaRPr>
          </a:p>
        </p:txBody>
      </p:sp>
      <p:sp>
        <p:nvSpPr>
          <p:cNvPr id="32" name="Google Shape;977;p46">
            <a:extLst>
              <a:ext uri="{FF2B5EF4-FFF2-40B4-BE49-F238E27FC236}">
                <a16:creationId xmlns:a16="http://schemas.microsoft.com/office/drawing/2014/main" id="{E9656286-4695-B194-6A46-9E3C37321E43}"/>
              </a:ext>
            </a:extLst>
          </p:cNvPr>
          <p:cNvSpPr/>
          <p:nvPr/>
        </p:nvSpPr>
        <p:spPr>
          <a:xfrm rot="5400000">
            <a:off x="3254712" y="4000418"/>
            <a:ext cx="221262" cy="196892"/>
          </a:xfrm>
          <a:prstGeom prst="mathEqual">
            <a:avLst>
              <a:gd name="adj1" fmla="val 8368"/>
              <a:gd name="adj2" fmla="val 29941"/>
            </a:avLst>
          </a:prstGeom>
          <a:solidFill>
            <a:srgbClr val="1B224C"/>
          </a:solidFill>
          <a:ln>
            <a:solidFill>
              <a:schemeClr val="tx1"/>
            </a:solidFill>
          </a:ln>
        </p:spPr>
        <p:txBody>
          <a:bodyPr spcFirstLastPara="1" wrap="square" lIns="84392" tIns="42185" rIns="84392" bIns="42185" anchor="ctr" anchorCtr="0">
            <a:noAutofit/>
          </a:bodyPr>
          <a:lstStyle/>
          <a:p>
            <a:pPr algn="ctr">
              <a:buClr>
                <a:srgbClr val="000000"/>
              </a:buClr>
              <a:buSzPts val="1800"/>
            </a:pPr>
            <a:endParaRPr sz="1662" dirty="0">
              <a:latin typeface="Times New Roman" panose="02020603050405020304" pitchFamily="18" charset="0"/>
              <a:ea typeface="+mn-ea"/>
              <a:cs typeface="Times New Roman" panose="02020603050405020304" pitchFamily="18" charset="0"/>
              <a:sym typeface="Arial"/>
            </a:endParaRPr>
          </a:p>
        </p:txBody>
      </p:sp>
      <p:sp>
        <p:nvSpPr>
          <p:cNvPr id="33" name="Google Shape;978;p46">
            <a:extLst>
              <a:ext uri="{FF2B5EF4-FFF2-40B4-BE49-F238E27FC236}">
                <a16:creationId xmlns:a16="http://schemas.microsoft.com/office/drawing/2014/main" id="{4A4C9E99-404B-A193-8352-068628215EB1}"/>
              </a:ext>
            </a:extLst>
          </p:cNvPr>
          <p:cNvSpPr/>
          <p:nvPr/>
        </p:nvSpPr>
        <p:spPr>
          <a:xfrm rot="5400000">
            <a:off x="7576540" y="4007632"/>
            <a:ext cx="221262" cy="196892"/>
          </a:xfrm>
          <a:prstGeom prst="mathEqual">
            <a:avLst>
              <a:gd name="adj1" fmla="val 8368"/>
              <a:gd name="adj2" fmla="val 29941"/>
            </a:avLst>
          </a:prstGeom>
          <a:solidFill>
            <a:srgbClr val="1B224C"/>
          </a:solidFill>
          <a:ln>
            <a:solidFill>
              <a:schemeClr val="tx1"/>
            </a:solidFill>
          </a:ln>
        </p:spPr>
        <p:txBody>
          <a:bodyPr spcFirstLastPara="1" wrap="square" lIns="84392" tIns="42185" rIns="84392" bIns="42185" anchor="ctr" anchorCtr="0">
            <a:noAutofit/>
          </a:bodyPr>
          <a:lstStyle/>
          <a:p>
            <a:pPr algn="ctr">
              <a:buClr>
                <a:srgbClr val="000000"/>
              </a:buClr>
              <a:buSzPts val="1800"/>
            </a:pPr>
            <a:endParaRPr sz="1662" dirty="0">
              <a:latin typeface="Times New Roman" panose="02020603050405020304" pitchFamily="18" charset="0"/>
              <a:ea typeface="+mn-ea"/>
              <a:cs typeface="Times New Roman" panose="02020603050405020304" pitchFamily="18" charset="0"/>
              <a:sym typeface="Arial"/>
            </a:endParaRPr>
          </a:p>
        </p:txBody>
      </p:sp>
      <p:sp>
        <p:nvSpPr>
          <p:cNvPr id="34" name="Google Shape;979;p46">
            <a:extLst>
              <a:ext uri="{FF2B5EF4-FFF2-40B4-BE49-F238E27FC236}">
                <a16:creationId xmlns:a16="http://schemas.microsoft.com/office/drawing/2014/main" id="{752B73BE-6E99-25D8-0227-C874DD970CBF}"/>
              </a:ext>
            </a:extLst>
          </p:cNvPr>
          <p:cNvSpPr/>
          <p:nvPr/>
        </p:nvSpPr>
        <p:spPr>
          <a:xfrm rot="5400000">
            <a:off x="5426699" y="4005565"/>
            <a:ext cx="221262" cy="196892"/>
          </a:xfrm>
          <a:prstGeom prst="mathEqual">
            <a:avLst>
              <a:gd name="adj1" fmla="val 8368"/>
              <a:gd name="adj2" fmla="val 29941"/>
            </a:avLst>
          </a:prstGeom>
          <a:solidFill>
            <a:srgbClr val="1B224C"/>
          </a:solidFill>
          <a:ln>
            <a:solidFill>
              <a:schemeClr val="tx1"/>
            </a:solidFill>
          </a:ln>
        </p:spPr>
        <p:txBody>
          <a:bodyPr spcFirstLastPara="1" wrap="square" lIns="84392" tIns="42185" rIns="84392" bIns="42185" anchor="ctr" anchorCtr="0">
            <a:noAutofit/>
          </a:bodyPr>
          <a:lstStyle/>
          <a:p>
            <a:pPr algn="ctr">
              <a:buClr>
                <a:srgbClr val="000000"/>
              </a:buClr>
              <a:buSzPts val="1800"/>
            </a:pPr>
            <a:endParaRPr sz="1662" dirty="0">
              <a:latin typeface="Times New Roman" panose="02020603050405020304" pitchFamily="18" charset="0"/>
              <a:ea typeface="+mn-ea"/>
              <a:cs typeface="Times New Roman" panose="02020603050405020304" pitchFamily="18" charset="0"/>
              <a:sym typeface="Arial"/>
            </a:endParaRPr>
          </a:p>
        </p:txBody>
      </p:sp>
      <p:cxnSp>
        <p:nvCxnSpPr>
          <p:cNvPr id="35" name="Google Shape;980;p46">
            <a:extLst>
              <a:ext uri="{FF2B5EF4-FFF2-40B4-BE49-F238E27FC236}">
                <a16:creationId xmlns:a16="http://schemas.microsoft.com/office/drawing/2014/main" id="{FD240EE7-BCD1-0991-C312-0BED8F94A8F7}"/>
              </a:ext>
            </a:extLst>
          </p:cNvPr>
          <p:cNvCxnSpPr>
            <a:stCxn id="17" idx="3"/>
            <a:endCxn id="19" idx="1"/>
          </p:cNvCxnSpPr>
          <p:nvPr/>
        </p:nvCxnSpPr>
        <p:spPr>
          <a:xfrm flipV="1">
            <a:off x="1996150" y="3021992"/>
            <a:ext cx="588545" cy="1439573"/>
          </a:xfrm>
          <a:prstGeom prst="bentConnector3">
            <a:avLst>
              <a:gd name="adj1" fmla="val 50000"/>
            </a:avLst>
          </a:prstGeom>
          <a:noFill/>
          <a:ln w="12700" cap="rnd" cmpd="sng">
            <a:solidFill>
              <a:schemeClr val="tx1"/>
            </a:solidFill>
            <a:prstDash val="sysDash"/>
            <a:round/>
            <a:headEnd type="none" w="med" len="med"/>
            <a:tailEnd type="triangle" w="lg" len="med"/>
          </a:ln>
        </p:spPr>
      </p:cxnSp>
      <p:cxnSp>
        <p:nvCxnSpPr>
          <p:cNvPr id="36" name="Google Shape;981;p46">
            <a:extLst>
              <a:ext uri="{FF2B5EF4-FFF2-40B4-BE49-F238E27FC236}">
                <a16:creationId xmlns:a16="http://schemas.microsoft.com/office/drawing/2014/main" id="{95FB758A-04AA-5C7B-2E26-190184CA8761}"/>
              </a:ext>
            </a:extLst>
          </p:cNvPr>
          <p:cNvCxnSpPr>
            <a:stCxn id="25" idx="3"/>
            <a:endCxn id="27" idx="1"/>
          </p:cNvCxnSpPr>
          <p:nvPr/>
        </p:nvCxnSpPr>
        <p:spPr>
          <a:xfrm flipV="1">
            <a:off x="6317978" y="3032035"/>
            <a:ext cx="588546" cy="1429529"/>
          </a:xfrm>
          <a:prstGeom prst="bentConnector3">
            <a:avLst>
              <a:gd name="adj1" fmla="val 50000"/>
            </a:avLst>
          </a:prstGeom>
          <a:noFill/>
          <a:ln w="12700" cap="flat" cmpd="sng">
            <a:solidFill>
              <a:schemeClr val="tx1"/>
            </a:solidFill>
            <a:prstDash val="sysDash"/>
            <a:round/>
            <a:headEnd type="none" w="lg" len="med"/>
            <a:tailEnd type="triangle" w="lg" len="med"/>
          </a:ln>
        </p:spPr>
      </p:cxnSp>
      <p:cxnSp>
        <p:nvCxnSpPr>
          <p:cNvPr id="37" name="Google Shape;982;p46">
            <a:extLst>
              <a:ext uri="{FF2B5EF4-FFF2-40B4-BE49-F238E27FC236}">
                <a16:creationId xmlns:a16="http://schemas.microsoft.com/office/drawing/2014/main" id="{68278DD5-C3F9-2279-2944-C5F3724069D0}"/>
              </a:ext>
            </a:extLst>
          </p:cNvPr>
          <p:cNvCxnSpPr>
            <a:stCxn id="21" idx="3"/>
            <a:endCxn id="23" idx="1"/>
          </p:cNvCxnSpPr>
          <p:nvPr/>
        </p:nvCxnSpPr>
        <p:spPr>
          <a:xfrm flipV="1">
            <a:off x="4157064" y="3021992"/>
            <a:ext cx="588545" cy="1439573"/>
          </a:xfrm>
          <a:prstGeom prst="bentConnector3">
            <a:avLst>
              <a:gd name="adj1" fmla="val 50000"/>
            </a:avLst>
          </a:prstGeom>
          <a:noFill/>
          <a:ln w="12700" cap="rnd" cmpd="sng">
            <a:solidFill>
              <a:schemeClr val="tx1"/>
            </a:solidFill>
            <a:prstDash val="sysDash"/>
            <a:round/>
            <a:headEnd type="none" w="sm" len="sm"/>
            <a:tailEnd type="triangle" w="lg" len="med"/>
          </a:ln>
        </p:spPr>
      </p:cxnSp>
      <p:cxnSp>
        <p:nvCxnSpPr>
          <p:cNvPr id="38" name="Google Shape;983;p46">
            <a:extLst>
              <a:ext uri="{FF2B5EF4-FFF2-40B4-BE49-F238E27FC236}">
                <a16:creationId xmlns:a16="http://schemas.microsoft.com/office/drawing/2014/main" id="{164D9A09-3BE3-479F-5E54-2409FD697A1C}"/>
              </a:ext>
            </a:extLst>
          </p:cNvPr>
          <p:cNvCxnSpPr>
            <a:stCxn id="21" idx="2"/>
            <a:endCxn id="17" idx="2"/>
          </p:cNvCxnSpPr>
          <p:nvPr/>
        </p:nvCxnSpPr>
        <p:spPr>
          <a:xfrm rot="5400000">
            <a:off x="2290423" y="3564430"/>
            <a:ext cx="11723" cy="2160914"/>
          </a:xfrm>
          <a:prstGeom prst="bentConnector3">
            <a:avLst>
              <a:gd name="adj1" fmla="val 2535480"/>
            </a:avLst>
          </a:prstGeom>
          <a:noFill/>
          <a:ln w="19050" cap="flat" cmpd="sng">
            <a:solidFill>
              <a:schemeClr val="tx1"/>
            </a:solidFill>
            <a:prstDash val="solid"/>
            <a:miter lim="800000"/>
            <a:headEnd type="none" w="sm" len="sm"/>
            <a:tailEnd type="triangle" w="lg" len="med"/>
          </a:ln>
        </p:spPr>
      </p:cxnSp>
      <p:cxnSp>
        <p:nvCxnSpPr>
          <p:cNvPr id="39" name="Google Shape;984;p46">
            <a:extLst>
              <a:ext uri="{FF2B5EF4-FFF2-40B4-BE49-F238E27FC236}">
                <a16:creationId xmlns:a16="http://schemas.microsoft.com/office/drawing/2014/main" id="{58555FCE-103E-88EC-3FC1-BD16EA110B77}"/>
              </a:ext>
            </a:extLst>
          </p:cNvPr>
          <p:cNvCxnSpPr>
            <a:stCxn id="25" idx="2"/>
            <a:endCxn id="21" idx="2"/>
          </p:cNvCxnSpPr>
          <p:nvPr/>
        </p:nvCxnSpPr>
        <p:spPr>
          <a:xfrm rot="5400000">
            <a:off x="4451336" y="3564430"/>
            <a:ext cx="11723" cy="2160914"/>
          </a:xfrm>
          <a:prstGeom prst="bentConnector3">
            <a:avLst>
              <a:gd name="adj1" fmla="val 2535480"/>
            </a:avLst>
          </a:prstGeom>
          <a:noFill/>
          <a:ln w="19050" cap="flat" cmpd="sng">
            <a:solidFill>
              <a:schemeClr val="tx1"/>
            </a:solidFill>
            <a:prstDash val="solid"/>
            <a:miter lim="800000"/>
            <a:headEnd type="none" w="sm" len="sm"/>
            <a:tailEnd type="triangle" w="lg" len="med"/>
          </a:ln>
        </p:spPr>
      </p:cxnSp>
    </p:spTree>
    <p:extLst>
      <p:ext uri="{BB962C8B-B14F-4D97-AF65-F5344CB8AC3E}">
        <p14:creationId xmlns:p14="http://schemas.microsoft.com/office/powerpoint/2010/main" val="500525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409C-82E6-2D55-4DE9-560E5AE18405}"/>
              </a:ext>
            </a:extLst>
          </p:cNvPr>
          <p:cNvSpPr>
            <a:spLocks noGrp="1"/>
          </p:cNvSpPr>
          <p:nvPr>
            <p:ph type="title" idx="10"/>
          </p:nvPr>
        </p:nvSpPr>
        <p:spPr/>
        <p:txBody>
          <a:bodyPr/>
          <a:lstStyle/>
          <a:p>
            <a:r>
              <a:rPr lang="en-US" altLang="ja-JP" dirty="0"/>
              <a:t>B</a:t>
            </a:r>
            <a:r>
              <a:rPr lang="ja-JP" altLang="en-US"/>
              <a:t>udget </a:t>
            </a:r>
            <a:r>
              <a:rPr lang="en-US" altLang="ja-JP" dirty="0"/>
              <a:t>P</a:t>
            </a:r>
            <a:r>
              <a:rPr lang="ja-JP" altLang="en-US"/>
              <a:t>lan</a:t>
            </a:r>
            <a:endParaRPr lang="en-US" dirty="0"/>
          </a:p>
        </p:txBody>
      </p:sp>
      <p:sp>
        <p:nvSpPr>
          <p:cNvPr id="4" name="Content Placeholder 3">
            <a:extLst>
              <a:ext uri="{FF2B5EF4-FFF2-40B4-BE49-F238E27FC236}">
                <a16:creationId xmlns:a16="http://schemas.microsoft.com/office/drawing/2014/main" id="{0BD0C737-2FB1-7587-E2B8-C21107F3CC1E}"/>
              </a:ext>
            </a:extLst>
          </p:cNvPr>
          <p:cNvSpPr>
            <a:spLocks noGrp="1"/>
          </p:cNvSpPr>
          <p:nvPr>
            <p:ph idx="17"/>
          </p:nvPr>
        </p:nvSpPr>
        <p:spPr/>
        <p:txBody>
          <a:bodyPr/>
          <a:lstStyle/>
          <a:p>
            <a:r>
              <a:rPr lang="en-US" altLang="ja-JP" dirty="0"/>
              <a:t>7-1</a:t>
            </a:r>
            <a:r>
              <a:rPr lang="ja-JP" altLang="en-US"/>
              <a:t>. </a:t>
            </a:r>
            <a:r>
              <a:rPr lang="en-US" altLang="ja-JP" dirty="0"/>
              <a:t>I</a:t>
            </a:r>
            <a:r>
              <a:rPr lang="ja-JP" altLang="en-US"/>
              <a:t>nitial: list of required investments and costs</a:t>
            </a:r>
            <a:endParaRPr lang="en-US" dirty="0"/>
          </a:p>
        </p:txBody>
      </p:sp>
      <p:sp>
        <p:nvSpPr>
          <p:cNvPr id="5" name="Content Placeholder 4">
            <a:extLst>
              <a:ext uri="{FF2B5EF4-FFF2-40B4-BE49-F238E27FC236}">
                <a16:creationId xmlns:a16="http://schemas.microsoft.com/office/drawing/2014/main" id="{B8340CB3-6184-E692-6333-DE8630499BE7}"/>
              </a:ext>
            </a:extLst>
          </p:cNvPr>
          <p:cNvSpPr>
            <a:spLocks noGrp="1"/>
          </p:cNvSpPr>
          <p:nvPr>
            <p:ph idx="18"/>
          </p:nvPr>
        </p:nvSpPr>
        <p:spPr/>
        <p:txBody>
          <a:bodyPr/>
          <a:lstStyle/>
          <a:p>
            <a:r>
              <a:rPr lang="ja-JP" altLang="en-US"/>
              <a:t>Set an initial budget of ◯◯◯◯.</a:t>
            </a:r>
          </a:p>
        </p:txBody>
      </p:sp>
      <p:graphicFrame>
        <p:nvGraphicFramePr>
          <p:cNvPr id="6" name="Google Shape;1008;p49">
            <a:extLst>
              <a:ext uri="{FF2B5EF4-FFF2-40B4-BE49-F238E27FC236}">
                <a16:creationId xmlns:a16="http://schemas.microsoft.com/office/drawing/2014/main" id="{1052FA8C-BF7B-4615-276A-1373DE5FF548}"/>
              </a:ext>
            </a:extLst>
          </p:cNvPr>
          <p:cNvGraphicFramePr/>
          <p:nvPr>
            <p:extLst>
              <p:ext uri="{D42A27DB-BD31-4B8C-83A1-F6EECF244321}">
                <p14:modId xmlns:p14="http://schemas.microsoft.com/office/powerpoint/2010/main" val="2717731367"/>
              </p:ext>
            </p:extLst>
          </p:nvPr>
        </p:nvGraphicFramePr>
        <p:xfrm>
          <a:off x="418651" y="1828800"/>
          <a:ext cx="8307716" cy="3798577"/>
        </p:xfrm>
        <a:graphic>
          <a:graphicData uri="http://schemas.openxmlformats.org/drawingml/2006/table">
            <a:tbl>
              <a:tblPr>
                <a:noFill/>
              </a:tblPr>
              <a:tblGrid>
                <a:gridCol w="2491454">
                  <a:extLst>
                    <a:ext uri="{9D8B030D-6E8A-4147-A177-3AD203B41FA5}">
                      <a16:colId xmlns:a16="http://schemas.microsoft.com/office/drawing/2014/main" val="20000"/>
                    </a:ext>
                  </a:extLst>
                </a:gridCol>
                <a:gridCol w="4095162">
                  <a:extLst>
                    <a:ext uri="{9D8B030D-6E8A-4147-A177-3AD203B41FA5}">
                      <a16:colId xmlns:a16="http://schemas.microsoft.com/office/drawing/2014/main" val="20001"/>
                    </a:ext>
                  </a:extLst>
                </a:gridCol>
                <a:gridCol w="1721100">
                  <a:extLst>
                    <a:ext uri="{9D8B030D-6E8A-4147-A177-3AD203B41FA5}">
                      <a16:colId xmlns:a16="http://schemas.microsoft.com/office/drawing/2014/main" val="20002"/>
                    </a:ext>
                  </a:extLst>
                </a:gridCol>
              </a:tblGrid>
              <a:tr h="393300">
                <a:tc>
                  <a:txBody>
                    <a:bodyPr/>
                    <a:lstStyle/>
                    <a:p>
                      <a:pPr marL="0" marR="0" lvl="0" indent="0" algn="ctr" rtl="0">
                        <a:lnSpc>
                          <a:spcPct val="100000"/>
                        </a:lnSpc>
                        <a:spcBef>
                          <a:spcPts val="0"/>
                        </a:spcBef>
                        <a:spcAft>
                          <a:spcPts val="0"/>
                        </a:spcAft>
                        <a:buClr>
                          <a:srgbClr val="FFFFFF"/>
                        </a:buClr>
                        <a:buSzPts val="1200"/>
                        <a:buFont typeface="Arial"/>
                        <a:buNone/>
                      </a:pPr>
                      <a:r>
                        <a:rPr lang="ja-JP" sz="1100" b="1" u="none" strike="noStrike" cap="none">
                          <a:solidFill>
                            <a:schemeClr val="bg1"/>
                          </a:solidFill>
                          <a:latin typeface="Times New Roman" panose="02020603050405020304" pitchFamily="18" charset="0"/>
                          <a:ea typeface="+mn-ea"/>
                          <a:cs typeface="Times New Roman" panose="02020603050405020304" pitchFamily="18" charset="0"/>
                        </a:rPr>
                        <a:t>cost item</a:t>
                      </a:r>
                      <a:endParaRPr sz="1100" b="1"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100" b="1" u="none" strike="noStrike" cap="none">
                          <a:solidFill>
                            <a:schemeClr val="bg1"/>
                          </a:solidFill>
                          <a:latin typeface="Times New Roman" panose="02020603050405020304" pitchFamily="18" charset="0"/>
                          <a:ea typeface="+mn-ea"/>
                          <a:cs typeface="Times New Roman" panose="02020603050405020304" pitchFamily="18" charset="0"/>
                        </a:rPr>
                        <a:t>summary</a:t>
                      </a:r>
                      <a:endParaRPr sz="1100" b="1"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100" b="1" u="none" strike="noStrike" cap="none">
                          <a:solidFill>
                            <a:schemeClr val="bg1"/>
                          </a:solidFill>
                          <a:latin typeface="Times New Roman" panose="02020603050405020304" pitchFamily="18" charset="0"/>
                          <a:ea typeface="+mn-ea"/>
                          <a:cs typeface="Times New Roman" panose="02020603050405020304" pitchFamily="18" charset="0"/>
                        </a:rPr>
                        <a:t>cost</a:t>
                      </a:r>
                      <a:endParaRPr sz="1100" b="1"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37597">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 expenses</a:t>
                      </a: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Operating costs of ◯◯◯◯</a:t>
                      </a:r>
                      <a:endParaRPr sz="13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r>
                        <a:rPr lang="en-US" altLang="ja-JP" sz="1100" b="1" u="none" strike="noStrike" cap="none" dirty="0">
                          <a:solidFill>
                            <a:schemeClr val="tx1"/>
                          </a:solidFill>
                          <a:latin typeface="Times New Roman" panose="02020603050405020304" pitchFamily="18" charset="0"/>
                          <a:ea typeface="+mn-ea"/>
                          <a:cs typeface="Times New Roman" panose="02020603050405020304" pitchFamily="18" charset="0"/>
                        </a:rPr>
                        <a:t>$</a:t>
                      </a: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0,000,000</a:t>
                      </a: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7597">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 expenses</a:t>
                      </a: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Production costs for ◯◯◯◯</a:t>
                      </a:r>
                      <a:endParaRPr sz="13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r>
                        <a:rPr lang="en-US" altLang="ja-JP" sz="1100" b="1" u="none" strike="noStrike" cap="none" dirty="0">
                          <a:solidFill>
                            <a:schemeClr val="tx1"/>
                          </a:solidFill>
                          <a:latin typeface="Times New Roman" panose="02020603050405020304" pitchFamily="18" charset="0"/>
                          <a:ea typeface="+mn-ea"/>
                          <a:cs typeface="Times New Roman" panose="02020603050405020304" pitchFamily="18" charset="0"/>
                        </a:rPr>
                        <a:t>$</a:t>
                      </a: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0,000,000</a:t>
                      </a: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7597">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 expenses</a:t>
                      </a: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Outsourcing costs for ◯◯◯◯</a:t>
                      </a: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r>
                        <a:rPr lang="en-US" altLang="ja-JP" sz="1100" b="1" u="none" strike="noStrike" cap="none" dirty="0">
                          <a:solidFill>
                            <a:schemeClr val="tx1"/>
                          </a:solidFill>
                          <a:latin typeface="Times New Roman" panose="02020603050405020304" pitchFamily="18" charset="0"/>
                          <a:ea typeface="+mn-ea"/>
                          <a:cs typeface="Times New Roman" panose="02020603050405020304" pitchFamily="18" charset="0"/>
                        </a:rPr>
                        <a:t>$</a:t>
                      </a: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0,000,000</a:t>
                      </a: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7597">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7597">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597">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7597">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7597">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7597">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32">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total amount</a:t>
                      </a: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r" rtl="0">
                        <a:lnSpc>
                          <a:spcPct val="100000"/>
                        </a:lnSpc>
                        <a:spcBef>
                          <a:spcPts val="0"/>
                        </a:spcBef>
                        <a:spcAft>
                          <a:spcPts val="0"/>
                        </a:spcAft>
                        <a:buClr>
                          <a:schemeClr val="dk1"/>
                        </a:buClr>
                        <a:buSzPts val="1400"/>
                        <a:buFont typeface="Arial"/>
                        <a:buNone/>
                      </a:pPr>
                      <a:r>
                        <a:rPr lang="en-US" altLang="ja-JP" sz="1300" b="1" u="none" strike="noStrike" cap="none" dirty="0">
                          <a:solidFill>
                            <a:schemeClr val="tx1"/>
                          </a:solidFill>
                          <a:latin typeface="Times New Roman" panose="02020603050405020304" pitchFamily="18" charset="0"/>
                          <a:ea typeface="+mn-ea"/>
                          <a:cs typeface="Times New Roman" panose="02020603050405020304" pitchFamily="18" charset="0"/>
                        </a:rPr>
                        <a:t>$0,000,000</a:t>
                      </a:r>
                      <a:endParaRPr sz="13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r"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rPr>
                        <a:t>¥0,000,000</a:t>
                      </a:r>
                      <a:endParaRPr sz="1400" b="1" u="none" strike="noStrike" cap="none" dirty="0">
                        <a:solidFill>
                          <a:schemeClr val="accent1"/>
                        </a:solidFill>
                        <a:latin typeface="+mn-ea"/>
                        <a:ea typeface="+mn-ea"/>
                      </a:endParaRPr>
                    </a:p>
                  </a:txBody>
                  <a:tcPr marL="91425" marR="91425" marT="91425" marB="91425"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35959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4283-D3A8-B0EC-B9C5-9D3B492C69F9}"/>
              </a:ext>
            </a:extLst>
          </p:cNvPr>
          <p:cNvSpPr>
            <a:spLocks noGrp="1"/>
          </p:cNvSpPr>
          <p:nvPr>
            <p:ph type="title" idx="10"/>
          </p:nvPr>
        </p:nvSpPr>
        <p:spPr/>
        <p:txBody>
          <a:bodyPr/>
          <a:lstStyle/>
          <a:p>
            <a:r>
              <a:rPr lang="en-US" altLang="ja-JP" dirty="0"/>
              <a:t>B</a:t>
            </a:r>
            <a:r>
              <a:rPr lang="ja-JP" altLang="en-US"/>
              <a:t>udget </a:t>
            </a:r>
            <a:r>
              <a:rPr lang="en-US" altLang="ja-JP" dirty="0"/>
              <a:t>P</a:t>
            </a:r>
            <a:r>
              <a:rPr lang="ja-JP" altLang="en-US"/>
              <a:t>lan</a:t>
            </a:r>
            <a:endParaRPr lang="en-US" dirty="0"/>
          </a:p>
        </p:txBody>
      </p:sp>
      <p:sp>
        <p:nvSpPr>
          <p:cNvPr id="4" name="Content Placeholder 3">
            <a:extLst>
              <a:ext uri="{FF2B5EF4-FFF2-40B4-BE49-F238E27FC236}">
                <a16:creationId xmlns:a16="http://schemas.microsoft.com/office/drawing/2014/main" id="{032741F5-9C6B-8905-3D86-01E28211778B}"/>
              </a:ext>
            </a:extLst>
          </p:cNvPr>
          <p:cNvSpPr>
            <a:spLocks noGrp="1"/>
          </p:cNvSpPr>
          <p:nvPr>
            <p:ph idx="17"/>
          </p:nvPr>
        </p:nvSpPr>
        <p:spPr>
          <a:xfrm>
            <a:off x="198121" y="656945"/>
            <a:ext cx="8725540" cy="467264"/>
          </a:xfrm>
        </p:spPr>
        <p:txBody>
          <a:bodyPr/>
          <a:lstStyle/>
          <a:p>
            <a:r>
              <a:rPr lang="en-US" altLang="ja-JP" dirty="0"/>
              <a:t>7-2</a:t>
            </a:r>
            <a:r>
              <a:rPr lang="ja-JP" altLang="en-US"/>
              <a:t>. </a:t>
            </a:r>
            <a:r>
              <a:rPr lang="en-US" altLang="ja-JP" sz="2400" dirty="0"/>
              <a:t>A</a:t>
            </a:r>
            <a:r>
              <a:rPr lang="ja-JP" altLang="en-US" sz="2400"/>
              <a:t>fter business continuity: list of required investments and costs</a:t>
            </a:r>
            <a:endParaRPr lang="en-US" dirty="0"/>
          </a:p>
        </p:txBody>
      </p:sp>
      <p:sp>
        <p:nvSpPr>
          <p:cNvPr id="5" name="Content Placeholder 4">
            <a:extLst>
              <a:ext uri="{FF2B5EF4-FFF2-40B4-BE49-F238E27FC236}">
                <a16:creationId xmlns:a16="http://schemas.microsoft.com/office/drawing/2014/main" id="{7312FD71-7AF6-67AF-C6A0-1DED2DEE34D5}"/>
              </a:ext>
            </a:extLst>
          </p:cNvPr>
          <p:cNvSpPr>
            <a:spLocks noGrp="1"/>
          </p:cNvSpPr>
          <p:nvPr>
            <p:ph idx="18"/>
          </p:nvPr>
        </p:nvSpPr>
        <p:spPr/>
        <p:txBody>
          <a:bodyPr/>
          <a:lstStyle/>
          <a:p>
            <a:r>
              <a:rPr lang="ja-JP" altLang="en-US"/>
              <a:t>Set the budget for business continuity at ◯◯◯◯.</a:t>
            </a:r>
          </a:p>
        </p:txBody>
      </p:sp>
      <p:graphicFrame>
        <p:nvGraphicFramePr>
          <p:cNvPr id="6" name="Google Shape;1008;p49">
            <a:extLst>
              <a:ext uri="{FF2B5EF4-FFF2-40B4-BE49-F238E27FC236}">
                <a16:creationId xmlns:a16="http://schemas.microsoft.com/office/drawing/2014/main" id="{45BED549-846F-250D-A043-43765DD49C79}"/>
              </a:ext>
            </a:extLst>
          </p:cNvPr>
          <p:cNvGraphicFramePr/>
          <p:nvPr>
            <p:extLst>
              <p:ext uri="{D42A27DB-BD31-4B8C-83A1-F6EECF244321}">
                <p14:modId xmlns:p14="http://schemas.microsoft.com/office/powerpoint/2010/main" val="57428880"/>
              </p:ext>
            </p:extLst>
          </p:nvPr>
        </p:nvGraphicFramePr>
        <p:xfrm>
          <a:off x="417636" y="2145023"/>
          <a:ext cx="8307716" cy="3798577"/>
        </p:xfrm>
        <a:graphic>
          <a:graphicData uri="http://schemas.openxmlformats.org/drawingml/2006/table">
            <a:tbl>
              <a:tblPr>
                <a:noFill/>
              </a:tblPr>
              <a:tblGrid>
                <a:gridCol w="2491454">
                  <a:extLst>
                    <a:ext uri="{9D8B030D-6E8A-4147-A177-3AD203B41FA5}">
                      <a16:colId xmlns:a16="http://schemas.microsoft.com/office/drawing/2014/main" val="20000"/>
                    </a:ext>
                  </a:extLst>
                </a:gridCol>
                <a:gridCol w="4095162">
                  <a:extLst>
                    <a:ext uri="{9D8B030D-6E8A-4147-A177-3AD203B41FA5}">
                      <a16:colId xmlns:a16="http://schemas.microsoft.com/office/drawing/2014/main" val="20001"/>
                    </a:ext>
                  </a:extLst>
                </a:gridCol>
                <a:gridCol w="1721100">
                  <a:extLst>
                    <a:ext uri="{9D8B030D-6E8A-4147-A177-3AD203B41FA5}">
                      <a16:colId xmlns:a16="http://schemas.microsoft.com/office/drawing/2014/main" val="20002"/>
                    </a:ext>
                  </a:extLst>
                </a:gridCol>
              </a:tblGrid>
              <a:tr h="393300">
                <a:tc>
                  <a:txBody>
                    <a:bodyPr/>
                    <a:lstStyle/>
                    <a:p>
                      <a:pPr marL="0" marR="0" lvl="0" indent="0" algn="ctr" rtl="0">
                        <a:lnSpc>
                          <a:spcPct val="100000"/>
                        </a:lnSpc>
                        <a:spcBef>
                          <a:spcPts val="0"/>
                        </a:spcBef>
                        <a:spcAft>
                          <a:spcPts val="0"/>
                        </a:spcAft>
                        <a:buClr>
                          <a:srgbClr val="FFFFFF"/>
                        </a:buClr>
                        <a:buSzPts val="1200"/>
                        <a:buFont typeface="Arial"/>
                        <a:buNone/>
                      </a:pPr>
                      <a:r>
                        <a:rPr lang="ja-JP" sz="1100" b="1" u="none" strike="noStrike" cap="none">
                          <a:solidFill>
                            <a:schemeClr val="bg1"/>
                          </a:solidFill>
                          <a:latin typeface="Times New Roman" panose="02020603050405020304" pitchFamily="18" charset="0"/>
                          <a:ea typeface="+mn-ea"/>
                          <a:cs typeface="Times New Roman" panose="02020603050405020304" pitchFamily="18" charset="0"/>
                        </a:rPr>
                        <a:t>cost item</a:t>
                      </a:r>
                      <a:endParaRPr sz="1100" b="1"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100" b="1" u="none" strike="noStrike" cap="none">
                          <a:solidFill>
                            <a:schemeClr val="bg1"/>
                          </a:solidFill>
                          <a:latin typeface="Times New Roman" panose="02020603050405020304" pitchFamily="18" charset="0"/>
                          <a:ea typeface="+mn-ea"/>
                          <a:cs typeface="Times New Roman" panose="02020603050405020304" pitchFamily="18" charset="0"/>
                        </a:rPr>
                        <a:t>summary</a:t>
                      </a:r>
                      <a:endParaRPr sz="1100" b="1"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100" b="1" u="none" strike="noStrike" cap="none">
                          <a:solidFill>
                            <a:schemeClr val="bg1"/>
                          </a:solidFill>
                          <a:latin typeface="Times New Roman" panose="02020603050405020304" pitchFamily="18" charset="0"/>
                          <a:ea typeface="+mn-ea"/>
                          <a:cs typeface="Times New Roman" panose="02020603050405020304" pitchFamily="18" charset="0"/>
                        </a:rPr>
                        <a:t>cost</a:t>
                      </a:r>
                      <a:endParaRPr sz="1100" b="1"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37597">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 expenses</a:t>
                      </a: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Operating costs of ◯◯◯◯</a:t>
                      </a:r>
                      <a:endParaRPr sz="13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r>
                        <a:rPr lang="en-US" altLang="ja-JP" sz="1100" b="1" u="none" strike="noStrike" cap="none" dirty="0">
                          <a:solidFill>
                            <a:schemeClr val="tx1"/>
                          </a:solidFill>
                          <a:latin typeface="Times New Roman" panose="02020603050405020304" pitchFamily="18" charset="0"/>
                          <a:ea typeface="+mn-ea"/>
                          <a:cs typeface="Times New Roman" panose="02020603050405020304" pitchFamily="18" charset="0"/>
                        </a:rPr>
                        <a:t>$</a:t>
                      </a: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0,000,000</a:t>
                      </a: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7597">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 expenses</a:t>
                      </a: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Production costs for ◯◯◯◯</a:t>
                      </a:r>
                      <a:endParaRPr sz="13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r>
                        <a:rPr lang="en-US" altLang="ja-JP" sz="1100" b="1" u="none" strike="noStrike" cap="none" dirty="0">
                          <a:solidFill>
                            <a:schemeClr val="tx1"/>
                          </a:solidFill>
                          <a:latin typeface="Times New Roman" panose="02020603050405020304" pitchFamily="18" charset="0"/>
                          <a:ea typeface="+mn-ea"/>
                          <a:cs typeface="Times New Roman" panose="02020603050405020304" pitchFamily="18" charset="0"/>
                        </a:rPr>
                        <a:t>$</a:t>
                      </a: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0,000,000</a:t>
                      </a: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7597">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 expenses</a:t>
                      </a: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Outsourcing costs for ◯◯◯◯</a:t>
                      </a: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r>
                        <a:rPr lang="en-US" altLang="ja-JP" sz="1100" b="1" u="none" strike="noStrike" cap="none" dirty="0">
                          <a:solidFill>
                            <a:schemeClr val="tx1"/>
                          </a:solidFill>
                          <a:latin typeface="Times New Roman" panose="02020603050405020304" pitchFamily="18" charset="0"/>
                          <a:ea typeface="+mn-ea"/>
                          <a:cs typeface="Times New Roman" panose="02020603050405020304" pitchFamily="18" charset="0"/>
                        </a:rPr>
                        <a:t>$</a:t>
                      </a: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0,000,000</a:t>
                      </a: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7597">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7597">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597">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7597">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7597">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endParaRPr sz="1100" b="1" u="none" strike="noStrike" cap="none">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7597">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rtl="0">
                        <a:lnSpc>
                          <a:spcPct val="100000"/>
                        </a:lnSpc>
                        <a:spcBef>
                          <a:spcPts val="0"/>
                        </a:spcBef>
                        <a:spcAft>
                          <a:spcPts val="0"/>
                        </a:spcAft>
                        <a:buClr>
                          <a:schemeClr val="dk1"/>
                        </a:buClr>
                        <a:buSzPts val="1200"/>
                        <a:buFont typeface="Arial"/>
                        <a:buNone/>
                      </a:pP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32">
                <a:tc>
                  <a:txBody>
                    <a:bodyPr/>
                    <a:lstStyle/>
                    <a:p>
                      <a:pPr marL="0" marR="0" lvl="0" indent="0" algn="l" rtl="0">
                        <a:lnSpc>
                          <a:spcPct val="100000"/>
                        </a:lnSpc>
                        <a:spcBef>
                          <a:spcPts val="0"/>
                        </a:spcBef>
                        <a:spcAft>
                          <a:spcPts val="0"/>
                        </a:spcAft>
                        <a:buClr>
                          <a:schemeClr val="dk1"/>
                        </a:buClr>
                        <a:buSzPts val="1200"/>
                        <a:buFont typeface="Arial"/>
                        <a:buNone/>
                      </a:pPr>
                      <a:r>
                        <a:rPr lang="ja-JP" sz="1100" b="1" u="none" strike="noStrike" cap="none">
                          <a:solidFill>
                            <a:schemeClr val="tx1"/>
                          </a:solidFill>
                          <a:latin typeface="Times New Roman" panose="02020603050405020304" pitchFamily="18" charset="0"/>
                          <a:ea typeface="+mn-ea"/>
                          <a:cs typeface="Times New Roman" panose="02020603050405020304" pitchFamily="18" charset="0"/>
                        </a:rPr>
                        <a:t>total amount</a:t>
                      </a:r>
                      <a:endParaRPr sz="11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r" rtl="0">
                        <a:lnSpc>
                          <a:spcPct val="100000"/>
                        </a:lnSpc>
                        <a:spcBef>
                          <a:spcPts val="0"/>
                        </a:spcBef>
                        <a:spcAft>
                          <a:spcPts val="0"/>
                        </a:spcAft>
                        <a:buClr>
                          <a:schemeClr val="dk1"/>
                        </a:buClr>
                        <a:buSzPts val="1400"/>
                        <a:buFont typeface="Arial"/>
                        <a:buNone/>
                      </a:pPr>
                      <a:r>
                        <a:rPr lang="en-US" altLang="ja-JP" sz="1300" b="1" u="none" strike="noStrike" cap="none" dirty="0">
                          <a:solidFill>
                            <a:schemeClr val="tx1"/>
                          </a:solidFill>
                          <a:latin typeface="Times New Roman" panose="02020603050405020304" pitchFamily="18" charset="0"/>
                          <a:ea typeface="+mn-ea"/>
                          <a:cs typeface="Times New Roman" panose="02020603050405020304" pitchFamily="18" charset="0"/>
                        </a:rPr>
                        <a:t>$0,000,000</a:t>
                      </a:r>
                      <a:endParaRPr sz="1300" b="1"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r"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rPr>
                        <a:t>¥0,000,000</a:t>
                      </a:r>
                      <a:endParaRPr sz="1400" b="1" u="none" strike="noStrike" cap="none" dirty="0">
                        <a:solidFill>
                          <a:schemeClr val="accent1"/>
                        </a:solidFill>
                        <a:latin typeface="+mn-ea"/>
                        <a:ea typeface="+mn-ea"/>
                      </a:endParaRPr>
                    </a:p>
                  </a:txBody>
                  <a:tcPr marL="91425" marR="91425" marT="91425" marB="91425"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69274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6132-9552-57AF-67BC-A7FCE7B8021C}"/>
              </a:ext>
            </a:extLst>
          </p:cNvPr>
          <p:cNvSpPr>
            <a:spLocks noGrp="1"/>
          </p:cNvSpPr>
          <p:nvPr>
            <p:ph type="title" idx="10"/>
          </p:nvPr>
        </p:nvSpPr>
        <p:spPr/>
        <p:txBody>
          <a:bodyPr/>
          <a:lstStyle/>
          <a:p>
            <a:r>
              <a:rPr lang="en-US" altLang="ja-JP" dirty="0"/>
              <a:t>I</a:t>
            </a:r>
            <a:r>
              <a:rPr lang="ja-JP" altLang="en-US"/>
              <a:t>mplementation </a:t>
            </a:r>
            <a:r>
              <a:rPr lang="en-US" altLang="ja-JP" dirty="0">
                <a:sym typeface="Arial"/>
              </a:rPr>
              <a:t>S</a:t>
            </a:r>
            <a:r>
              <a:rPr lang="ja-JP" altLang="ja-JP">
                <a:sym typeface="Arial"/>
              </a:rPr>
              <a:t>ystem</a:t>
            </a:r>
            <a:endParaRPr lang="en-US" dirty="0"/>
          </a:p>
        </p:txBody>
      </p:sp>
      <p:sp>
        <p:nvSpPr>
          <p:cNvPr id="4" name="Content Placeholder 3">
            <a:extLst>
              <a:ext uri="{FF2B5EF4-FFF2-40B4-BE49-F238E27FC236}">
                <a16:creationId xmlns:a16="http://schemas.microsoft.com/office/drawing/2014/main" id="{48CB4DBE-06DA-9177-1314-795F107AC6E8}"/>
              </a:ext>
            </a:extLst>
          </p:cNvPr>
          <p:cNvSpPr>
            <a:spLocks noGrp="1"/>
          </p:cNvSpPr>
          <p:nvPr>
            <p:ph idx="17"/>
          </p:nvPr>
        </p:nvSpPr>
        <p:spPr/>
        <p:txBody>
          <a:bodyPr/>
          <a:lstStyle/>
          <a:p>
            <a:r>
              <a:rPr kumimoji="1" lang="en-US" altLang="ja-JP" dirty="0"/>
              <a:t>8-1</a:t>
            </a:r>
            <a:r>
              <a:rPr kumimoji="1" lang="ja-JP" altLang="en-US"/>
              <a:t>. </a:t>
            </a:r>
            <a:r>
              <a:rPr kumimoji="1" lang="en-US" altLang="ja-JP" dirty="0"/>
              <a:t>P</a:t>
            </a:r>
            <a:r>
              <a:rPr kumimoji="1" lang="ja-JP" altLang="en-US"/>
              <a:t>oint</a:t>
            </a:r>
            <a:endParaRPr lang="ja-JP" altLang="en-US"/>
          </a:p>
        </p:txBody>
      </p:sp>
      <p:sp>
        <p:nvSpPr>
          <p:cNvPr id="5" name="Content Placeholder 4">
            <a:extLst>
              <a:ext uri="{FF2B5EF4-FFF2-40B4-BE49-F238E27FC236}">
                <a16:creationId xmlns:a16="http://schemas.microsoft.com/office/drawing/2014/main" id="{2753FC2A-3E96-EA65-8460-CCD3DF5F78A5}"/>
              </a:ext>
            </a:extLst>
          </p:cNvPr>
          <p:cNvSpPr>
            <a:spLocks noGrp="1"/>
          </p:cNvSpPr>
          <p:nvPr>
            <p:ph idx="18"/>
          </p:nvPr>
        </p:nvSpPr>
        <p:spPr/>
        <p:txBody>
          <a:bodyPr/>
          <a:lstStyle/>
          <a:p>
            <a:endParaRPr lang="en-US"/>
          </a:p>
        </p:txBody>
      </p:sp>
      <p:sp>
        <p:nvSpPr>
          <p:cNvPr id="6" name="Google Shape;333;p5">
            <a:extLst>
              <a:ext uri="{FF2B5EF4-FFF2-40B4-BE49-F238E27FC236}">
                <a16:creationId xmlns:a16="http://schemas.microsoft.com/office/drawing/2014/main" id="{8DE9D620-E270-141A-DA19-538ADD691E3E}"/>
              </a:ext>
            </a:extLst>
          </p:cNvPr>
          <p:cNvSpPr/>
          <p:nvPr/>
        </p:nvSpPr>
        <p:spPr>
          <a:xfrm>
            <a:off x="435220" y="2133508"/>
            <a:ext cx="3921231" cy="4419692"/>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6000" tIns="36000" rIns="36000" bIns="36000" anchor="ctr" anchorCtr="0">
            <a:noAutofit/>
          </a:bodyPr>
          <a:lstStyle/>
          <a:p>
            <a:pPr algn="ctr">
              <a:buClr>
                <a:srgbClr val="000000"/>
              </a:buClr>
              <a:buSzPts val="1600"/>
            </a:pPr>
            <a:endParaRPr sz="1477" b="1" spc="277">
              <a:solidFill>
                <a:schemeClr val="accent1"/>
              </a:solidFill>
              <a:latin typeface="+mn-ea"/>
              <a:ea typeface="+mn-ea"/>
              <a:sym typeface="Arial"/>
            </a:endParaRPr>
          </a:p>
        </p:txBody>
      </p:sp>
      <p:sp>
        <p:nvSpPr>
          <p:cNvPr id="7" name="Google Shape;335;p5">
            <a:extLst>
              <a:ext uri="{FF2B5EF4-FFF2-40B4-BE49-F238E27FC236}">
                <a16:creationId xmlns:a16="http://schemas.microsoft.com/office/drawing/2014/main" id="{D18E1B79-303C-730F-EA21-6A8A7D385FBF}"/>
              </a:ext>
            </a:extLst>
          </p:cNvPr>
          <p:cNvSpPr/>
          <p:nvPr/>
        </p:nvSpPr>
        <p:spPr>
          <a:xfrm>
            <a:off x="435220" y="2133507"/>
            <a:ext cx="3921231" cy="564923"/>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66462" tIns="66462" rIns="66462" bIns="66462" anchor="ctr" anchorCtr="0">
            <a:normAutofit/>
          </a:bodyPr>
          <a:lstStyle/>
          <a:p>
            <a:pPr algn="ctr">
              <a:buClr>
                <a:srgbClr val="FFFFFF"/>
              </a:buClr>
              <a:buSzPts val="1600"/>
            </a:pPr>
            <a:r>
              <a:rPr lang="ja-JP" altLang="en-US" sz="1477" dirty="0">
                <a:solidFill>
                  <a:schemeClr val="bg1"/>
                </a:solidFill>
                <a:latin typeface="Times New Roman" panose="02020603050405020304" pitchFamily="18" charset="0"/>
                <a:ea typeface="+mn-ea"/>
                <a:cs typeface="Times New Roman" panose="02020603050405020304" pitchFamily="18" charset="0"/>
                <a:sym typeface="Arial"/>
              </a:rPr>
              <a:t>Key points of the organizational structure</a:t>
            </a:r>
          </a:p>
        </p:txBody>
      </p:sp>
      <p:sp>
        <p:nvSpPr>
          <p:cNvPr id="8" name="Google Shape;336;p5">
            <a:extLst>
              <a:ext uri="{FF2B5EF4-FFF2-40B4-BE49-F238E27FC236}">
                <a16:creationId xmlns:a16="http://schemas.microsoft.com/office/drawing/2014/main" id="{1907A954-0324-D114-26A0-380B4B713A0D}"/>
              </a:ext>
            </a:extLst>
          </p:cNvPr>
          <p:cNvSpPr/>
          <p:nvPr/>
        </p:nvSpPr>
        <p:spPr>
          <a:xfrm>
            <a:off x="4804615" y="2133508"/>
            <a:ext cx="3921231" cy="4419692"/>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6000" tIns="36000" rIns="36000" bIns="36000" anchor="ctr" anchorCtr="0">
            <a:noAutofit/>
          </a:bodyPr>
          <a:lstStyle/>
          <a:p>
            <a:pPr algn="ctr">
              <a:buClr>
                <a:srgbClr val="000000"/>
              </a:buClr>
              <a:buSzPts val="1600"/>
            </a:pPr>
            <a:endParaRPr sz="1477" b="1">
              <a:solidFill>
                <a:schemeClr val="accent1"/>
              </a:solidFill>
              <a:latin typeface="+mn-ea"/>
              <a:ea typeface="+mn-ea"/>
              <a:sym typeface="Arial"/>
            </a:endParaRPr>
          </a:p>
        </p:txBody>
      </p:sp>
      <p:sp>
        <p:nvSpPr>
          <p:cNvPr id="9" name="Google Shape;338;p5">
            <a:extLst>
              <a:ext uri="{FF2B5EF4-FFF2-40B4-BE49-F238E27FC236}">
                <a16:creationId xmlns:a16="http://schemas.microsoft.com/office/drawing/2014/main" id="{72A7FE9B-48ED-C64E-5999-AE743B8A014D}"/>
              </a:ext>
            </a:extLst>
          </p:cNvPr>
          <p:cNvSpPr/>
          <p:nvPr/>
        </p:nvSpPr>
        <p:spPr>
          <a:xfrm>
            <a:off x="4804615" y="2133507"/>
            <a:ext cx="3921231" cy="564923"/>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tx1"/>
          </a:solidFill>
          <a:ln>
            <a:noFill/>
          </a:ln>
        </p:spPr>
        <p:txBody>
          <a:bodyPr spcFirstLastPara="1" wrap="square" lIns="66462" tIns="66462" rIns="66462" bIns="66462" anchor="ctr" anchorCtr="0">
            <a:normAutofit/>
          </a:bodyPr>
          <a:lstStyle/>
          <a:p>
            <a:pPr algn="ctr">
              <a:buClr>
                <a:srgbClr val="FFFFFF"/>
              </a:buClr>
              <a:buSzPts val="1600"/>
            </a:pPr>
            <a:r>
              <a:rPr lang="ja-JP" altLang="en-US" sz="1477" b="1" dirty="0">
                <a:solidFill>
                  <a:schemeClr val="bg1"/>
                </a:solidFill>
                <a:latin typeface="Times New Roman" panose="02020603050405020304" pitchFamily="18" charset="0"/>
                <a:ea typeface="+mn-ea"/>
                <a:cs typeface="Times New Roman" panose="02020603050405020304" pitchFamily="18" charset="0"/>
              </a:rPr>
              <a:t>Key Points of Human Resource Management</a:t>
            </a:r>
            <a:endParaRPr lang="ja-JP" altLang="en-US" sz="1477"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0" name="角丸四角形 8">
            <a:extLst>
              <a:ext uri="{FF2B5EF4-FFF2-40B4-BE49-F238E27FC236}">
                <a16:creationId xmlns:a16="http://schemas.microsoft.com/office/drawing/2014/main" id="{5CA7A6B7-5B2D-B302-0FA2-14FAF586239D}"/>
              </a:ext>
            </a:extLst>
          </p:cNvPr>
          <p:cNvSpPr/>
          <p:nvPr/>
        </p:nvSpPr>
        <p:spPr>
          <a:xfrm>
            <a:off x="734297" y="2947587"/>
            <a:ext cx="3323077" cy="33230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3231" tIns="33231" rIns="33231" bIns="33231" rtlCol="0" anchor="ctr"/>
          <a:lstStyle/>
          <a:p>
            <a:pPr algn="ctr"/>
            <a:r>
              <a:rPr kumimoji="1" lang="ja-JP" altLang="en-US" sz="1200">
                <a:solidFill>
                  <a:schemeClr val="tx1"/>
                </a:solidFill>
                <a:latin typeface="Times New Roman" panose="02020603050405020304" pitchFamily="18" charset="0"/>
              </a:rPr>
              <a:t>Cooperation with existing departments</a:t>
            </a:r>
          </a:p>
        </p:txBody>
      </p:sp>
      <p:sp>
        <p:nvSpPr>
          <p:cNvPr id="11" name="テキスト ボックス 10">
            <a:extLst>
              <a:ext uri="{FF2B5EF4-FFF2-40B4-BE49-F238E27FC236}">
                <a16:creationId xmlns:a16="http://schemas.microsoft.com/office/drawing/2014/main" id="{84C37C65-2EB0-A791-5A2D-3C03C296C524}"/>
              </a:ext>
            </a:extLst>
          </p:cNvPr>
          <p:cNvSpPr txBox="1"/>
          <p:nvPr/>
        </p:nvSpPr>
        <p:spPr>
          <a:xfrm>
            <a:off x="734297" y="3350363"/>
            <a:ext cx="3323077" cy="664615"/>
          </a:xfrm>
          <a:prstGeom prst="rect">
            <a:avLst/>
          </a:prstGeom>
          <a:noFill/>
        </p:spPr>
        <p:txBody>
          <a:bodyPr wrap="square" lIns="33231" tIns="33231" rIns="33231" bIns="33231" rtlCol="0">
            <a:noAutofit/>
          </a:bodyPr>
          <a:lstStyle/>
          <a:p>
            <a:pPr defTabSz="844083">
              <a:lnSpc>
                <a:spcPct val="150000"/>
              </a:lnSpc>
              <a:buClr>
                <a:srgbClr val="00ACBA"/>
              </a:buClr>
              <a:buSzPts val="1600"/>
              <a:defRPr/>
            </a:pPr>
            <a:r>
              <a:rPr lang="ja-JP" altLang="en-US" sz="923">
                <a:latin typeface="Times New Roman" panose="02020603050405020304" pitchFamily="18" charset="0"/>
                <a:ea typeface="+mn-ea"/>
                <a:cs typeface="Times New Roman" panose="02020603050405020304" pitchFamily="18" charset="0"/>
                <a:sym typeface="Arial"/>
              </a:rPr>
              <a:t>New </a:t>
            </a:r>
            <a:r>
              <a:rPr lang="en-US" altLang="ja-JP" sz="923" dirty="0">
                <a:latin typeface="Times New Roman" panose="02020603050405020304" pitchFamily="18" charset="0"/>
                <a:ea typeface="+mn-ea"/>
                <a:cs typeface="Times New Roman" panose="02020603050405020304" pitchFamily="18" charset="0"/>
                <a:sym typeface="Arial"/>
              </a:rPr>
              <a:t>KPIs </a:t>
            </a:r>
            <a:r>
              <a:rPr lang="ja-JP" altLang="en-US" sz="923">
                <a:latin typeface="Times New Roman" panose="02020603050405020304" pitchFamily="18" charset="0"/>
                <a:ea typeface="+mn-ea"/>
                <a:cs typeface="Times New Roman" panose="02020603050405020304" pitchFamily="18" charset="0"/>
                <a:sym typeface="Arial"/>
              </a:rPr>
              <a:t>were established for existing business </a:t>
            </a:r>
            <a:r>
              <a:rPr lang="ja-JP" altLang="en-US" sz="923">
                <a:latin typeface="Times New Roman" panose="02020603050405020304" pitchFamily="18" charset="0"/>
                <a:ea typeface="+mn-ea"/>
                <a:cs typeface="Times New Roman" panose="02020603050405020304" pitchFamily="18" charset="0"/>
              </a:rPr>
              <a:t>divisions </a:t>
            </a:r>
            <a:r>
              <a:rPr lang="ja-JP" altLang="en-US" sz="923">
                <a:latin typeface="Times New Roman" panose="02020603050405020304" pitchFamily="18" charset="0"/>
                <a:ea typeface="+mn-ea"/>
                <a:cs typeface="Times New Roman" panose="02020603050405020304" pitchFamily="18" charset="0"/>
                <a:sym typeface="Arial"/>
              </a:rPr>
              <a:t>as contribution indicators.</a:t>
            </a:r>
            <a:r>
              <a:rPr lang="ja-JP" altLang="en-US" sz="923">
                <a:latin typeface="Times New Roman" panose="02020603050405020304" pitchFamily="18" charset="0"/>
                <a:ea typeface="+mn-ea"/>
                <a:cs typeface="Times New Roman" panose="02020603050405020304" pitchFamily="18" charset="0"/>
              </a:rPr>
              <a:t> A mechanism was established to increase communication between divisions, and ...</a:t>
            </a:r>
            <a:endParaRPr lang="ja-JP" altLang="en-US" sz="923" dirty="0">
              <a:latin typeface="Times New Roman" panose="02020603050405020304" pitchFamily="18" charset="0"/>
              <a:ea typeface="+mn-ea"/>
              <a:cs typeface="Times New Roman" panose="02020603050405020304" pitchFamily="18" charset="0"/>
              <a:sym typeface="Arial"/>
            </a:endParaRPr>
          </a:p>
        </p:txBody>
      </p:sp>
      <p:sp>
        <p:nvSpPr>
          <p:cNvPr id="12" name="角丸四角形 11">
            <a:extLst>
              <a:ext uri="{FF2B5EF4-FFF2-40B4-BE49-F238E27FC236}">
                <a16:creationId xmlns:a16="http://schemas.microsoft.com/office/drawing/2014/main" id="{B52EFE3A-2E1A-B468-62D1-A7DBC8E21AEE}"/>
              </a:ext>
            </a:extLst>
          </p:cNvPr>
          <p:cNvSpPr/>
          <p:nvPr/>
        </p:nvSpPr>
        <p:spPr>
          <a:xfrm>
            <a:off x="734297" y="4075506"/>
            <a:ext cx="3323077" cy="33230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3231" tIns="33231" rIns="33231" bIns="33231" rtlCol="0" anchor="ctr"/>
          <a:lstStyle/>
          <a:p>
            <a:pPr algn="ctr">
              <a:buClr>
                <a:schemeClr val="dk1"/>
              </a:buClr>
              <a:buSzPts val="1600"/>
            </a:pPr>
            <a:r>
              <a:rPr lang="ja-JP" altLang="en-US" sz="1200">
                <a:solidFill>
                  <a:schemeClr val="tx1"/>
                </a:solidFill>
                <a:latin typeface="Times New Roman" panose="02020603050405020304" pitchFamily="18" charset="0"/>
                <a:cs typeface="Times New Roman" panose="02020603050405020304" pitchFamily="18" charset="0"/>
              </a:rPr>
              <a:t>Organization under the direct control of 00</a:t>
            </a:r>
            <a:endParaRPr lang="en-US" altLang="ja-JP" sz="1200" dirty="0">
              <a:solidFill>
                <a:schemeClr val="tx1"/>
              </a:solidFill>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E0DF0E8A-D842-42E7-82DD-191B079206F8}"/>
              </a:ext>
            </a:extLst>
          </p:cNvPr>
          <p:cNvSpPr txBox="1"/>
          <p:nvPr/>
        </p:nvSpPr>
        <p:spPr>
          <a:xfrm>
            <a:off x="734297" y="4504837"/>
            <a:ext cx="3323077" cy="664615"/>
          </a:xfrm>
          <a:prstGeom prst="rect">
            <a:avLst/>
          </a:prstGeom>
          <a:noFill/>
        </p:spPr>
        <p:txBody>
          <a:bodyPr wrap="square" lIns="33231" tIns="33231" rIns="33231" bIns="33231" rtlCol="0">
            <a:noAutofit/>
          </a:bodyPr>
          <a:lstStyle/>
          <a:p>
            <a:pPr defTabSz="844083">
              <a:lnSpc>
                <a:spcPct val="150000"/>
              </a:lnSpc>
              <a:buClr>
                <a:srgbClr val="00ACBA"/>
              </a:buClr>
              <a:buSzPts val="1600"/>
              <a:defRPr/>
            </a:pPr>
            <a:r>
              <a:rPr lang="ja-JP" altLang="en-US" sz="700">
                <a:latin typeface="Times New Roman" panose="02020603050405020304" pitchFamily="18" charset="0"/>
                <a:ea typeface="+mn-ea"/>
                <a:cs typeface="Times New Roman" panose="02020603050405020304" pitchFamily="18" charset="0"/>
                <a:sym typeface="Arial"/>
              </a:rPr>
              <a:t>To enable rapid decision-making, the New Business Division will </a:t>
            </a:r>
            <a:r>
              <a:rPr lang="ja-JP" altLang="en-US" sz="700">
                <a:latin typeface="Times New Roman" panose="02020603050405020304" pitchFamily="18" charset="0"/>
                <a:ea typeface="+mn-ea"/>
                <a:cs typeface="Times New Roman" panose="02020603050405020304" pitchFamily="18" charset="0"/>
              </a:rPr>
              <a:t>be under the direct control of 00 and ・・・・</a:t>
            </a:r>
            <a:endParaRPr lang="ja-JP" altLang="en-US" sz="700" dirty="0">
              <a:latin typeface="Times New Roman" panose="02020603050405020304" pitchFamily="18" charset="0"/>
              <a:ea typeface="+mn-ea"/>
              <a:cs typeface="Times New Roman" panose="02020603050405020304" pitchFamily="18" charset="0"/>
              <a:sym typeface="Arial"/>
            </a:endParaRPr>
          </a:p>
        </p:txBody>
      </p:sp>
      <p:sp>
        <p:nvSpPr>
          <p:cNvPr id="14" name="角丸四角形 15">
            <a:extLst>
              <a:ext uri="{FF2B5EF4-FFF2-40B4-BE49-F238E27FC236}">
                <a16:creationId xmlns:a16="http://schemas.microsoft.com/office/drawing/2014/main" id="{B4A6E1F1-42ED-6EC5-CE2A-D5F098804BB9}"/>
              </a:ext>
            </a:extLst>
          </p:cNvPr>
          <p:cNvSpPr/>
          <p:nvPr/>
        </p:nvSpPr>
        <p:spPr>
          <a:xfrm>
            <a:off x="734297" y="5225747"/>
            <a:ext cx="3323077" cy="33230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3231" tIns="33231" rIns="33231" bIns="33231" rtlCol="0" anchor="ctr"/>
          <a:lstStyle/>
          <a:p>
            <a:pPr algn="ctr">
              <a:buClr>
                <a:schemeClr val="dk1"/>
              </a:buClr>
              <a:buSzPts val="1600"/>
            </a:pPr>
            <a:r>
              <a:rPr lang="ja-JP" altLang="en-US" sz="1200">
                <a:solidFill>
                  <a:schemeClr val="tx1"/>
                </a:solidFill>
                <a:latin typeface="Times New Roman" panose="02020603050405020304" pitchFamily="18" charset="0"/>
                <a:cs typeface="Times New Roman" panose="02020603050405020304" pitchFamily="18" charset="0"/>
              </a:rPr>
              <a:t>0x00</a:t>
            </a:r>
            <a:endParaRPr lang="en-US" altLang="ja-JP" sz="1200" dirty="0">
              <a:solidFill>
                <a:schemeClr val="tx1"/>
              </a:solidFill>
              <a:latin typeface="Times New Roman" panose="02020603050405020304" pitchFamily="18" charset="0"/>
              <a:cs typeface="Times New Roman" panose="02020603050405020304" pitchFamily="18" charset="0"/>
            </a:endParaRPr>
          </a:p>
        </p:txBody>
      </p:sp>
      <p:sp>
        <p:nvSpPr>
          <p:cNvPr id="15" name="テキスト ボックス 16">
            <a:extLst>
              <a:ext uri="{FF2B5EF4-FFF2-40B4-BE49-F238E27FC236}">
                <a16:creationId xmlns:a16="http://schemas.microsoft.com/office/drawing/2014/main" id="{94269098-7F7E-6D4C-5A3D-52F7C45BA645}"/>
              </a:ext>
            </a:extLst>
          </p:cNvPr>
          <p:cNvSpPr txBox="1"/>
          <p:nvPr/>
        </p:nvSpPr>
        <p:spPr>
          <a:xfrm>
            <a:off x="734297" y="5655077"/>
            <a:ext cx="3323077" cy="664615"/>
          </a:xfrm>
          <a:prstGeom prst="rect">
            <a:avLst/>
          </a:prstGeom>
          <a:noFill/>
        </p:spPr>
        <p:txBody>
          <a:bodyPr wrap="square" lIns="33231" tIns="33231" rIns="33231" bIns="33231" rtlCol="0">
            <a:noAutofit/>
          </a:bodyPr>
          <a:lstStyle/>
          <a:p>
            <a:pPr defTabSz="844083">
              <a:lnSpc>
                <a:spcPct val="150000"/>
              </a:lnSpc>
              <a:buClr>
                <a:srgbClr val="00ACBA"/>
              </a:buClr>
              <a:buSzPts val="1600"/>
              <a:defRPr/>
            </a:pPr>
            <a:r>
              <a:rPr lang="ja-JP" altLang="en-US" sz="700">
                <a:latin typeface="Times New Roman" panose="02020603050405020304" pitchFamily="18" charset="0"/>
                <a:ea typeface="+mn-ea"/>
                <a:cs typeface="Times New Roman" panose="02020603050405020304" pitchFamily="18" charset="0"/>
              </a:rPr>
              <a:t>00000000000000000000000000000000000000000000000000000000000000 ・・・・</a:t>
            </a:r>
            <a:endParaRPr lang="ja-JP" altLang="en-US" sz="700" dirty="0">
              <a:latin typeface="Times New Roman" panose="02020603050405020304" pitchFamily="18" charset="0"/>
              <a:ea typeface="+mn-ea"/>
              <a:cs typeface="Times New Roman" panose="02020603050405020304" pitchFamily="18" charset="0"/>
              <a:sym typeface="Arial"/>
            </a:endParaRPr>
          </a:p>
        </p:txBody>
      </p:sp>
      <p:sp>
        <p:nvSpPr>
          <p:cNvPr id="16" name="角丸四角形 17">
            <a:extLst>
              <a:ext uri="{FF2B5EF4-FFF2-40B4-BE49-F238E27FC236}">
                <a16:creationId xmlns:a16="http://schemas.microsoft.com/office/drawing/2014/main" id="{15152D99-3FAE-DFFA-67C9-034831B1796A}"/>
              </a:ext>
            </a:extLst>
          </p:cNvPr>
          <p:cNvSpPr/>
          <p:nvPr/>
        </p:nvSpPr>
        <p:spPr>
          <a:xfrm>
            <a:off x="5103692" y="2947587"/>
            <a:ext cx="3323077" cy="33230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3231" tIns="33231" rIns="33231" bIns="33231" rtlCol="0" anchor="ctr"/>
          <a:lstStyle/>
          <a:p>
            <a:pPr algn="ctr"/>
            <a:r>
              <a:rPr kumimoji="1" lang="ja-JP" altLang="en-US" sz="1200">
                <a:solidFill>
                  <a:schemeClr val="tx1"/>
                </a:solidFill>
                <a:latin typeface="Times New Roman" panose="02020603050405020304" pitchFamily="18" charset="0"/>
              </a:rPr>
              <a:t>Appointment of external personnel (outsourcing)</a:t>
            </a:r>
          </a:p>
        </p:txBody>
      </p:sp>
      <p:sp>
        <p:nvSpPr>
          <p:cNvPr id="17" name="テキスト ボックス 18">
            <a:extLst>
              <a:ext uri="{FF2B5EF4-FFF2-40B4-BE49-F238E27FC236}">
                <a16:creationId xmlns:a16="http://schemas.microsoft.com/office/drawing/2014/main" id="{9F8996A9-C374-0450-097C-C3E7E1B93379}"/>
              </a:ext>
            </a:extLst>
          </p:cNvPr>
          <p:cNvSpPr txBox="1"/>
          <p:nvPr/>
        </p:nvSpPr>
        <p:spPr>
          <a:xfrm>
            <a:off x="5103692" y="3350363"/>
            <a:ext cx="3323077" cy="664615"/>
          </a:xfrm>
          <a:prstGeom prst="rect">
            <a:avLst/>
          </a:prstGeom>
          <a:noFill/>
        </p:spPr>
        <p:txBody>
          <a:bodyPr wrap="square" lIns="33231" tIns="33231" rIns="33231" bIns="33231" rtlCol="0">
            <a:noAutofit/>
          </a:bodyPr>
          <a:lstStyle/>
          <a:p>
            <a:pPr>
              <a:lnSpc>
                <a:spcPct val="150000"/>
              </a:lnSpc>
              <a:buClr>
                <a:schemeClr val="accent6"/>
              </a:buClr>
              <a:buSzPts val="1600"/>
            </a:pPr>
            <a:r>
              <a:rPr lang="ja-JP" altLang="en-US" sz="923">
                <a:latin typeface="Times New Roman" panose="02020603050405020304" pitchFamily="18" charset="0"/>
                <a:ea typeface="+mn-ea"/>
                <a:cs typeface="Times New Roman" panose="02020603050405020304" pitchFamily="18" charset="0"/>
              </a:rPr>
              <a:t>In a company with inadequate resources, it may be practical to hire some outside personnel...</a:t>
            </a:r>
            <a:endParaRPr lang="ja-JP" altLang="en-US" sz="923" dirty="0">
              <a:latin typeface="Times New Roman" panose="02020603050405020304" pitchFamily="18" charset="0"/>
              <a:ea typeface="+mn-ea"/>
              <a:cs typeface="Times New Roman" panose="02020603050405020304" pitchFamily="18" charset="0"/>
              <a:sym typeface="Arial"/>
            </a:endParaRPr>
          </a:p>
        </p:txBody>
      </p:sp>
      <p:sp>
        <p:nvSpPr>
          <p:cNvPr id="18" name="角丸四角形 19">
            <a:extLst>
              <a:ext uri="{FF2B5EF4-FFF2-40B4-BE49-F238E27FC236}">
                <a16:creationId xmlns:a16="http://schemas.microsoft.com/office/drawing/2014/main" id="{E1462CA0-53F2-B49C-CFE1-D034FB9422D7}"/>
              </a:ext>
            </a:extLst>
          </p:cNvPr>
          <p:cNvSpPr/>
          <p:nvPr/>
        </p:nvSpPr>
        <p:spPr>
          <a:xfrm>
            <a:off x="5103692" y="4075506"/>
            <a:ext cx="3323077" cy="33230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3231" tIns="33231" rIns="33231" bIns="33231" rtlCol="0" anchor="ctr"/>
          <a:lstStyle/>
          <a:p>
            <a:pPr algn="ctr">
              <a:buClr>
                <a:schemeClr val="accent6"/>
              </a:buClr>
              <a:buSzPts val="1600"/>
            </a:pPr>
            <a:r>
              <a:rPr lang="ja-JP" altLang="en-US" sz="1200">
                <a:solidFill>
                  <a:schemeClr val="tx1"/>
                </a:solidFill>
                <a:latin typeface="Times New Roman" panose="02020603050405020304" pitchFamily="18" charset="0"/>
                <a:cs typeface="Times New Roman" panose="02020603050405020304" pitchFamily="18" charset="0"/>
              </a:rPr>
              <a:t>00Implementation of evaluation system</a:t>
            </a:r>
            <a:endParaRPr lang="en-US" altLang="ja-JP" sz="1200" dirty="0">
              <a:solidFill>
                <a:schemeClr val="tx1"/>
              </a:solidFill>
              <a:latin typeface="Times New Roman" panose="02020603050405020304" pitchFamily="18" charset="0"/>
              <a:cs typeface="Times New Roman" panose="02020603050405020304" pitchFamily="18" charset="0"/>
              <a:sym typeface="Arial"/>
            </a:endParaRPr>
          </a:p>
        </p:txBody>
      </p:sp>
      <p:sp>
        <p:nvSpPr>
          <p:cNvPr id="19" name="テキスト ボックス 20">
            <a:extLst>
              <a:ext uri="{FF2B5EF4-FFF2-40B4-BE49-F238E27FC236}">
                <a16:creationId xmlns:a16="http://schemas.microsoft.com/office/drawing/2014/main" id="{45671B1F-4407-1F2D-BCFF-B218609EDEBD}"/>
              </a:ext>
            </a:extLst>
          </p:cNvPr>
          <p:cNvSpPr txBox="1"/>
          <p:nvPr/>
        </p:nvSpPr>
        <p:spPr>
          <a:xfrm>
            <a:off x="5103692" y="4504837"/>
            <a:ext cx="3323077" cy="664615"/>
          </a:xfrm>
          <a:prstGeom prst="rect">
            <a:avLst/>
          </a:prstGeom>
          <a:noFill/>
        </p:spPr>
        <p:txBody>
          <a:bodyPr wrap="square" lIns="33231" tIns="33231" rIns="33231" bIns="33231" rtlCol="0">
            <a:noAutofit/>
          </a:bodyPr>
          <a:lstStyle/>
          <a:p>
            <a:pPr defTabSz="844083">
              <a:lnSpc>
                <a:spcPct val="150000"/>
              </a:lnSpc>
              <a:buClr>
                <a:srgbClr val="00ACBA"/>
              </a:buClr>
              <a:buSzPts val="1600"/>
              <a:defRPr/>
            </a:pPr>
            <a:r>
              <a:rPr lang="ja-JP" altLang="en-US" sz="700">
                <a:latin typeface="Times New Roman" panose="02020603050405020304" pitchFamily="18" charset="0"/>
                <a:ea typeface="+mn-ea"/>
                <a:cs typeface="Times New Roman" panose="02020603050405020304" pitchFamily="18" charset="0"/>
                <a:sym typeface="Arial"/>
              </a:rPr>
              <a:t>For members who are concurrently engaged in existing businesses, the 00 evaluation </a:t>
            </a:r>
            <a:r>
              <a:rPr lang="ja-JP" altLang="en-US" sz="700">
                <a:latin typeface="Times New Roman" panose="02020603050405020304" pitchFamily="18" charset="0"/>
                <a:ea typeface="+mn-ea"/>
                <a:cs typeface="Times New Roman" panose="02020603050405020304" pitchFamily="18" charset="0"/>
              </a:rPr>
              <a:t>system will be introduced to...</a:t>
            </a:r>
            <a:endParaRPr lang="ja-JP" altLang="en-US" sz="700" dirty="0">
              <a:latin typeface="Times New Roman" panose="02020603050405020304" pitchFamily="18" charset="0"/>
              <a:ea typeface="+mn-ea"/>
              <a:cs typeface="Times New Roman" panose="02020603050405020304" pitchFamily="18" charset="0"/>
              <a:sym typeface="Arial"/>
            </a:endParaRPr>
          </a:p>
        </p:txBody>
      </p:sp>
      <p:sp>
        <p:nvSpPr>
          <p:cNvPr id="20" name="角丸四角形 21">
            <a:extLst>
              <a:ext uri="{FF2B5EF4-FFF2-40B4-BE49-F238E27FC236}">
                <a16:creationId xmlns:a16="http://schemas.microsoft.com/office/drawing/2014/main" id="{BFF045F6-FFE4-B5CE-6D7F-015F4A39F439}"/>
              </a:ext>
            </a:extLst>
          </p:cNvPr>
          <p:cNvSpPr/>
          <p:nvPr/>
        </p:nvSpPr>
        <p:spPr>
          <a:xfrm>
            <a:off x="5103692" y="5225747"/>
            <a:ext cx="3323077" cy="33230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3231" tIns="33231" rIns="33231" bIns="33231" rtlCol="0" anchor="ctr"/>
          <a:lstStyle/>
          <a:p>
            <a:pPr algn="ctr">
              <a:buClr>
                <a:schemeClr val="dk1"/>
              </a:buClr>
              <a:buSzPts val="1600"/>
            </a:pPr>
            <a:r>
              <a:rPr lang="ja-JP" altLang="en-US" sz="1200">
                <a:solidFill>
                  <a:schemeClr val="tx1"/>
                </a:solidFill>
                <a:latin typeface="Times New Roman" panose="02020603050405020304" pitchFamily="18" charset="0"/>
                <a:cs typeface="Times New Roman" panose="02020603050405020304" pitchFamily="18" charset="0"/>
              </a:rPr>
              <a:t>0x00</a:t>
            </a:r>
            <a:endParaRPr lang="en-US" altLang="ja-JP" sz="1200" dirty="0">
              <a:solidFill>
                <a:schemeClr val="tx1"/>
              </a:solidFill>
              <a:latin typeface="Times New Roman" panose="02020603050405020304" pitchFamily="18" charset="0"/>
              <a:cs typeface="Times New Roman" panose="02020603050405020304" pitchFamily="18" charset="0"/>
            </a:endParaRPr>
          </a:p>
        </p:txBody>
      </p:sp>
      <p:sp>
        <p:nvSpPr>
          <p:cNvPr id="21" name="テキスト ボックス 22">
            <a:extLst>
              <a:ext uri="{FF2B5EF4-FFF2-40B4-BE49-F238E27FC236}">
                <a16:creationId xmlns:a16="http://schemas.microsoft.com/office/drawing/2014/main" id="{EFFC17E6-42FC-7BE5-C2BA-66F9918A844C}"/>
              </a:ext>
            </a:extLst>
          </p:cNvPr>
          <p:cNvSpPr txBox="1"/>
          <p:nvPr/>
        </p:nvSpPr>
        <p:spPr>
          <a:xfrm>
            <a:off x="5103692" y="5655077"/>
            <a:ext cx="3323077" cy="664615"/>
          </a:xfrm>
          <a:prstGeom prst="rect">
            <a:avLst/>
          </a:prstGeom>
          <a:noFill/>
        </p:spPr>
        <p:txBody>
          <a:bodyPr wrap="square" lIns="33231" tIns="33231" rIns="33231" bIns="33231" rtlCol="0">
            <a:noAutofit/>
          </a:bodyPr>
          <a:lstStyle/>
          <a:p>
            <a:pPr defTabSz="844083">
              <a:lnSpc>
                <a:spcPct val="150000"/>
              </a:lnSpc>
              <a:buClr>
                <a:srgbClr val="00ACBA"/>
              </a:buClr>
              <a:buSzPts val="1600"/>
              <a:defRPr/>
            </a:pPr>
            <a:r>
              <a:rPr lang="ja-JP" altLang="en-US" sz="700">
                <a:latin typeface="Times New Roman" panose="02020603050405020304" pitchFamily="18" charset="0"/>
                <a:ea typeface="+mn-ea"/>
                <a:cs typeface="Times New Roman" panose="02020603050405020304" pitchFamily="18" charset="0"/>
              </a:rPr>
              <a:t>00000000000000000000000000000000000000000000000000000000000000 ・・・・</a:t>
            </a:r>
            <a:endParaRPr lang="ja-JP" altLang="en-US" sz="700" dirty="0">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512386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F330-368E-FC89-F71F-CEBC7723B981}"/>
              </a:ext>
            </a:extLst>
          </p:cNvPr>
          <p:cNvSpPr>
            <a:spLocks noGrp="1"/>
          </p:cNvSpPr>
          <p:nvPr>
            <p:ph type="title" idx="10"/>
          </p:nvPr>
        </p:nvSpPr>
        <p:spPr/>
        <p:txBody>
          <a:bodyPr/>
          <a:lstStyle/>
          <a:p>
            <a:r>
              <a:rPr lang="en-US" altLang="ja-JP" dirty="0"/>
              <a:t>I</a:t>
            </a:r>
            <a:r>
              <a:rPr lang="ja-JP" altLang="en-US"/>
              <a:t>mplementation </a:t>
            </a:r>
            <a:r>
              <a:rPr lang="en-US" altLang="ja-JP" dirty="0">
                <a:sym typeface="Arial"/>
              </a:rPr>
              <a:t>S</a:t>
            </a:r>
            <a:r>
              <a:rPr lang="ja-JP" altLang="ja-JP">
                <a:sym typeface="Arial"/>
              </a:rPr>
              <a:t>ystem</a:t>
            </a:r>
            <a:endParaRPr lang="en-US" dirty="0"/>
          </a:p>
        </p:txBody>
      </p:sp>
      <p:sp>
        <p:nvSpPr>
          <p:cNvPr id="4" name="Content Placeholder 3">
            <a:extLst>
              <a:ext uri="{FF2B5EF4-FFF2-40B4-BE49-F238E27FC236}">
                <a16:creationId xmlns:a16="http://schemas.microsoft.com/office/drawing/2014/main" id="{F3DB5137-931C-DA30-7F69-C8ABAD5E7ABF}"/>
              </a:ext>
            </a:extLst>
          </p:cNvPr>
          <p:cNvSpPr>
            <a:spLocks noGrp="1"/>
          </p:cNvSpPr>
          <p:nvPr>
            <p:ph idx="17"/>
          </p:nvPr>
        </p:nvSpPr>
        <p:spPr/>
        <p:txBody>
          <a:bodyPr/>
          <a:lstStyle/>
          <a:p>
            <a:r>
              <a:rPr lang="en-US" altLang="ja-JP" dirty="0"/>
              <a:t>8-2. P</a:t>
            </a:r>
            <a:r>
              <a:rPr lang="ja-JP" altLang="en-US"/>
              <a:t>roject structure</a:t>
            </a:r>
            <a:endParaRPr lang="en-US" dirty="0"/>
          </a:p>
        </p:txBody>
      </p:sp>
      <p:sp>
        <p:nvSpPr>
          <p:cNvPr id="5" name="Content Placeholder 4">
            <a:extLst>
              <a:ext uri="{FF2B5EF4-FFF2-40B4-BE49-F238E27FC236}">
                <a16:creationId xmlns:a16="http://schemas.microsoft.com/office/drawing/2014/main" id="{8CE1E626-422D-E7A8-DA41-5021682B26A6}"/>
              </a:ext>
            </a:extLst>
          </p:cNvPr>
          <p:cNvSpPr>
            <a:spLocks noGrp="1"/>
          </p:cNvSpPr>
          <p:nvPr>
            <p:ph idx="18"/>
          </p:nvPr>
        </p:nvSpPr>
        <p:spPr/>
        <p:txBody>
          <a:bodyPr/>
          <a:lstStyle/>
          <a:p>
            <a:r>
              <a:rPr lang="ja-JP" altLang="en-US"/>
              <a:t>The project will have the following structure</a:t>
            </a:r>
          </a:p>
        </p:txBody>
      </p:sp>
      <p:sp>
        <p:nvSpPr>
          <p:cNvPr id="6" name="Google Shape;1081;p55">
            <a:extLst>
              <a:ext uri="{FF2B5EF4-FFF2-40B4-BE49-F238E27FC236}">
                <a16:creationId xmlns:a16="http://schemas.microsoft.com/office/drawing/2014/main" id="{5549E0E7-C178-F946-57D4-C1DDCC5118BE}"/>
              </a:ext>
            </a:extLst>
          </p:cNvPr>
          <p:cNvSpPr/>
          <p:nvPr/>
        </p:nvSpPr>
        <p:spPr>
          <a:xfrm>
            <a:off x="417634" y="2720900"/>
            <a:ext cx="4652308" cy="766864"/>
          </a:xfrm>
          <a:prstGeom prst="rect">
            <a:avLst/>
          </a:prstGeom>
          <a:solidFill>
            <a:schemeClr val="bg1"/>
          </a:solidFill>
          <a:ln w="19050" cap="flat" cmpd="sng">
            <a:solidFill>
              <a:schemeClr val="tx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000000"/>
              </a:buClr>
              <a:buSzPts val="1108"/>
            </a:pPr>
            <a:r>
              <a:rPr lang="en-US" altLang="ja-JP" sz="1015" dirty="0">
                <a:latin typeface="Times New Roman" panose="02020603050405020304" pitchFamily="18" charset="0"/>
                <a:ea typeface="+mn-ea"/>
                <a:cs typeface="Times New Roman" panose="02020603050405020304" pitchFamily="18" charset="0"/>
                <a:sym typeface="Arial"/>
              </a:rPr>
              <a:t>project manager</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000000"/>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cxnSp>
        <p:nvCxnSpPr>
          <p:cNvPr id="7" name="Google Shape;1082;p55">
            <a:extLst>
              <a:ext uri="{FF2B5EF4-FFF2-40B4-BE49-F238E27FC236}">
                <a16:creationId xmlns:a16="http://schemas.microsoft.com/office/drawing/2014/main" id="{AC88A2AD-F2F8-4CCB-D50B-0BBA85697558}"/>
              </a:ext>
            </a:extLst>
          </p:cNvPr>
          <p:cNvCxnSpPr>
            <a:cxnSpLocks/>
            <a:stCxn id="6" idx="2"/>
            <a:endCxn id="8" idx="0"/>
          </p:cNvCxnSpPr>
          <p:nvPr/>
        </p:nvCxnSpPr>
        <p:spPr>
          <a:xfrm rot="5400000">
            <a:off x="1405285" y="3231190"/>
            <a:ext cx="1081929" cy="1595077"/>
          </a:xfrm>
          <a:prstGeom prst="bentConnector3">
            <a:avLst>
              <a:gd name="adj1" fmla="val 50000"/>
            </a:avLst>
          </a:prstGeom>
          <a:noFill/>
          <a:ln w="25400" cap="flat" cmpd="sng">
            <a:solidFill>
              <a:schemeClr val="tx1"/>
            </a:solidFill>
            <a:prstDash val="solid"/>
            <a:miter lim="800000"/>
            <a:headEnd type="triangle" w="med" len="med"/>
            <a:tailEnd type="triangle" w="med" len="med"/>
          </a:ln>
        </p:spPr>
      </p:cxnSp>
      <p:sp>
        <p:nvSpPr>
          <p:cNvPr id="8" name="Google Shape;1083;p55">
            <a:extLst>
              <a:ext uri="{FF2B5EF4-FFF2-40B4-BE49-F238E27FC236}">
                <a16:creationId xmlns:a16="http://schemas.microsoft.com/office/drawing/2014/main" id="{55F497E3-1A87-4F66-CA42-06B836E31A00}"/>
              </a:ext>
            </a:extLst>
          </p:cNvPr>
          <p:cNvSpPr/>
          <p:nvPr/>
        </p:nvSpPr>
        <p:spPr>
          <a:xfrm>
            <a:off x="417634" y="4569693"/>
            <a:ext cx="1462154" cy="764307"/>
          </a:xfrm>
          <a:prstGeom prst="rect">
            <a:avLst/>
          </a:prstGeom>
          <a:solidFill>
            <a:srgbClr val="F2F2F2"/>
          </a:solidFill>
          <a:ln w="19050" cap="flat" cmpd="sng">
            <a:solidFill>
              <a:schemeClr val="tx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000000"/>
              </a:buClr>
              <a:buSzPts val="1108"/>
            </a:pPr>
            <a:r>
              <a:rPr lang="en-US" altLang="ja-JP" sz="1015" dirty="0">
                <a:latin typeface="Times New Roman" panose="02020603050405020304" pitchFamily="18" charset="0"/>
                <a:ea typeface="+mn-ea"/>
                <a:cs typeface="Times New Roman" panose="02020603050405020304" pitchFamily="18" charset="0"/>
                <a:sym typeface="Arial"/>
              </a:rPr>
              <a:t>In charge of ________.</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000000"/>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sp>
        <p:nvSpPr>
          <p:cNvPr id="9" name="Google Shape;1085;p55">
            <a:extLst>
              <a:ext uri="{FF2B5EF4-FFF2-40B4-BE49-F238E27FC236}">
                <a16:creationId xmlns:a16="http://schemas.microsoft.com/office/drawing/2014/main" id="{5B1F8731-9E8C-56A1-C492-6DF650E3AB83}"/>
              </a:ext>
            </a:extLst>
          </p:cNvPr>
          <p:cNvSpPr/>
          <p:nvPr/>
        </p:nvSpPr>
        <p:spPr>
          <a:xfrm>
            <a:off x="2012711" y="4569693"/>
            <a:ext cx="1462154" cy="764307"/>
          </a:xfrm>
          <a:prstGeom prst="rect">
            <a:avLst/>
          </a:prstGeom>
          <a:solidFill>
            <a:srgbClr val="F2F2F2"/>
          </a:solidFill>
          <a:ln w="19050" cap="flat" cmpd="sng">
            <a:solidFill>
              <a:schemeClr val="tx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000000"/>
              </a:buClr>
              <a:buSzPts val="1108"/>
            </a:pPr>
            <a:r>
              <a:rPr lang="en-US" altLang="ja-JP" sz="1015" dirty="0">
                <a:latin typeface="Times New Roman" panose="02020603050405020304" pitchFamily="18" charset="0"/>
                <a:ea typeface="+mn-ea"/>
                <a:cs typeface="Times New Roman" panose="02020603050405020304" pitchFamily="18" charset="0"/>
                <a:sym typeface="Arial"/>
              </a:rPr>
              <a:t>In charge of</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000000"/>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sp>
        <p:nvSpPr>
          <p:cNvPr id="10" name="Google Shape;1088;p55">
            <a:extLst>
              <a:ext uri="{FF2B5EF4-FFF2-40B4-BE49-F238E27FC236}">
                <a16:creationId xmlns:a16="http://schemas.microsoft.com/office/drawing/2014/main" id="{FFC79716-9E07-93BB-00F5-A91883B29BCA}"/>
              </a:ext>
            </a:extLst>
          </p:cNvPr>
          <p:cNvSpPr/>
          <p:nvPr/>
        </p:nvSpPr>
        <p:spPr>
          <a:xfrm>
            <a:off x="5399162" y="2720900"/>
            <a:ext cx="3323077" cy="766864"/>
          </a:xfrm>
          <a:prstGeom prst="rect">
            <a:avLst/>
          </a:prstGeom>
          <a:solidFill>
            <a:schemeClr val="bg1"/>
          </a:solidFill>
          <a:ln w="19050" cap="flat" cmpd="sng">
            <a:solidFill>
              <a:schemeClr val="tx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000000"/>
              </a:buClr>
              <a:buSzPts val="1108"/>
            </a:pPr>
            <a:r>
              <a:rPr lang="en-US" altLang="ja-JP" sz="1015" dirty="0">
                <a:latin typeface="Times New Roman" panose="02020603050405020304" pitchFamily="18" charset="0"/>
                <a:ea typeface="+mn-ea"/>
                <a:cs typeface="Times New Roman" panose="02020603050405020304" pitchFamily="18" charset="0"/>
                <a:sym typeface="Arial"/>
              </a:rPr>
              <a:t>Sales Manager</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000000"/>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sp>
        <p:nvSpPr>
          <p:cNvPr id="11" name="Google Shape;1089;p55">
            <a:extLst>
              <a:ext uri="{FF2B5EF4-FFF2-40B4-BE49-F238E27FC236}">
                <a16:creationId xmlns:a16="http://schemas.microsoft.com/office/drawing/2014/main" id="{560F2F69-0A22-A8CC-362B-D3E0A0B5A61B}"/>
              </a:ext>
            </a:extLst>
          </p:cNvPr>
          <p:cNvSpPr/>
          <p:nvPr/>
        </p:nvSpPr>
        <p:spPr>
          <a:xfrm>
            <a:off x="5399162" y="4563211"/>
            <a:ext cx="1462154" cy="764307"/>
          </a:xfrm>
          <a:prstGeom prst="rect">
            <a:avLst/>
          </a:prstGeom>
          <a:solidFill>
            <a:srgbClr val="F2F2F2"/>
          </a:solidFill>
          <a:ln w="19050" cap="flat" cmpd="sng">
            <a:solidFill>
              <a:schemeClr val="tx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000000"/>
              </a:buClr>
              <a:buSzPts val="1108"/>
            </a:pPr>
            <a:r>
              <a:rPr lang="en-US" altLang="ja-JP" sz="1015" dirty="0">
                <a:latin typeface="Times New Roman" panose="02020603050405020304" pitchFamily="18" charset="0"/>
                <a:ea typeface="+mn-ea"/>
                <a:cs typeface="Times New Roman" panose="02020603050405020304" pitchFamily="18" charset="0"/>
                <a:sym typeface="Arial"/>
              </a:rPr>
              <a:t>In charge of ________.</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000000"/>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sp>
        <p:nvSpPr>
          <p:cNvPr id="12" name="Google Shape;1090;p55">
            <a:extLst>
              <a:ext uri="{FF2B5EF4-FFF2-40B4-BE49-F238E27FC236}">
                <a16:creationId xmlns:a16="http://schemas.microsoft.com/office/drawing/2014/main" id="{833758BD-9AC9-F84E-75A8-E7D4F68B2BF0}"/>
              </a:ext>
            </a:extLst>
          </p:cNvPr>
          <p:cNvSpPr/>
          <p:nvPr/>
        </p:nvSpPr>
        <p:spPr>
          <a:xfrm>
            <a:off x="7260085" y="4569693"/>
            <a:ext cx="1462154" cy="764307"/>
          </a:xfrm>
          <a:prstGeom prst="rect">
            <a:avLst/>
          </a:prstGeom>
          <a:solidFill>
            <a:srgbClr val="F2F2F2"/>
          </a:solidFill>
          <a:ln w="19050" cap="flat" cmpd="sng">
            <a:solidFill>
              <a:schemeClr val="tx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000000"/>
              </a:buClr>
              <a:buSzPts val="1108"/>
            </a:pPr>
            <a:r>
              <a:rPr lang="en-US" altLang="ja-JP" sz="1015" dirty="0">
                <a:latin typeface="Times New Roman" panose="02020603050405020304" pitchFamily="18" charset="0"/>
                <a:ea typeface="+mn-ea"/>
                <a:cs typeface="Times New Roman" panose="02020603050405020304" pitchFamily="18" charset="0"/>
                <a:sym typeface="Arial"/>
              </a:rPr>
              <a:t>In charge of ________.</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000000"/>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cxnSp>
        <p:nvCxnSpPr>
          <p:cNvPr id="13" name="Google Shape;1091;p55">
            <a:extLst>
              <a:ext uri="{FF2B5EF4-FFF2-40B4-BE49-F238E27FC236}">
                <a16:creationId xmlns:a16="http://schemas.microsoft.com/office/drawing/2014/main" id="{D3ED6FAC-7135-8C4E-51E6-DD238F9B3BB2}"/>
              </a:ext>
            </a:extLst>
          </p:cNvPr>
          <p:cNvCxnSpPr>
            <a:cxnSpLocks/>
            <a:stCxn id="10" idx="2"/>
            <a:endCxn id="12" idx="0"/>
          </p:cNvCxnSpPr>
          <p:nvPr/>
        </p:nvCxnSpPr>
        <p:spPr>
          <a:xfrm rot="16200000" flipH="1">
            <a:off x="6984967" y="3563497"/>
            <a:ext cx="1081929" cy="930462"/>
          </a:xfrm>
          <a:prstGeom prst="bentConnector3">
            <a:avLst>
              <a:gd name="adj1" fmla="val 50000"/>
            </a:avLst>
          </a:prstGeom>
          <a:noFill/>
          <a:ln w="25400" cap="flat" cmpd="sng">
            <a:solidFill>
              <a:schemeClr val="tx1"/>
            </a:solidFill>
            <a:prstDash val="solid"/>
            <a:miter lim="800000"/>
            <a:headEnd type="triangle" w="med" len="med"/>
            <a:tailEnd type="triangle" w="med" len="med"/>
          </a:ln>
        </p:spPr>
      </p:cxnSp>
      <p:cxnSp>
        <p:nvCxnSpPr>
          <p:cNvPr id="14" name="Google Shape;1092;p55">
            <a:extLst>
              <a:ext uri="{FF2B5EF4-FFF2-40B4-BE49-F238E27FC236}">
                <a16:creationId xmlns:a16="http://schemas.microsoft.com/office/drawing/2014/main" id="{4181532A-EA5D-91C6-480A-4226D5BC0D5D}"/>
              </a:ext>
            </a:extLst>
          </p:cNvPr>
          <p:cNvCxnSpPr>
            <a:cxnSpLocks/>
            <a:stCxn id="10" idx="2"/>
            <a:endCxn id="11" idx="0"/>
          </p:cNvCxnSpPr>
          <p:nvPr/>
        </p:nvCxnSpPr>
        <p:spPr>
          <a:xfrm rot="5400000">
            <a:off x="6057746" y="3560256"/>
            <a:ext cx="1075447" cy="930462"/>
          </a:xfrm>
          <a:prstGeom prst="bentConnector3">
            <a:avLst>
              <a:gd name="adj1" fmla="val 50000"/>
            </a:avLst>
          </a:prstGeom>
          <a:noFill/>
          <a:ln w="25400" cap="flat" cmpd="sng">
            <a:solidFill>
              <a:schemeClr val="tx1"/>
            </a:solidFill>
            <a:prstDash val="solid"/>
            <a:miter lim="800000"/>
            <a:headEnd type="triangle" w="med" len="med"/>
            <a:tailEnd type="triangle" w="med" len="med"/>
          </a:ln>
        </p:spPr>
      </p:cxnSp>
      <p:sp>
        <p:nvSpPr>
          <p:cNvPr id="15" name="Google Shape;1093;p55">
            <a:extLst>
              <a:ext uri="{FF2B5EF4-FFF2-40B4-BE49-F238E27FC236}">
                <a16:creationId xmlns:a16="http://schemas.microsoft.com/office/drawing/2014/main" id="{398F837B-6FCC-BEB6-1007-55D5D2510D60}"/>
              </a:ext>
            </a:extLst>
          </p:cNvPr>
          <p:cNvSpPr/>
          <p:nvPr/>
        </p:nvSpPr>
        <p:spPr>
          <a:xfrm>
            <a:off x="3608459" y="4560568"/>
            <a:ext cx="1462154" cy="764307"/>
          </a:xfrm>
          <a:prstGeom prst="rect">
            <a:avLst/>
          </a:prstGeom>
          <a:solidFill>
            <a:srgbClr val="F2F2F2"/>
          </a:solidFill>
          <a:ln w="19050" cap="flat" cmpd="sng">
            <a:solidFill>
              <a:schemeClr val="tx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000000"/>
              </a:buClr>
              <a:buSzPts val="1108"/>
            </a:pPr>
            <a:r>
              <a:rPr lang="en-US" altLang="ja-JP" sz="1015" dirty="0">
                <a:latin typeface="Times New Roman" panose="02020603050405020304" pitchFamily="18" charset="0"/>
                <a:ea typeface="+mn-ea"/>
                <a:cs typeface="Times New Roman" panose="02020603050405020304" pitchFamily="18" charset="0"/>
                <a:sym typeface="Arial"/>
              </a:rPr>
              <a:t>In charge of ________.</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000000"/>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cxnSp>
        <p:nvCxnSpPr>
          <p:cNvPr id="16" name="Google Shape;1094;p55">
            <a:extLst>
              <a:ext uri="{FF2B5EF4-FFF2-40B4-BE49-F238E27FC236}">
                <a16:creationId xmlns:a16="http://schemas.microsoft.com/office/drawing/2014/main" id="{71D90F58-1294-3DC9-ECA4-107602C727F7}"/>
              </a:ext>
            </a:extLst>
          </p:cNvPr>
          <p:cNvCxnSpPr>
            <a:cxnSpLocks/>
            <a:stCxn id="6" idx="2"/>
            <a:endCxn id="15" idx="0"/>
          </p:cNvCxnSpPr>
          <p:nvPr/>
        </p:nvCxnSpPr>
        <p:spPr>
          <a:xfrm rot="16200000" flipH="1">
            <a:off x="3005260" y="3226291"/>
            <a:ext cx="1072804" cy="1595748"/>
          </a:xfrm>
          <a:prstGeom prst="bentConnector3">
            <a:avLst>
              <a:gd name="adj1" fmla="val 50000"/>
            </a:avLst>
          </a:prstGeom>
          <a:noFill/>
          <a:ln w="25400" cap="flat" cmpd="sng">
            <a:solidFill>
              <a:schemeClr val="tx1"/>
            </a:solidFill>
            <a:prstDash val="solid"/>
            <a:miter lim="800000"/>
            <a:headEnd type="triangle" w="med" len="med"/>
            <a:tailEnd type="triangle" w="med" len="med"/>
          </a:ln>
        </p:spPr>
      </p:cxnSp>
      <p:sp>
        <p:nvSpPr>
          <p:cNvPr id="17" name="Google Shape;1086;p55">
            <a:extLst>
              <a:ext uri="{FF2B5EF4-FFF2-40B4-BE49-F238E27FC236}">
                <a16:creationId xmlns:a16="http://schemas.microsoft.com/office/drawing/2014/main" id="{613ED846-BB3B-1125-590D-55FA0A6DE7DB}"/>
              </a:ext>
            </a:extLst>
          </p:cNvPr>
          <p:cNvSpPr/>
          <p:nvPr/>
        </p:nvSpPr>
        <p:spPr>
          <a:xfrm>
            <a:off x="417634" y="2033590"/>
            <a:ext cx="4652308" cy="432000"/>
          </a:xfrm>
          <a:prstGeom prst="rect">
            <a:avLst/>
          </a:prstGeom>
          <a:solidFill>
            <a:schemeClr val="tx1"/>
          </a:solidFill>
          <a:ln>
            <a:noFill/>
          </a:ln>
        </p:spPr>
        <p:txBody>
          <a:bodyPr spcFirstLastPara="1" wrap="square" lIns="30669" tIns="30669" rIns="30669" bIns="30669" anchor="ctr" anchorCtr="0">
            <a:noAutofit/>
          </a:bodyPr>
          <a:lstStyle/>
          <a:p>
            <a:pPr algn="ctr">
              <a:buClr>
                <a:srgbClr val="000000"/>
              </a:buClr>
              <a:buSzPts val="1292"/>
            </a:pPr>
            <a:r>
              <a:rPr lang="en-US" altLang="ja-JP" sz="1662" spc="277" dirty="0">
                <a:solidFill>
                  <a:schemeClr val="bg1"/>
                </a:solidFill>
                <a:latin typeface="Times New Roman" panose="02020603050405020304" pitchFamily="18" charset="0"/>
                <a:ea typeface="+mn-ea"/>
                <a:cs typeface="Times New Roman" panose="02020603050405020304" pitchFamily="18" charset="0"/>
                <a:sym typeface="Arial"/>
              </a:rPr>
              <a:t>one's company</a:t>
            </a:r>
            <a:endParaRPr sz="1662" spc="277"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8" name="Google Shape;1087;p55">
            <a:extLst>
              <a:ext uri="{FF2B5EF4-FFF2-40B4-BE49-F238E27FC236}">
                <a16:creationId xmlns:a16="http://schemas.microsoft.com/office/drawing/2014/main" id="{ED194C95-864E-EF44-40C6-4A59BF386382}"/>
              </a:ext>
            </a:extLst>
          </p:cNvPr>
          <p:cNvSpPr/>
          <p:nvPr/>
        </p:nvSpPr>
        <p:spPr>
          <a:xfrm>
            <a:off x="5399162" y="2033590"/>
            <a:ext cx="3323077" cy="432000"/>
          </a:xfrm>
          <a:prstGeom prst="rect">
            <a:avLst/>
          </a:prstGeom>
          <a:solidFill>
            <a:schemeClr val="dk1"/>
          </a:solidFill>
          <a:ln>
            <a:noFill/>
          </a:ln>
        </p:spPr>
        <p:txBody>
          <a:bodyPr spcFirstLastPara="1" wrap="square" lIns="30669" tIns="30669" rIns="30669" bIns="30669" anchor="ctr" anchorCtr="0">
            <a:noAutofit/>
          </a:bodyPr>
          <a:lstStyle/>
          <a:p>
            <a:pPr algn="ctr">
              <a:buClr>
                <a:srgbClr val="000000"/>
              </a:buClr>
              <a:buSzPts val="1292"/>
            </a:pPr>
            <a:r>
              <a:rPr lang="en-US" altLang="ja-JP" sz="1662" spc="277" dirty="0">
                <a:solidFill>
                  <a:schemeClr val="bg1"/>
                </a:solidFill>
                <a:latin typeface="Times New Roman" panose="02020603050405020304" pitchFamily="18" charset="0"/>
                <a:ea typeface="+mn-ea"/>
                <a:cs typeface="Times New Roman" panose="02020603050405020304" pitchFamily="18" charset="0"/>
                <a:sym typeface="Arial"/>
              </a:rPr>
              <a:t>outsourcing</a:t>
            </a:r>
            <a:endParaRPr sz="1662" spc="277" dirty="0">
              <a:solidFill>
                <a:schemeClr val="bg1"/>
              </a:solidFill>
              <a:latin typeface="Times New Roman" panose="02020603050405020304" pitchFamily="18" charset="0"/>
              <a:ea typeface="+mn-ea"/>
              <a:cs typeface="Times New Roman" panose="02020603050405020304" pitchFamily="18" charset="0"/>
              <a:sym typeface="Arial"/>
            </a:endParaRPr>
          </a:p>
        </p:txBody>
      </p:sp>
      <p:cxnSp>
        <p:nvCxnSpPr>
          <p:cNvPr id="19" name="直線矢印コネクタ 36">
            <a:extLst>
              <a:ext uri="{FF2B5EF4-FFF2-40B4-BE49-F238E27FC236}">
                <a16:creationId xmlns:a16="http://schemas.microsoft.com/office/drawing/2014/main" id="{89D9B833-8316-6B6B-6EF5-D5E994356AB0}"/>
              </a:ext>
            </a:extLst>
          </p:cNvPr>
          <p:cNvCxnSpPr>
            <a:cxnSpLocks/>
            <a:stCxn id="6" idx="2"/>
            <a:endCxn id="9" idx="0"/>
          </p:cNvCxnSpPr>
          <p:nvPr/>
        </p:nvCxnSpPr>
        <p:spPr>
          <a:xfrm>
            <a:off x="2743788" y="3487764"/>
            <a:ext cx="0" cy="10819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82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004B-FAD1-CF9E-AE13-0EE8801BA411}"/>
              </a:ext>
            </a:extLst>
          </p:cNvPr>
          <p:cNvSpPr>
            <a:spLocks noGrp="1"/>
          </p:cNvSpPr>
          <p:nvPr>
            <p:ph type="title" idx="10"/>
          </p:nvPr>
        </p:nvSpPr>
        <p:spPr/>
        <p:txBody>
          <a:bodyPr/>
          <a:lstStyle/>
          <a:p>
            <a:r>
              <a:rPr lang="en-US" dirty="0"/>
              <a:t>About</a:t>
            </a:r>
          </a:p>
        </p:txBody>
      </p:sp>
      <p:sp>
        <p:nvSpPr>
          <p:cNvPr id="4" name="Content Placeholder 3">
            <a:extLst>
              <a:ext uri="{FF2B5EF4-FFF2-40B4-BE49-F238E27FC236}">
                <a16:creationId xmlns:a16="http://schemas.microsoft.com/office/drawing/2014/main" id="{75127D25-7BEA-80F2-2C68-AEBD0756CA03}"/>
              </a:ext>
            </a:extLst>
          </p:cNvPr>
          <p:cNvSpPr>
            <a:spLocks noGrp="1"/>
          </p:cNvSpPr>
          <p:nvPr>
            <p:ph idx="17"/>
          </p:nvPr>
        </p:nvSpPr>
        <p:spPr/>
        <p:txBody>
          <a:bodyPr/>
          <a:lstStyle/>
          <a:p>
            <a:r>
              <a:rPr lang="en-US" altLang="ja-JP" dirty="0"/>
              <a:t>1-1. C</a:t>
            </a:r>
            <a:r>
              <a:rPr lang="ja-JP" altLang="en-US"/>
              <a:t>ompany profile</a:t>
            </a:r>
            <a:endParaRPr lang="en-US" dirty="0"/>
          </a:p>
        </p:txBody>
      </p:sp>
      <p:sp>
        <p:nvSpPr>
          <p:cNvPr id="5" name="Content Placeholder 4">
            <a:extLst>
              <a:ext uri="{FF2B5EF4-FFF2-40B4-BE49-F238E27FC236}">
                <a16:creationId xmlns:a16="http://schemas.microsoft.com/office/drawing/2014/main" id="{29E9CF2E-ED27-69C0-46E4-24685AD3C185}"/>
              </a:ext>
            </a:extLst>
          </p:cNvPr>
          <p:cNvSpPr>
            <a:spLocks noGrp="1"/>
          </p:cNvSpPr>
          <p:nvPr>
            <p:ph idx="18"/>
          </p:nvPr>
        </p:nvSpPr>
        <p:spPr/>
        <p:txBody>
          <a:bodyPr/>
          <a:lstStyle/>
          <a:p>
            <a:endParaRPr lang="en-US"/>
          </a:p>
        </p:txBody>
      </p:sp>
      <p:sp>
        <p:nvSpPr>
          <p:cNvPr id="6" name="テキスト ボックス 15">
            <a:extLst>
              <a:ext uri="{FF2B5EF4-FFF2-40B4-BE49-F238E27FC236}">
                <a16:creationId xmlns:a16="http://schemas.microsoft.com/office/drawing/2014/main" id="{7EAAEB92-6F05-E980-F477-963738C93059}"/>
              </a:ext>
            </a:extLst>
          </p:cNvPr>
          <p:cNvSpPr txBox="1"/>
          <p:nvPr/>
        </p:nvSpPr>
        <p:spPr>
          <a:xfrm>
            <a:off x="4738154" y="1983143"/>
            <a:ext cx="3987692" cy="276999"/>
          </a:xfrm>
          <a:prstGeom prst="rect">
            <a:avLst/>
          </a:prstGeom>
          <a:noFill/>
        </p:spPr>
        <p:txBody>
          <a:bodyPr wrap="square" rtlCol="0">
            <a:spAutoFit/>
          </a:bodyPr>
          <a:lstStyle/>
          <a:p>
            <a:r>
              <a:rPr kumimoji="1" lang="ja-JP" altLang="en-US" sz="1200" b="1">
                <a:latin typeface="Times New Roman" panose="02020603050405020304" pitchFamily="18" charset="0"/>
                <a:ea typeface="+mn-ea"/>
                <a:cs typeface="Times New Roman" panose="02020603050405020304" pitchFamily="18" charset="0"/>
              </a:rPr>
              <a:t>Business</a:t>
            </a:r>
          </a:p>
        </p:txBody>
      </p:sp>
      <p:graphicFrame>
        <p:nvGraphicFramePr>
          <p:cNvPr id="7" name="表 10">
            <a:extLst>
              <a:ext uri="{FF2B5EF4-FFF2-40B4-BE49-F238E27FC236}">
                <a16:creationId xmlns:a16="http://schemas.microsoft.com/office/drawing/2014/main" id="{9C3AD92A-9EE4-4D87-FCBF-8400A40FCD2F}"/>
              </a:ext>
            </a:extLst>
          </p:cNvPr>
          <p:cNvGraphicFramePr>
            <a:graphicFrameLocks noGrp="1"/>
          </p:cNvGraphicFramePr>
          <p:nvPr>
            <p:extLst>
              <p:ext uri="{D42A27DB-BD31-4B8C-83A1-F6EECF244321}">
                <p14:modId xmlns:p14="http://schemas.microsoft.com/office/powerpoint/2010/main" val="1603642442"/>
              </p:ext>
            </p:extLst>
          </p:nvPr>
        </p:nvGraphicFramePr>
        <p:xfrm>
          <a:off x="418154" y="1963282"/>
          <a:ext cx="3696646" cy="4660257"/>
        </p:xfrm>
        <a:graphic>
          <a:graphicData uri="http://schemas.openxmlformats.org/drawingml/2006/table">
            <a:tbl>
              <a:tblPr firstRow="1" bandRow="1">
                <a:tableStyleId>{2D5ABB26-0587-4C30-8999-92F81FD0307C}</a:tableStyleId>
              </a:tblPr>
              <a:tblGrid>
                <a:gridCol w="730708">
                  <a:extLst>
                    <a:ext uri="{9D8B030D-6E8A-4147-A177-3AD203B41FA5}">
                      <a16:colId xmlns:a16="http://schemas.microsoft.com/office/drawing/2014/main" val="182933759"/>
                    </a:ext>
                  </a:extLst>
                </a:gridCol>
                <a:gridCol w="2965938">
                  <a:extLst>
                    <a:ext uri="{9D8B030D-6E8A-4147-A177-3AD203B41FA5}">
                      <a16:colId xmlns:a16="http://schemas.microsoft.com/office/drawing/2014/main" val="3155241367"/>
                    </a:ext>
                  </a:extLst>
                </a:gridCol>
              </a:tblGrid>
              <a:tr h="375471">
                <a:tc gridSpan="2">
                  <a:txBody>
                    <a:bodyPr/>
                    <a:lstStyle/>
                    <a:p>
                      <a:r>
                        <a:rPr kumimoji="1" lang="ja-JP" altLang="en-US" sz="1200" b="1" i="0">
                          <a:solidFill>
                            <a:schemeClr val="tx1"/>
                          </a:solidFill>
                          <a:latin typeface="Times New Roman" panose="02020603050405020304" pitchFamily="18" charset="0"/>
                          <a:cs typeface="Times New Roman" panose="02020603050405020304" pitchFamily="18" charset="0"/>
                        </a:rPr>
                        <a:t>Basic Information</a:t>
                      </a:r>
                      <a:endParaRPr kumimoji="1" lang="ja-JP" altLang="en-US" sz="1200" b="1">
                        <a:solidFill>
                          <a:schemeClr val="tx1"/>
                        </a:solidFill>
                        <a:latin typeface="Times New Roman" panose="02020603050405020304" pitchFamily="18" charset="0"/>
                        <a:ea typeface="+mn-ea"/>
                        <a:cs typeface="Times New Roman" panose="02020603050405020304" pitchFamily="18" charset="0"/>
                      </a:endParaRPr>
                    </a:p>
                  </a:txBody>
                  <a:tcPr marL="66462" marR="66462" marT="66462" marB="66462"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lt1"/>
                    </a:solidFill>
                  </a:tcPr>
                </a:tc>
                <a:tc hMerge="1">
                  <a:txBody>
                    <a:bodyPr/>
                    <a:lstStyle/>
                    <a:p>
                      <a:endParaRPr kumimoji="1" lang="ja-JP" altLang="en-US">
                        <a:solidFill>
                          <a:schemeClr val="accent1"/>
                        </a:solidFill>
                        <a:latin typeface="+mn-ea"/>
                        <a:ea typeface="+mn-ea"/>
                      </a:endParaRPr>
                    </a:p>
                  </a:txBody>
                  <a:tcPr marL="72000" marR="72000" marT="72000" marB="72000" anchor="ctr"/>
                </a:tc>
                <a:extLst>
                  <a:ext uri="{0D108BD9-81ED-4DB2-BD59-A6C34878D82A}">
                    <a16:rowId xmlns:a16="http://schemas.microsoft.com/office/drawing/2014/main" val="2175823089"/>
                  </a:ext>
                </a:extLst>
              </a:tr>
              <a:tr h="643664">
                <a:tc>
                  <a:txBody>
                    <a:bodyPr/>
                    <a:lstStyle/>
                    <a:p>
                      <a:pPr algn="l"/>
                      <a:r>
                        <a:rPr kumimoji="1" lang="ja-JP" altLang="en-US" sz="1200" b="0" i="0">
                          <a:solidFill>
                            <a:schemeClr val="tx1"/>
                          </a:solidFill>
                          <a:latin typeface="Times New Roman" panose="02020603050405020304" pitchFamily="18" charset="0"/>
                          <a:cs typeface="Times New Roman" panose="02020603050405020304" pitchFamily="18" charset="0"/>
                        </a:rPr>
                        <a:t>name of company</a:t>
                      </a:r>
                      <a:endParaRPr kumimoji="1" lang="ja-JP" altLang="en-US" sz="1200" b="0">
                        <a:solidFill>
                          <a:schemeClr val="tx1"/>
                        </a:solidFill>
                        <a:latin typeface="Times New Roman" panose="02020603050405020304" pitchFamily="18" charset="0"/>
                        <a:ea typeface="+mn-ea"/>
                        <a:cs typeface="Times New Roman" panose="02020603050405020304" pitchFamily="18" charset="0"/>
                      </a:endParaRPr>
                    </a:p>
                  </a:txBody>
                  <a:tcPr marL="66462" marR="66462" marT="66462" marB="66462"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ja-JP" altLang="en-US" sz="1200" b="0" u="none" strike="noStrike" cap="none">
                          <a:solidFill>
                            <a:schemeClr val="tx1"/>
                          </a:solidFill>
                          <a:latin typeface="Times New Roman" panose="02020603050405020304" pitchFamily="18" charset="0"/>
                          <a:ea typeface="+mn-ea"/>
                          <a:cs typeface="Times New Roman" panose="02020603050405020304" pitchFamily="18" charset="0"/>
                          <a:sym typeface="Arial"/>
                        </a:rPr>
                        <a:t>Inc. ○○○○</a:t>
                      </a:r>
                      <a:endParaRPr lang="ja-JP" altLang="en-US" sz="1200" b="0" i="0" u="none" strike="noStrike" cap="none">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250904"/>
                  </a:ext>
                </a:extLst>
              </a:tr>
              <a:tr h="643664">
                <a:tc>
                  <a:txBody>
                    <a:bodyPr/>
                    <a:lstStyle/>
                    <a:p>
                      <a:pPr algn="l"/>
                      <a:r>
                        <a:rPr kumimoji="1" lang="ja-JP" altLang="en-US" sz="1200" b="0" i="0">
                          <a:solidFill>
                            <a:schemeClr val="tx1"/>
                          </a:solidFill>
                          <a:latin typeface="Times New Roman" panose="02020603050405020304" pitchFamily="18" charset="0"/>
                          <a:cs typeface="Times New Roman" panose="02020603050405020304" pitchFamily="18" charset="0"/>
                        </a:rPr>
                        <a:t>type of industry</a:t>
                      </a:r>
                      <a:endParaRPr kumimoji="1" lang="ja-JP" altLang="en-US" sz="1200" b="0">
                        <a:solidFill>
                          <a:schemeClr val="tx1"/>
                        </a:solidFill>
                        <a:latin typeface="Times New Roman" panose="02020603050405020304" pitchFamily="18" charset="0"/>
                        <a:ea typeface="+mn-ea"/>
                        <a:cs typeface="Times New Roman" panose="02020603050405020304" pitchFamily="18" charset="0"/>
                      </a:endParaRPr>
                    </a:p>
                  </a:txBody>
                  <a:tcPr marL="66462" marR="66462" marT="66462" marB="66462"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ja-JP" altLang="en-US" sz="1200" b="0" u="none" strike="noStrike" cap="none">
                          <a:solidFill>
                            <a:schemeClr val="tx1"/>
                          </a:solidFill>
                          <a:latin typeface="Times New Roman" panose="02020603050405020304" pitchFamily="18" charset="0"/>
                          <a:ea typeface="+mn-ea"/>
                          <a:cs typeface="Times New Roman" panose="02020603050405020304" pitchFamily="18" charset="0"/>
                          <a:sym typeface="Arial"/>
                        </a:rPr>
                        <a:t>xxxx </a:t>
                      </a:r>
                      <a:r>
                        <a:rPr kumimoji="1" lang="ja-JP" altLang="en-US" sz="1200" b="0" u="none" strike="noStrike" cap="none">
                          <a:solidFill>
                            <a:schemeClr val="tx1"/>
                          </a:solidFill>
                          <a:latin typeface="Times New Roman" panose="02020603050405020304" pitchFamily="18" charset="0"/>
                          <a:ea typeface="+mn-ea"/>
                          <a:cs typeface="Times New Roman" panose="02020603050405020304" pitchFamily="18" charset="0"/>
                          <a:sym typeface="Arial"/>
                        </a:rPr>
                        <a:t>business</a:t>
                      </a:r>
                      <a:endParaRPr lang="ja-JP" altLang="en-US" sz="1200" b="0" i="0" u="none" strike="noStrike" cap="none">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0318064"/>
                  </a:ext>
                </a:extLst>
              </a:tr>
              <a:tr h="662806">
                <a:tc>
                  <a:txBody>
                    <a:bodyPr/>
                    <a:lstStyle/>
                    <a:p>
                      <a:pPr algn="l"/>
                      <a:r>
                        <a:rPr kumimoji="1" lang="ja-JP" altLang="en-US" sz="1200" b="0" i="0">
                          <a:solidFill>
                            <a:schemeClr val="tx1"/>
                          </a:solidFill>
                          <a:latin typeface="Times New Roman" panose="02020603050405020304" pitchFamily="18" charset="0"/>
                          <a:cs typeface="Times New Roman" panose="02020603050405020304" pitchFamily="18" charset="0"/>
                        </a:rPr>
                        <a:t>Location</a:t>
                      </a:r>
                      <a:endParaRPr kumimoji="1" lang="ja-JP" altLang="en-US" sz="1200" b="0">
                        <a:solidFill>
                          <a:schemeClr val="tx1"/>
                        </a:solidFill>
                        <a:latin typeface="Times New Roman" panose="02020603050405020304" pitchFamily="18" charset="0"/>
                        <a:ea typeface="+mn-ea"/>
                        <a:cs typeface="Times New Roman" panose="02020603050405020304" pitchFamily="18" charset="0"/>
                      </a:endParaRPr>
                    </a:p>
                  </a:txBody>
                  <a:tcPr marL="66462" marR="66462" marT="66462" marB="66462"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ja-JP" altLang="en-US" sz="1200" b="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r>
                        <a:rPr lang="en-US" altLang="ja-JP" sz="1200" b="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000-0000</a:t>
                      </a:r>
                    </a:p>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ja-JP" altLang="en-US" sz="1200" b="0" u="none" strike="noStrike" cap="none">
                          <a:solidFill>
                            <a:schemeClr val="tx1"/>
                          </a:solidFill>
                          <a:latin typeface="Times New Roman" panose="02020603050405020304" pitchFamily="18" charset="0"/>
                          <a:ea typeface="+mn-ea"/>
                          <a:cs typeface="Times New Roman" panose="02020603050405020304" pitchFamily="18" charset="0"/>
                          <a:sym typeface="Arial"/>
                        </a:rPr>
                        <a:t>XX City, XX Prefecture ○○○○○○-XXX</a:t>
                      </a:r>
                      <a:endParaRPr lang="ja-JP" altLang="en-US" sz="1200" b="0" i="0" u="none" strike="noStrike" cap="none">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7247717"/>
                  </a:ext>
                </a:extLst>
              </a:tr>
              <a:tr h="643664">
                <a:tc>
                  <a:txBody>
                    <a:bodyPr/>
                    <a:lstStyle/>
                    <a:p>
                      <a:pPr algn="l"/>
                      <a:r>
                        <a:rPr kumimoji="1" lang="ja-JP" altLang="en-US" sz="1200" b="0" i="0">
                          <a:solidFill>
                            <a:schemeClr val="tx1"/>
                          </a:solidFill>
                          <a:latin typeface="Times New Roman" panose="02020603050405020304" pitchFamily="18" charset="0"/>
                          <a:cs typeface="Times New Roman" panose="02020603050405020304" pitchFamily="18" charset="0"/>
                        </a:rPr>
                        <a:t>capital stock</a:t>
                      </a:r>
                      <a:endParaRPr kumimoji="1" lang="ja-JP" altLang="en-US" sz="1200" b="0">
                        <a:solidFill>
                          <a:schemeClr val="tx1"/>
                        </a:solidFill>
                        <a:latin typeface="Times New Roman" panose="02020603050405020304" pitchFamily="18" charset="0"/>
                        <a:ea typeface="+mn-ea"/>
                        <a:cs typeface="Times New Roman" panose="02020603050405020304" pitchFamily="18" charset="0"/>
                      </a:endParaRPr>
                    </a:p>
                  </a:txBody>
                  <a:tcPr marL="66462" marR="66462" marT="66462" marB="66462"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ja-JP" altLang="ja-JP" sz="1200" b="0" u="none" strike="noStrike" cap="none">
                          <a:solidFill>
                            <a:schemeClr val="tx1"/>
                          </a:solidFill>
                          <a:latin typeface="Times New Roman" panose="02020603050405020304" pitchFamily="18" charset="0"/>
                          <a:ea typeface="+mn-ea"/>
                          <a:cs typeface="Times New Roman" panose="02020603050405020304" pitchFamily="18" charset="0"/>
                          <a:sym typeface="Arial"/>
                        </a:rPr>
                        <a:t>XXX </a:t>
                      </a:r>
                      <a:r>
                        <a:rPr lang="ja-JP" altLang="en-US" sz="1200" b="0" u="none" strike="noStrike" cap="none">
                          <a:solidFill>
                            <a:schemeClr val="tx1"/>
                          </a:solidFill>
                          <a:latin typeface="Times New Roman" panose="02020603050405020304" pitchFamily="18" charset="0"/>
                          <a:ea typeface="+mn-ea"/>
                          <a:cs typeface="Times New Roman" panose="02020603050405020304" pitchFamily="18" charset="0"/>
                          <a:sym typeface="Arial"/>
                        </a:rPr>
                        <a:t>million </a:t>
                      </a:r>
                      <a:r>
                        <a:rPr lang="en-US" altLang="ja-JP" sz="1200" b="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lang="en-US" altLang="ja-JP" sz="12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29150"/>
                  </a:ext>
                </a:extLst>
              </a:tr>
              <a:tr h="976985">
                <a:tc>
                  <a:txBody>
                    <a:bodyPr/>
                    <a:lstStyle/>
                    <a:p>
                      <a:pPr algn="l"/>
                      <a:r>
                        <a:rPr kumimoji="1" lang="ja-JP" altLang="en-US" sz="1200" b="0" i="0">
                          <a:solidFill>
                            <a:schemeClr val="tx1"/>
                          </a:solidFill>
                          <a:latin typeface="Times New Roman" panose="02020603050405020304" pitchFamily="18" charset="0"/>
                          <a:cs typeface="Times New Roman" panose="02020603050405020304" pitchFamily="18" charset="0"/>
                        </a:rPr>
                        <a:t>establishment (of a business, etc.)</a:t>
                      </a:r>
                      <a:endParaRPr kumimoji="1" lang="ja-JP" altLang="en-US" sz="1200" b="0">
                        <a:solidFill>
                          <a:schemeClr val="tx1"/>
                        </a:solidFill>
                        <a:latin typeface="Times New Roman" panose="02020603050405020304" pitchFamily="18" charset="0"/>
                        <a:ea typeface="+mn-ea"/>
                        <a:cs typeface="Times New Roman" panose="02020603050405020304" pitchFamily="18" charset="0"/>
                      </a:endParaRPr>
                    </a:p>
                  </a:txBody>
                  <a:tcPr marL="66462" marR="66462" marT="66462" marB="66462"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ja-JP" altLang="en-US" sz="1200" b="0" u="none" strike="noStrike" cap="none">
                          <a:solidFill>
                            <a:schemeClr val="tx1"/>
                          </a:solidFill>
                          <a:latin typeface="Times New Roman" panose="02020603050405020304" pitchFamily="18" charset="0"/>
                          <a:ea typeface="+mn-ea"/>
                          <a:cs typeface="Times New Roman" panose="02020603050405020304" pitchFamily="18" charset="0"/>
                          <a:sym typeface="Arial"/>
                        </a:rPr>
                        <a:t>XXXXX Year Month</a:t>
                      </a:r>
                      <a:endParaRPr lang="ja-JP" altLang="en-US" sz="1200" b="0" i="0" u="none" strike="noStrike" cap="none">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2737150"/>
                  </a:ext>
                </a:extLst>
              </a:tr>
              <a:tr h="643664">
                <a:tc>
                  <a:txBody>
                    <a:bodyPr/>
                    <a:lstStyle/>
                    <a:p>
                      <a:pPr algn="l"/>
                      <a:r>
                        <a:rPr kumimoji="1" lang="ja-JP" altLang="en-US" sz="1200" b="0" i="0">
                          <a:solidFill>
                            <a:schemeClr val="tx1"/>
                          </a:solidFill>
                          <a:latin typeface="Times New Roman" panose="02020603050405020304" pitchFamily="18" charset="0"/>
                          <a:cs typeface="Times New Roman" panose="02020603050405020304" pitchFamily="18" charset="0"/>
                        </a:rPr>
                        <a:t>representative</a:t>
                      </a:r>
                      <a:endParaRPr kumimoji="1" lang="ja-JP" altLang="en-US" sz="1200" b="0">
                        <a:solidFill>
                          <a:schemeClr val="tx1"/>
                        </a:solidFill>
                        <a:latin typeface="Times New Roman" panose="02020603050405020304" pitchFamily="18" charset="0"/>
                        <a:ea typeface="+mn-ea"/>
                        <a:cs typeface="Times New Roman" panose="02020603050405020304" pitchFamily="18" charset="0"/>
                      </a:endParaRPr>
                    </a:p>
                  </a:txBody>
                  <a:tcPr marL="66462" marR="66462" marT="66462" marB="66462"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en-US" altLang="ja-JP" sz="1200" b="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 </a:t>
                      </a:r>
                      <a:r>
                        <a:rPr lang="ja-JP" altLang="en-US" sz="1200" b="0" u="none" strike="noStrike" cap="none">
                          <a:solidFill>
                            <a:schemeClr val="tx1"/>
                          </a:solidFill>
                          <a:latin typeface="Times New Roman" panose="02020603050405020304" pitchFamily="18" charset="0"/>
                          <a:ea typeface="+mn-ea"/>
                          <a:cs typeface="Times New Roman" panose="02020603050405020304" pitchFamily="18" charset="0"/>
                          <a:sym typeface="Arial"/>
                        </a:rPr>
                        <a:t>○○ ○○</a:t>
                      </a:r>
                      <a:endParaRPr lang="ja-JP" altLang="en-US" sz="1200" b="0" i="0" u="none" strike="noStrike" cap="none">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4959565"/>
                  </a:ext>
                </a:extLst>
              </a:tr>
            </a:tbl>
          </a:graphicData>
        </a:graphic>
      </p:graphicFrame>
      <p:cxnSp>
        <p:nvCxnSpPr>
          <p:cNvPr id="8" name="直線コネクタ 14">
            <a:extLst>
              <a:ext uri="{FF2B5EF4-FFF2-40B4-BE49-F238E27FC236}">
                <a16:creationId xmlns:a16="http://schemas.microsoft.com/office/drawing/2014/main" id="{93758953-D0CC-9ED7-13E3-808E73883EDC}"/>
              </a:ext>
            </a:extLst>
          </p:cNvPr>
          <p:cNvCxnSpPr>
            <a:cxnSpLocks/>
          </p:cNvCxnSpPr>
          <p:nvPr/>
        </p:nvCxnSpPr>
        <p:spPr>
          <a:xfrm>
            <a:off x="4984985" y="4601630"/>
            <a:ext cx="34892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16">
            <a:extLst>
              <a:ext uri="{FF2B5EF4-FFF2-40B4-BE49-F238E27FC236}">
                <a16:creationId xmlns:a16="http://schemas.microsoft.com/office/drawing/2014/main" id="{E28B0C47-8343-311E-EDA6-66855B6D3BF3}"/>
              </a:ext>
            </a:extLst>
          </p:cNvPr>
          <p:cNvSpPr txBox="1"/>
          <p:nvPr/>
        </p:nvSpPr>
        <p:spPr>
          <a:xfrm>
            <a:off x="4738154" y="2464074"/>
            <a:ext cx="3987692" cy="897231"/>
          </a:xfrm>
          <a:prstGeom prst="rect">
            <a:avLst/>
          </a:prstGeom>
          <a:noFill/>
        </p:spPr>
        <p:txBody>
          <a:bodyPr wrap="square" lIns="33231" tIns="33231" rIns="33231" bIns="33231" rtlCol="0">
            <a:noAutofit/>
          </a:bodyPr>
          <a:lstStyle/>
          <a:p>
            <a:pPr>
              <a:lnSpc>
                <a:spcPct val="150000"/>
              </a:lnSpc>
              <a:buClr>
                <a:srgbClr val="000000"/>
              </a:buClr>
              <a:buSzPts val="1600"/>
            </a:pPr>
            <a:r>
              <a:rPr lang="ja-JP" altLang="en-US" sz="1200">
                <a:latin typeface="Times New Roman" panose="02020603050405020304" pitchFamily="18" charset="0"/>
                <a:ea typeface="+mn-ea"/>
                <a:cs typeface="Times New Roman" panose="02020603050405020304" pitchFamily="18" charset="0"/>
              </a:rPr>
              <a:t>The company's mission, ○○○○○○○○</a:t>
            </a:r>
            <a:endParaRPr lang="en-US" altLang="ja-JP" sz="1200" dirty="0">
              <a:latin typeface="Times New Roman" panose="02020603050405020304" pitchFamily="18" charset="0"/>
              <a:ea typeface="+mn-ea"/>
              <a:cs typeface="Times New Roman" panose="02020603050405020304" pitchFamily="18" charset="0"/>
            </a:endParaRPr>
          </a:p>
          <a:p>
            <a:pPr>
              <a:lnSpc>
                <a:spcPct val="150000"/>
              </a:lnSpc>
              <a:buClr>
                <a:srgbClr val="000000"/>
              </a:buClr>
              <a:buSzPts val="1600"/>
            </a:pPr>
            <a:r>
              <a:rPr lang="ja-JP" altLang="en-US" sz="1200">
                <a:latin typeface="Times New Roman" panose="02020603050405020304" pitchFamily="18" charset="0"/>
                <a:ea typeface="+mn-ea"/>
                <a:cs typeface="Times New Roman" panose="02020603050405020304" pitchFamily="18" charset="0"/>
              </a:rPr>
              <a:t>The ○○○○○ service is designed to help you achieve this goal.</a:t>
            </a:r>
            <a:endParaRPr lang="en-US" altLang="ja-JP" sz="1200" dirty="0">
              <a:latin typeface="Times New Roman" panose="02020603050405020304" pitchFamily="18" charset="0"/>
              <a:ea typeface="+mn-ea"/>
              <a:cs typeface="Times New Roman" panose="02020603050405020304" pitchFamily="18" charset="0"/>
            </a:endParaRPr>
          </a:p>
        </p:txBody>
      </p:sp>
      <p:sp>
        <p:nvSpPr>
          <p:cNvPr id="10" name="テキスト ボックス 31">
            <a:extLst>
              <a:ext uri="{FF2B5EF4-FFF2-40B4-BE49-F238E27FC236}">
                <a16:creationId xmlns:a16="http://schemas.microsoft.com/office/drawing/2014/main" id="{37BF86F8-83AE-30DC-6204-E606324CB2E7}"/>
              </a:ext>
            </a:extLst>
          </p:cNvPr>
          <p:cNvSpPr txBox="1"/>
          <p:nvPr/>
        </p:nvSpPr>
        <p:spPr>
          <a:xfrm>
            <a:off x="4984985" y="4777597"/>
            <a:ext cx="3489231" cy="1262769"/>
          </a:xfrm>
          <a:prstGeom prst="rect">
            <a:avLst/>
          </a:prstGeom>
          <a:noFill/>
        </p:spPr>
        <p:txBody>
          <a:bodyPr wrap="square" lIns="33231" tIns="33231" rIns="33231" bIns="33231" rtlCol="0">
            <a:noAutofit/>
          </a:bodyPr>
          <a:lstStyle/>
          <a:p>
            <a:pPr marL="232621" indent="-232621">
              <a:spcAft>
                <a:spcPts val="554"/>
              </a:spcAft>
              <a:buClr>
                <a:schemeClr val="accent1"/>
              </a:buClr>
              <a:buSzPct val="100000"/>
              <a:buFont typeface="Wingdings" pitchFamily="2" charset="2"/>
              <a:buChar char="l"/>
            </a:pPr>
            <a:r>
              <a:rPr lang="ja-JP" altLang="en-US" sz="1200">
                <a:latin typeface="Times New Roman" panose="02020603050405020304" pitchFamily="18" charset="0"/>
                <a:ea typeface="+mn-ea"/>
                <a:cs typeface="Times New Roman" panose="02020603050405020304" pitchFamily="18" charset="0"/>
              </a:rPr>
              <a:t>Graduated from ○○ University, Faculty of ○○, in the year 00.</a:t>
            </a:r>
            <a:endParaRPr lang="en-US" altLang="ja-JP" sz="1200" dirty="0">
              <a:latin typeface="Times New Roman" panose="02020603050405020304" pitchFamily="18" charset="0"/>
              <a:ea typeface="+mn-ea"/>
              <a:cs typeface="Times New Roman" panose="02020603050405020304" pitchFamily="18" charset="0"/>
            </a:endParaRPr>
          </a:p>
          <a:p>
            <a:pPr marL="232621" indent="-232621">
              <a:spcAft>
                <a:spcPts val="554"/>
              </a:spcAft>
              <a:buClr>
                <a:schemeClr val="accent1"/>
              </a:buClr>
              <a:buSzPct val="100000"/>
              <a:buFont typeface="Wingdings" pitchFamily="2" charset="2"/>
              <a:buChar char="l"/>
            </a:pPr>
            <a:r>
              <a:rPr lang="ja-JP" altLang="en-US" sz="1200">
                <a:latin typeface="Times New Roman" panose="02020603050405020304" pitchFamily="18" charset="0"/>
                <a:ea typeface="+mn-ea"/>
                <a:cs typeface="Times New Roman" panose="02020603050405020304" pitchFamily="18" charset="0"/>
              </a:rPr>
              <a:t>00 Year 00 Joined ○○○○○○○○, Inc.</a:t>
            </a:r>
            <a:endParaRPr lang="en-US" altLang="ja-JP" sz="1200" dirty="0">
              <a:latin typeface="Times New Roman" panose="02020603050405020304" pitchFamily="18" charset="0"/>
              <a:ea typeface="+mn-ea"/>
              <a:cs typeface="Times New Roman" panose="02020603050405020304" pitchFamily="18" charset="0"/>
            </a:endParaRPr>
          </a:p>
          <a:p>
            <a:pPr marL="232621" indent="-232621">
              <a:spcAft>
                <a:spcPts val="554"/>
              </a:spcAft>
              <a:buClr>
                <a:schemeClr val="accent1"/>
              </a:buClr>
              <a:buSzPct val="100000"/>
              <a:buFont typeface="Wingdings" pitchFamily="2" charset="2"/>
              <a:buChar char="l"/>
            </a:pPr>
            <a:r>
              <a:rPr lang="ja-JP" altLang="en-US" sz="1200">
                <a:latin typeface="Times New Roman" panose="02020603050405020304" pitchFamily="18" charset="0"/>
                <a:ea typeface="+mn-ea"/>
                <a:cs typeface="Times New Roman" panose="02020603050405020304" pitchFamily="18" charset="0"/>
              </a:rPr>
              <a:t>Establish and head up a 0000 business</a:t>
            </a:r>
            <a:endParaRPr lang="en-US" altLang="ja-JP" sz="1200" dirty="0">
              <a:latin typeface="Times New Roman" panose="02020603050405020304" pitchFamily="18" charset="0"/>
              <a:ea typeface="+mn-ea"/>
              <a:cs typeface="Times New Roman" panose="02020603050405020304" pitchFamily="18" charset="0"/>
            </a:endParaRPr>
          </a:p>
          <a:p>
            <a:pPr marL="232621" indent="-232621">
              <a:spcAft>
                <a:spcPts val="554"/>
              </a:spcAft>
              <a:buClr>
                <a:schemeClr val="accent1"/>
              </a:buClr>
              <a:buSzPct val="100000"/>
              <a:buFont typeface="Wingdings" pitchFamily="2" charset="2"/>
              <a:buChar char="l"/>
            </a:pPr>
            <a:r>
              <a:rPr lang="ja-JP" altLang="en-US" sz="1200">
                <a:latin typeface="Times New Roman" panose="02020603050405020304" pitchFamily="18" charset="0"/>
                <a:ea typeface="+mn-ea"/>
                <a:cs typeface="Times New Roman" panose="02020603050405020304" pitchFamily="18" charset="0"/>
              </a:rPr>
              <a:t>00 00 Achieved 00, Awarded 00</a:t>
            </a:r>
            <a:endParaRPr lang="en-US" altLang="ja-JP" sz="1200" dirty="0">
              <a:latin typeface="Times New Roman" panose="02020603050405020304" pitchFamily="18" charset="0"/>
              <a:ea typeface="+mn-ea"/>
              <a:cs typeface="Times New Roman" panose="02020603050405020304" pitchFamily="18" charset="0"/>
            </a:endParaRPr>
          </a:p>
          <a:p>
            <a:pPr marL="232621" indent="-232621">
              <a:spcAft>
                <a:spcPts val="554"/>
              </a:spcAft>
              <a:buClr>
                <a:schemeClr val="accent1"/>
              </a:buClr>
              <a:buSzPct val="100000"/>
              <a:buFont typeface="Wingdings" pitchFamily="2" charset="2"/>
              <a:buChar char="l"/>
            </a:pPr>
            <a:r>
              <a:rPr lang="ja-JP" altLang="en-US" sz="1200">
                <a:latin typeface="Times New Roman" panose="02020603050405020304" pitchFamily="18" charset="0"/>
                <a:ea typeface="+mn-ea"/>
                <a:cs typeface="Times New Roman" panose="02020603050405020304" pitchFamily="18" charset="0"/>
              </a:rPr>
              <a:t>Speaking on 0000 and writing on 0000</a:t>
            </a:r>
            <a:endParaRPr lang="en-US" altLang="ja-JP" sz="1200" dirty="0">
              <a:latin typeface="Times New Roman" panose="02020603050405020304" pitchFamily="18" charset="0"/>
              <a:ea typeface="+mn-ea"/>
              <a:cs typeface="Times New Roman" panose="02020603050405020304" pitchFamily="18" charset="0"/>
              <a:sym typeface="Arial"/>
            </a:endParaRPr>
          </a:p>
        </p:txBody>
      </p:sp>
      <p:sp>
        <p:nvSpPr>
          <p:cNvPr id="11" name="テキスト ボックス 33">
            <a:extLst>
              <a:ext uri="{FF2B5EF4-FFF2-40B4-BE49-F238E27FC236}">
                <a16:creationId xmlns:a16="http://schemas.microsoft.com/office/drawing/2014/main" id="{CA542B1C-9238-BC8C-5ABD-97A53B5D7273}"/>
              </a:ext>
            </a:extLst>
          </p:cNvPr>
          <p:cNvSpPr txBox="1"/>
          <p:nvPr/>
        </p:nvSpPr>
        <p:spPr>
          <a:xfrm>
            <a:off x="4984985" y="3858570"/>
            <a:ext cx="3489231" cy="598154"/>
          </a:xfrm>
          <a:prstGeom prst="rect">
            <a:avLst/>
          </a:prstGeom>
          <a:noFill/>
        </p:spPr>
        <p:txBody>
          <a:bodyPr wrap="square" lIns="33231" tIns="33231" rIns="33231" bIns="33231" rtlCol="0">
            <a:noAutofit/>
          </a:bodyPr>
          <a:lstStyle/>
          <a:p>
            <a:pPr>
              <a:lnSpc>
                <a:spcPct val="150000"/>
              </a:lnSpc>
              <a:buClr>
                <a:srgbClr val="000000"/>
              </a:buClr>
              <a:buSzPts val="1600"/>
            </a:pPr>
            <a:r>
              <a:rPr lang="ja-JP" altLang="en-US" sz="1200" b="1">
                <a:latin typeface="Times New Roman" panose="02020603050405020304" pitchFamily="18" charset="0"/>
                <a:ea typeface="+mn-ea"/>
                <a:cs typeface="Times New Roman" panose="02020603050405020304" pitchFamily="18" charset="0"/>
              </a:rPr>
              <a:t>○○○○○○○</a:t>
            </a:r>
            <a:endParaRPr lang="en-US" altLang="ja-JP" sz="1200" b="1" dirty="0">
              <a:latin typeface="Times New Roman" panose="02020603050405020304" pitchFamily="18" charset="0"/>
              <a:ea typeface="+mn-ea"/>
              <a:cs typeface="Times New Roman" panose="02020603050405020304" pitchFamily="18" charset="0"/>
            </a:endParaRPr>
          </a:p>
          <a:p>
            <a:pPr>
              <a:lnSpc>
                <a:spcPct val="150000"/>
              </a:lnSpc>
              <a:buClr>
                <a:srgbClr val="000000"/>
              </a:buClr>
              <a:buSzPts val="1600"/>
            </a:pPr>
            <a:r>
              <a:rPr lang="ja-JP" altLang="en-US" sz="1200" b="1">
                <a:latin typeface="Times New Roman" panose="02020603050405020304" pitchFamily="18" charset="0"/>
                <a:ea typeface="+mn-ea"/>
                <a:cs typeface="Times New Roman" panose="02020603050405020304" pitchFamily="18" charset="0"/>
              </a:rPr>
              <a:t>Full name XX XX</a:t>
            </a:r>
            <a:endParaRPr lang="en-US" altLang="ja-JP" sz="1200" b="1" dirty="0">
              <a:latin typeface="Times New Roman" panose="02020603050405020304" pitchFamily="18" charset="0"/>
              <a:ea typeface="+mn-ea"/>
              <a:cs typeface="Times New Roman" panose="02020603050405020304" pitchFamily="18" charset="0"/>
            </a:endParaRPr>
          </a:p>
        </p:txBody>
      </p:sp>
      <p:sp>
        <p:nvSpPr>
          <p:cNvPr id="12" name="角丸四角形 39">
            <a:extLst>
              <a:ext uri="{FF2B5EF4-FFF2-40B4-BE49-F238E27FC236}">
                <a16:creationId xmlns:a16="http://schemas.microsoft.com/office/drawing/2014/main" id="{F1E5FA7F-8A74-AD72-248E-ED206B8FF371}"/>
              </a:ext>
            </a:extLst>
          </p:cNvPr>
          <p:cNvSpPr/>
          <p:nvPr/>
        </p:nvSpPr>
        <p:spPr>
          <a:xfrm>
            <a:off x="4738154" y="3611133"/>
            <a:ext cx="3987692" cy="2789667"/>
          </a:xfrm>
          <a:prstGeom prst="roundRect">
            <a:avLst>
              <a:gd name="adj" fmla="val 3515"/>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Times New Roman" panose="02020603050405020304" pitchFamily="18" charset="0"/>
              <a:cs typeface="Times New Roman" panose="02020603050405020304" pitchFamily="18" charset="0"/>
            </a:endParaRPr>
          </a:p>
        </p:txBody>
      </p:sp>
      <p:sp>
        <p:nvSpPr>
          <p:cNvPr id="13" name="テキスト ボックス 40">
            <a:extLst>
              <a:ext uri="{FF2B5EF4-FFF2-40B4-BE49-F238E27FC236}">
                <a16:creationId xmlns:a16="http://schemas.microsoft.com/office/drawing/2014/main" id="{1CB75252-A8DE-01F2-FBDF-2C329505048D}"/>
              </a:ext>
            </a:extLst>
          </p:cNvPr>
          <p:cNvSpPr txBox="1"/>
          <p:nvPr/>
        </p:nvSpPr>
        <p:spPr>
          <a:xfrm>
            <a:off x="4984984" y="3482012"/>
            <a:ext cx="3489231" cy="276999"/>
          </a:xfrm>
          <a:prstGeom prst="rect">
            <a:avLst/>
          </a:prstGeom>
          <a:solidFill>
            <a:schemeClr val="lt1"/>
          </a:solidFill>
        </p:spPr>
        <p:txBody>
          <a:bodyPr wrap="square" rtlCol="0">
            <a:spAutoFit/>
          </a:bodyPr>
          <a:lstStyle/>
          <a:p>
            <a:pPr algn="ctr"/>
            <a:r>
              <a:rPr kumimoji="1" lang="ja-JP" altLang="en-US" sz="1200" b="1">
                <a:latin typeface="Times New Roman" panose="02020603050405020304" pitchFamily="18" charset="0"/>
                <a:ea typeface="+mn-ea"/>
                <a:cs typeface="Times New Roman" panose="02020603050405020304" pitchFamily="18" charset="0"/>
              </a:rPr>
              <a:t>Representative Biographies</a:t>
            </a:r>
          </a:p>
        </p:txBody>
      </p:sp>
      <p:cxnSp>
        <p:nvCxnSpPr>
          <p:cNvPr id="14" name="直線コネクタ 44">
            <a:extLst>
              <a:ext uri="{FF2B5EF4-FFF2-40B4-BE49-F238E27FC236}">
                <a16:creationId xmlns:a16="http://schemas.microsoft.com/office/drawing/2014/main" id="{A0D09561-A8B8-4DC9-B5C1-61B6DEEFE0A4}"/>
              </a:ext>
            </a:extLst>
          </p:cNvPr>
          <p:cNvCxnSpPr>
            <a:cxnSpLocks/>
          </p:cNvCxnSpPr>
          <p:nvPr/>
        </p:nvCxnSpPr>
        <p:spPr>
          <a:xfrm>
            <a:off x="4738154" y="2339435"/>
            <a:ext cx="39876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355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80ABE-8E58-4734-12F1-CF35E4573613}"/>
              </a:ext>
            </a:extLst>
          </p:cNvPr>
          <p:cNvSpPr>
            <a:spLocks noGrp="1"/>
          </p:cNvSpPr>
          <p:nvPr>
            <p:ph type="title" idx="10"/>
          </p:nvPr>
        </p:nvSpPr>
        <p:spPr/>
        <p:txBody>
          <a:bodyPr/>
          <a:lstStyle/>
          <a:p>
            <a:r>
              <a:rPr lang="en-US" altLang="ja-JP" dirty="0"/>
              <a:t>I</a:t>
            </a:r>
            <a:r>
              <a:rPr lang="ja-JP" altLang="en-US"/>
              <a:t>mplementation </a:t>
            </a:r>
            <a:r>
              <a:rPr lang="en-US" altLang="ja-JP" dirty="0">
                <a:sym typeface="Arial"/>
              </a:rPr>
              <a:t>S</a:t>
            </a:r>
            <a:r>
              <a:rPr lang="ja-JP" altLang="ja-JP">
                <a:sym typeface="Arial"/>
              </a:rPr>
              <a:t>ystem</a:t>
            </a:r>
            <a:endParaRPr lang="en-US" dirty="0"/>
          </a:p>
        </p:txBody>
      </p:sp>
      <p:sp>
        <p:nvSpPr>
          <p:cNvPr id="4" name="Content Placeholder 3">
            <a:extLst>
              <a:ext uri="{FF2B5EF4-FFF2-40B4-BE49-F238E27FC236}">
                <a16:creationId xmlns:a16="http://schemas.microsoft.com/office/drawing/2014/main" id="{052766FB-ED54-845F-7316-D05F54F4FF33}"/>
              </a:ext>
            </a:extLst>
          </p:cNvPr>
          <p:cNvSpPr>
            <a:spLocks noGrp="1"/>
          </p:cNvSpPr>
          <p:nvPr>
            <p:ph idx="17"/>
          </p:nvPr>
        </p:nvSpPr>
        <p:spPr/>
        <p:txBody>
          <a:bodyPr/>
          <a:lstStyle/>
          <a:p>
            <a:r>
              <a:rPr lang="en-US" altLang="ja-JP" dirty="0"/>
              <a:t>8-3. P</a:t>
            </a:r>
            <a:r>
              <a:rPr lang="ja-JP" altLang="en-US"/>
              <a:t>roject structure after business expansion</a:t>
            </a:r>
            <a:endParaRPr lang="en-US" dirty="0"/>
          </a:p>
        </p:txBody>
      </p:sp>
      <p:sp>
        <p:nvSpPr>
          <p:cNvPr id="5" name="Content Placeholder 4">
            <a:extLst>
              <a:ext uri="{FF2B5EF4-FFF2-40B4-BE49-F238E27FC236}">
                <a16:creationId xmlns:a16="http://schemas.microsoft.com/office/drawing/2014/main" id="{1CBEED29-683C-C565-8718-10DB15D62F63}"/>
              </a:ext>
            </a:extLst>
          </p:cNvPr>
          <p:cNvSpPr>
            <a:spLocks noGrp="1"/>
          </p:cNvSpPr>
          <p:nvPr>
            <p:ph idx="18"/>
          </p:nvPr>
        </p:nvSpPr>
        <p:spPr/>
        <p:txBody>
          <a:bodyPr/>
          <a:lstStyle/>
          <a:p>
            <a:r>
              <a:rPr lang="ja-JP" altLang="en-US"/>
              <a:t>The project will have the following structure</a:t>
            </a:r>
          </a:p>
        </p:txBody>
      </p:sp>
      <p:sp>
        <p:nvSpPr>
          <p:cNvPr id="6" name="Google Shape;1120;p58">
            <a:extLst>
              <a:ext uri="{FF2B5EF4-FFF2-40B4-BE49-F238E27FC236}">
                <a16:creationId xmlns:a16="http://schemas.microsoft.com/office/drawing/2014/main" id="{2877FC3C-FAEE-15D2-1A20-5B8403B05C82}"/>
              </a:ext>
            </a:extLst>
          </p:cNvPr>
          <p:cNvSpPr/>
          <p:nvPr/>
        </p:nvSpPr>
        <p:spPr>
          <a:xfrm>
            <a:off x="417634" y="2681434"/>
            <a:ext cx="1462154" cy="764307"/>
          </a:xfrm>
          <a:prstGeom prst="rect">
            <a:avLst/>
          </a:prstGeom>
          <a:solidFill>
            <a:schemeClr val="bg1"/>
          </a:solidFill>
          <a:ln w="19050" cap="flat" cmpd="sng">
            <a:solidFill>
              <a:schemeClr val="dk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1B224C"/>
              </a:buClr>
              <a:buSzPts val="1108"/>
            </a:pPr>
            <a:r>
              <a:rPr lang="en-US" altLang="ja-JP" sz="1015" dirty="0">
                <a:latin typeface="Times New Roman" panose="02020603050405020304" pitchFamily="18" charset="0"/>
                <a:ea typeface="+mn-ea"/>
                <a:cs typeface="Times New Roman" panose="02020603050405020304" pitchFamily="18" charset="0"/>
                <a:sym typeface="Arial"/>
              </a:rPr>
              <a:t>project manager</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1B224C"/>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cxnSp>
        <p:nvCxnSpPr>
          <p:cNvPr id="7" name="Google Shape;1123;p58">
            <a:extLst>
              <a:ext uri="{FF2B5EF4-FFF2-40B4-BE49-F238E27FC236}">
                <a16:creationId xmlns:a16="http://schemas.microsoft.com/office/drawing/2014/main" id="{BE277190-680C-5A87-5937-075AFB578394}"/>
              </a:ext>
            </a:extLst>
          </p:cNvPr>
          <p:cNvCxnSpPr>
            <a:cxnSpLocks/>
            <a:stCxn id="6" idx="2"/>
            <a:endCxn id="9" idx="0"/>
          </p:cNvCxnSpPr>
          <p:nvPr/>
        </p:nvCxnSpPr>
        <p:spPr>
          <a:xfrm rot="16200000" flipH="1">
            <a:off x="1406300" y="3188151"/>
            <a:ext cx="1080648" cy="1595827"/>
          </a:xfrm>
          <a:prstGeom prst="bentConnector3">
            <a:avLst>
              <a:gd name="adj1" fmla="val 50000"/>
            </a:avLst>
          </a:prstGeom>
          <a:noFill/>
          <a:ln w="25400" cap="flat" cmpd="sng">
            <a:solidFill>
              <a:schemeClr val="dk1"/>
            </a:solidFill>
            <a:prstDash val="solid"/>
            <a:miter lim="800000"/>
            <a:headEnd type="triangle" w="med" len="med"/>
            <a:tailEnd type="triangle" w="med" len="med"/>
          </a:ln>
        </p:spPr>
      </p:cxnSp>
      <p:sp>
        <p:nvSpPr>
          <p:cNvPr id="8" name="Google Shape;1122;p58">
            <a:extLst>
              <a:ext uri="{FF2B5EF4-FFF2-40B4-BE49-F238E27FC236}">
                <a16:creationId xmlns:a16="http://schemas.microsoft.com/office/drawing/2014/main" id="{C15541B8-CFBE-8362-0499-9AC369970265}"/>
              </a:ext>
            </a:extLst>
          </p:cNvPr>
          <p:cNvSpPr/>
          <p:nvPr/>
        </p:nvSpPr>
        <p:spPr>
          <a:xfrm>
            <a:off x="417634" y="4526388"/>
            <a:ext cx="1462154" cy="764308"/>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1B224C"/>
              </a:buClr>
              <a:buSzPts val="1108"/>
            </a:pPr>
            <a:r>
              <a:rPr lang="en-US" altLang="ja-JP" sz="1015" dirty="0">
                <a:latin typeface="Times New Roman" panose="02020603050405020304" pitchFamily="18" charset="0"/>
                <a:ea typeface="+mn-ea"/>
                <a:cs typeface="Times New Roman" panose="02020603050405020304" pitchFamily="18" charset="0"/>
                <a:sym typeface="Arial"/>
              </a:rPr>
              <a:t>In charge of ________.</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1B224C"/>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sp>
        <p:nvSpPr>
          <p:cNvPr id="9" name="Google Shape;1124;p58">
            <a:extLst>
              <a:ext uri="{FF2B5EF4-FFF2-40B4-BE49-F238E27FC236}">
                <a16:creationId xmlns:a16="http://schemas.microsoft.com/office/drawing/2014/main" id="{0DE398F0-FC75-D636-A124-1EA9A1352562}"/>
              </a:ext>
            </a:extLst>
          </p:cNvPr>
          <p:cNvSpPr/>
          <p:nvPr/>
        </p:nvSpPr>
        <p:spPr>
          <a:xfrm>
            <a:off x="2013461" y="4526388"/>
            <a:ext cx="1462154" cy="764308"/>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1B224C"/>
              </a:buClr>
              <a:buSzPts val="1108"/>
            </a:pPr>
            <a:r>
              <a:rPr lang="en-US" altLang="ja-JP" sz="1015" dirty="0">
                <a:latin typeface="Times New Roman" panose="02020603050405020304" pitchFamily="18" charset="0"/>
                <a:ea typeface="+mn-ea"/>
                <a:cs typeface="Times New Roman" panose="02020603050405020304" pitchFamily="18" charset="0"/>
                <a:sym typeface="Arial"/>
              </a:rPr>
              <a:t>In charge of ________.</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1B224C"/>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sp>
        <p:nvSpPr>
          <p:cNvPr id="10" name="Google Shape;1127;p58">
            <a:extLst>
              <a:ext uri="{FF2B5EF4-FFF2-40B4-BE49-F238E27FC236}">
                <a16:creationId xmlns:a16="http://schemas.microsoft.com/office/drawing/2014/main" id="{B1BA0E57-11EF-D04F-D508-5F36EEBE5536}"/>
              </a:ext>
            </a:extLst>
          </p:cNvPr>
          <p:cNvSpPr/>
          <p:nvPr/>
        </p:nvSpPr>
        <p:spPr>
          <a:xfrm>
            <a:off x="5399162" y="2681434"/>
            <a:ext cx="3323077" cy="764307"/>
          </a:xfrm>
          <a:prstGeom prst="rect">
            <a:avLst/>
          </a:prstGeom>
          <a:solidFill>
            <a:schemeClr val="bg1"/>
          </a:solidFill>
          <a:ln w="19050" cap="flat" cmpd="sng">
            <a:solidFill>
              <a:schemeClr val="dk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1B224C"/>
              </a:buClr>
              <a:buSzPts val="1108"/>
            </a:pPr>
            <a:r>
              <a:rPr lang="en-US" altLang="ja-JP" sz="1015" dirty="0">
                <a:latin typeface="Times New Roman" panose="02020603050405020304" pitchFamily="18" charset="0"/>
                <a:ea typeface="+mn-ea"/>
                <a:cs typeface="Times New Roman" panose="02020603050405020304" pitchFamily="18" charset="0"/>
                <a:sym typeface="Arial"/>
              </a:rPr>
              <a:t>Sales Manager</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1B224C"/>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sp>
        <p:nvSpPr>
          <p:cNvPr id="11" name="Google Shape;1128;p58">
            <a:extLst>
              <a:ext uri="{FF2B5EF4-FFF2-40B4-BE49-F238E27FC236}">
                <a16:creationId xmlns:a16="http://schemas.microsoft.com/office/drawing/2014/main" id="{04DD64B1-246A-C25A-0B74-7A2DE4785BBF}"/>
              </a:ext>
            </a:extLst>
          </p:cNvPr>
          <p:cNvSpPr/>
          <p:nvPr/>
        </p:nvSpPr>
        <p:spPr>
          <a:xfrm>
            <a:off x="5401529" y="4526388"/>
            <a:ext cx="1462154" cy="764308"/>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1B224C"/>
              </a:buClr>
              <a:buSzPts val="1108"/>
            </a:pPr>
            <a:r>
              <a:rPr lang="en-US" altLang="ja-JP" sz="1015" dirty="0">
                <a:latin typeface="Times New Roman" panose="02020603050405020304" pitchFamily="18" charset="0"/>
                <a:ea typeface="+mn-ea"/>
                <a:cs typeface="Times New Roman" panose="02020603050405020304" pitchFamily="18" charset="0"/>
                <a:sym typeface="Arial"/>
              </a:rPr>
              <a:t>In charge of ________.</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1B224C"/>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108" dirty="0">
              <a:latin typeface="Times New Roman" panose="02020603050405020304" pitchFamily="18" charset="0"/>
              <a:ea typeface="+mn-ea"/>
              <a:cs typeface="Times New Roman" panose="02020603050405020304" pitchFamily="18" charset="0"/>
              <a:sym typeface="Arial"/>
            </a:endParaRPr>
          </a:p>
        </p:txBody>
      </p:sp>
      <p:sp>
        <p:nvSpPr>
          <p:cNvPr id="12" name="Google Shape;1129;p58">
            <a:extLst>
              <a:ext uri="{FF2B5EF4-FFF2-40B4-BE49-F238E27FC236}">
                <a16:creationId xmlns:a16="http://schemas.microsoft.com/office/drawing/2014/main" id="{D21AE712-E5A7-FBE2-ACE3-2FCD35393082}"/>
              </a:ext>
            </a:extLst>
          </p:cNvPr>
          <p:cNvSpPr/>
          <p:nvPr/>
        </p:nvSpPr>
        <p:spPr>
          <a:xfrm>
            <a:off x="7260085" y="4526388"/>
            <a:ext cx="1462154" cy="764308"/>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1B224C"/>
              </a:buClr>
              <a:buSzPts val="1108"/>
            </a:pPr>
            <a:r>
              <a:rPr lang="en-US" altLang="ja-JP" sz="1015" dirty="0">
                <a:latin typeface="Times New Roman" panose="02020603050405020304" pitchFamily="18" charset="0"/>
                <a:ea typeface="+mn-ea"/>
                <a:cs typeface="Times New Roman" panose="02020603050405020304" pitchFamily="18" charset="0"/>
                <a:sym typeface="Arial"/>
              </a:rPr>
              <a:t>In charge of ________.</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1B224C"/>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108" dirty="0">
              <a:latin typeface="Times New Roman" panose="02020603050405020304" pitchFamily="18" charset="0"/>
              <a:ea typeface="+mn-ea"/>
              <a:cs typeface="Times New Roman" panose="02020603050405020304" pitchFamily="18" charset="0"/>
              <a:sym typeface="Arial"/>
            </a:endParaRPr>
          </a:p>
        </p:txBody>
      </p:sp>
      <p:cxnSp>
        <p:nvCxnSpPr>
          <p:cNvPr id="13" name="Google Shape;1130;p58">
            <a:extLst>
              <a:ext uri="{FF2B5EF4-FFF2-40B4-BE49-F238E27FC236}">
                <a16:creationId xmlns:a16="http://schemas.microsoft.com/office/drawing/2014/main" id="{4E571868-006E-B270-D407-3D1B03DA18C5}"/>
              </a:ext>
            </a:extLst>
          </p:cNvPr>
          <p:cNvCxnSpPr>
            <a:cxnSpLocks/>
            <a:stCxn id="10" idx="2"/>
            <a:endCxn id="12" idx="0"/>
          </p:cNvCxnSpPr>
          <p:nvPr/>
        </p:nvCxnSpPr>
        <p:spPr>
          <a:xfrm rot="16200000" flipH="1">
            <a:off x="6985607" y="3520833"/>
            <a:ext cx="1080648" cy="930462"/>
          </a:xfrm>
          <a:prstGeom prst="bentConnector3">
            <a:avLst>
              <a:gd name="adj1" fmla="val 50000"/>
            </a:avLst>
          </a:prstGeom>
          <a:noFill/>
          <a:ln w="25400" cap="flat" cmpd="sng">
            <a:solidFill>
              <a:schemeClr val="tx1"/>
            </a:solidFill>
            <a:prstDash val="solid"/>
            <a:miter lim="800000"/>
            <a:headEnd type="triangle" w="med" len="med"/>
            <a:tailEnd type="triangle" w="med" len="med"/>
          </a:ln>
        </p:spPr>
      </p:cxnSp>
      <p:cxnSp>
        <p:nvCxnSpPr>
          <p:cNvPr id="14" name="Google Shape;1131;p58">
            <a:extLst>
              <a:ext uri="{FF2B5EF4-FFF2-40B4-BE49-F238E27FC236}">
                <a16:creationId xmlns:a16="http://schemas.microsoft.com/office/drawing/2014/main" id="{C7BDA99C-3430-719B-36F9-7077B7CFEE4B}"/>
              </a:ext>
            </a:extLst>
          </p:cNvPr>
          <p:cNvCxnSpPr>
            <a:cxnSpLocks/>
            <a:stCxn id="10" idx="2"/>
            <a:endCxn id="11" idx="0"/>
          </p:cNvCxnSpPr>
          <p:nvPr/>
        </p:nvCxnSpPr>
        <p:spPr>
          <a:xfrm rot="5400000">
            <a:off x="6056330" y="3522018"/>
            <a:ext cx="1080648" cy="928094"/>
          </a:xfrm>
          <a:prstGeom prst="bentConnector3">
            <a:avLst>
              <a:gd name="adj1" fmla="val 50000"/>
            </a:avLst>
          </a:prstGeom>
          <a:noFill/>
          <a:ln w="25400" cap="flat" cmpd="sng">
            <a:solidFill>
              <a:schemeClr val="tx1"/>
            </a:solidFill>
            <a:prstDash val="solid"/>
            <a:miter lim="800000"/>
            <a:headEnd type="triangle" w="med" len="med"/>
            <a:tailEnd type="triangle" w="med" len="med"/>
          </a:ln>
        </p:spPr>
      </p:cxnSp>
      <p:sp>
        <p:nvSpPr>
          <p:cNvPr id="15" name="Google Shape;1132;p58">
            <a:extLst>
              <a:ext uri="{FF2B5EF4-FFF2-40B4-BE49-F238E27FC236}">
                <a16:creationId xmlns:a16="http://schemas.microsoft.com/office/drawing/2014/main" id="{D1C2EB77-12E3-3F58-045D-A3BC22035CA5}"/>
              </a:ext>
            </a:extLst>
          </p:cNvPr>
          <p:cNvSpPr/>
          <p:nvPr/>
        </p:nvSpPr>
        <p:spPr>
          <a:xfrm>
            <a:off x="3609289" y="4526388"/>
            <a:ext cx="1462154" cy="764308"/>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1B224C"/>
              </a:buClr>
              <a:buSzPts val="1108"/>
            </a:pPr>
            <a:r>
              <a:rPr lang="en-US" altLang="ja-JP" sz="1015" dirty="0">
                <a:latin typeface="Times New Roman" panose="02020603050405020304" pitchFamily="18" charset="0"/>
                <a:ea typeface="+mn-ea"/>
                <a:cs typeface="Times New Roman" panose="02020603050405020304" pitchFamily="18" charset="0"/>
                <a:sym typeface="Arial"/>
              </a:rPr>
              <a:t>In charge of ________.</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1B224C"/>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cxnSp>
        <p:nvCxnSpPr>
          <p:cNvPr id="16" name="Google Shape;1133;p58">
            <a:extLst>
              <a:ext uri="{FF2B5EF4-FFF2-40B4-BE49-F238E27FC236}">
                <a16:creationId xmlns:a16="http://schemas.microsoft.com/office/drawing/2014/main" id="{9914B326-0D54-EC8C-279F-73E16CEA0980}"/>
              </a:ext>
            </a:extLst>
          </p:cNvPr>
          <p:cNvCxnSpPr>
            <a:cxnSpLocks/>
            <a:stCxn id="6" idx="2"/>
            <a:endCxn id="15" idx="0"/>
          </p:cNvCxnSpPr>
          <p:nvPr/>
        </p:nvCxnSpPr>
        <p:spPr>
          <a:xfrm rot="16200000" flipH="1">
            <a:off x="2204214" y="2390237"/>
            <a:ext cx="1080648" cy="3191655"/>
          </a:xfrm>
          <a:prstGeom prst="bentConnector3">
            <a:avLst>
              <a:gd name="adj1" fmla="val 50000"/>
            </a:avLst>
          </a:prstGeom>
          <a:noFill/>
          <a:ln w="25400" cap="flat" cmpd="sng">
            <a:solidFill>
              <a:schemeClr val="dk1"/>
            </a:solidFill>
            <a:prstDash val="solid"/>
            <a:miter lim="800000"/>
            <a:headEnd type="triangle" w="med" len="med"/>
            <a:tailEnd type="triangle" w="med" len="med"/>
          </a:ln>
        </p:spPr>
      </p:cxnSp>
      <p:sp>
        <p:nvSpPr>
          <p:cNvPr id="17" name="Google Shape;1134;p58">
            <a:extLst>
              <a:ext uri="{FF2B5EF4-FFF2-40B4-BE49-F238E27FC236}">
                <a16:creationId xmlns:a16="http://schemas.microsoft.com/office/drawing/2014/main" id="{E8B99307-81B1-C9D9-97EF-B1231458B1A9}"/>
              </a:ext>
            </a:extLst>
          </p:cNvPr>
          <p:cNvSpPr/>
          <p:nvPr/>
        </p:nvSpPr>
        <p:spPr>
          <a:xfrm>
            <a:off x="2012712" y="2681434"/>
            <a:ext cx="1462154" cy="764307"/>
          </a:xfrm>
          <a:prstGeom prst="rect">
            <a:avLst/>
          </a:prstGeom>
          <a:solidFill>
            <a:schemeClr val="bg1"/>
          </a:solidFill>
          <a:ln w="19050" cap="flat" cmpd="sng">
            <a:solidFill>
              <a:schemeClr val="dk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1B224C"/>
              </a:buClr>
              <a:buSzPts val="1108"/>
            </a:pPr>
            <a:r>
              <a:rPr lang="en-US" altLang="ja-JP" sz="1015" dirty="0">
                <a:latin typeface="Times New Roman" panose="02020603050405020304" pitchFamily="18" charset="0"/>
                <a:ea typeface="+mn-ea"/>
                <a:cs typeface="Times New Roman" panose="02020603050405020304" pitchFamily="18" charset="0"/>
                <a:sym typeface="Arial"/>
              </a:rPr>
              <a:t>Logistics Division</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1B224C"/>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sp>
        <p:nvSpPr>
          <p:cNvPr id="18" name="Google Shape;1135;p58">
            <a:extLst>
              <a:ext uri="{FF2B5EF4-FFF2-40B4-BE49-F238E27FC236}">
                <a16:creationId xmlns:a16="http://schemas.microsoft.com/office/drawing/2014/main" id="{B1B337B0-2D45-0CBE-94A0-7970274F7F20}"/>
              </a:ext>
            </a:extLst>
          </p:cNvPr>
          <p:cNvSpPr/>
          <p:nvPr/>
        </p:nvSpPr>
        <p:spPr>
          <a:xfrm>
            <a:off x="3609289" y="2681434"/>
            <a:ext cx="1462154" cy="764307"/>
          </a:xfrm>
          <a:prstGeom prst="rect">
            <a:avLst/>
          </a:prstGeom>
          <a:solidFill>
            <a:schemeClr val="bg1"/>
          </a:solidFill>
          <a:ln w="19050" cap="flat" cmpd="sng">
            <a:solidFill>
              <a:schemeClr val="dk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1B224C"/>
              </a:buClr>
              <a:buSzPts val="1108"/>
            </a:pPr>
            <a:r>
              <a:rPr lang="en-US" altLang="ja-JP" sz="1015" dirty="0">
                <a:latin typeface="Times New Roman" panose="02020603050405020304" pitchFamily="18" charset="0"/>
                <a:ea typeface="+mn-ea"/>
                <a:cs typeface="Times New Roman" panose="02020603050405020304" pitchFamily="18" charset="0"/>
                <a:sym typeface="Arial"/>
              </a:rPr>
              <a:t>CS Team</a:t>
            </a:r>
            <a:endParaRPr sz="1015" dirty="0">
              <a:latin typeface="Times New Roman" panose="02020603050405020304" pitchFamily="18" charset="0"/>
              <a:ea typeface="+mn-ea"/>
              <a:cs typeface="Times New Roman" panose="02020603050405020304" pitchFamily="18" charset="0"/>
              <a:sym typeface="Arial"/>
            </a:endParaRPr>
          </a:p>
          <a:p>
            <a:pPr algn="ctr">
              <a:spcBef>
                <a:spcPts val="341"/>
              </a:spcBef>
              <a:buClr>
                <a:srgbClr val="1B224C"/>
              </a:buClr>
              <a:buSzPts val="1108"/>
            </a:pPr>
            <a:r>
              <a:rPr lang="ja-JP" altLang="en-US" sz="1015">
                <a:latin typeface="Times New Roman" panose="02020603050405020304" pitchFamily="18" charset="0"/>
                <a:ea typeface="+mn-ea"/>
                <a:cs typeface="Times New Roman" panose="02020603050405020304" pitchFamily="18" charset="0"/>
                <a:sym typeface="Arial"/>
              </a:rPr>
              <a:t>○○○○</a:t>
            </a:r>
            <a:endParaRPr sz="1015" dirty="0">
              <a:latin typeface="Times New Roman" panose="02020603050405020304" pitchFamily="18" charset="0"/>
              <a:ea typeface="+mn-ea"/>
              <a:cs typeface="Times New Roman" panose="02020603050405020304" pitchFamily="18" charset="0"/>
              <a:sym typeface="Arial"/>
            </a:endParaRPr>
          </a:p>
        </p:txBody>
      </p:sp>
      <p:sp>
        <p:nvSpPr>
          <p:cNvPr id="19" name="Google Shape;1086;p55">
            <a:extLst>
              <a:ext uri="{FF2B5EF4-FFF2-40B4-BE49-F238E27FC236}">
                <a16:creationId xmlns:a16="http://schemas.microsoft.com/office/drawing/2014/main" id="{50C56D10-2C53-C1ED-41E8-795525365A28}"/>
              </a:ext>
            </a:extLst>
          </p:cNvPr>
          <p:cNvSpPr/>
          <p:nvPr/>
        </p:nvSpPr>
        <p:spPr>
          <a:xfrm>
            <a:off x="417634" y="1996767"/>
            <a:ext cx="4652308" cy="432000"/>
          </a:xfrm>
          <a:prstGeom prst="rect">
            <a:avLst/>
          </a:prstGeom>
          <a:solidFill>
            <a:schemeClr val="tx1"/>
          </a:solidFill>
          <a:ln>
            <a:noFill/>
          </a:ln>
        </p:spPr>
        <p:txBody>
          <a:bodyPr spcFirstLastPara="1" wrap="square" lIns="30669" tIns="30669" rIns="30669" bIns="30669" anchor="ctr" anchorCtr="0">
            <a:noAutofit/>
          </a:bodyPr>
          <a:lstStyle/>
          <a:p>
            <a:pPr algn="ctr">
              <a:buClr>
                <a:srgbClr val="000000"/>
              </a:buClr>
              <a:buSzPts val="1292"/>
            </a:pPr>
            <a:r>
              <a:rPr lang="en-US" altLang="ja-JP" sz="1662" spc="277" dirty="0">
                <a:solidFill>
                  <a:schemeClr val="bg1"/>
                </a:solidFill>
                <a:latin typeface="Times New Roman" panose="02020603050405020304" pitchFamily="18" charset="0"/>
                <a:ea typeface="+mn-ea"/>
                <a:cs typeface="Times New Roman" panose="02020603050405020304" pitchFamily="18" charset="0"/>
                <a:sym typeface="Arial"/>
              </a:rPr>
              <a:t>one's company</a:t>
            </a:r>
            <a:endParaRPr sz="1662" spc="277"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20" name="Google Shape;1087;p55">
            <a:extLst>
              <a:ext uri="{FF2B5EF4-FFF2-40B4-BE49-F238E27FC236}">
                <a16:creationId xmlns:a16="http://schemas.microsoft.com/office/drawing/2014/main" id="{50086935-91C3-2A0E-E0C2-92C28F39D22D}"/>
              </a:ext>
            </a:extLst>
          </p:cNvPr>
          <p:cNvSpPr/>
          <p:nvPr/>
        </p:nvSpPr>
        <p:spPr>
          <a:xfrm>
            <a:off x="5399162" y="1996767"/>
            <a:ext cx="3323077" cy="432000"/>
          </a:xfrm>
          <a:prstGeom prst="rect">
            <a:avLst/>
          </a:prstGeom>
          <a:solidFill>
            <a:schemeClr val="dk1"/>
          </a:solidFill>
          <a:ln>
            <a:noFill/>
          </a:ln>
        </p:spPr>
        <p:txBody>
          <a:bodyPr spcFirstLastPara="1" wrap="square" lIns="30669" tIns="30669" rIns="30669" bIns="30669" anchor="ctr" anchorCtr="0">
            <a:noAutofit/>
          </a:bodyPr>
          <a:lstStyle/>
          <a:p>
            <a:pPr algn="ctr">
              <a:buClr>
                <a:srgbClr val="000000"/>
              </a:buClr>
              <a:buSzPts val="1292"/>
            </a:pPr>
            <a:r>
              <a:rPr lang="en-US" altLang="ja-JP" sz="1662" spc="277" dirty="0">
                <a:solidFill>
                  <a:schemeClr val="bg1"/>
                </a:solidFill>
                <a:latin typeface="Times New Roman" panose="02020603050405020304" pitchFamily="18" charset="0"/>
                <a:ea typeface="+mn-ea"/>
                <a:cs typeface="Times New Roman" panose="02020603050405020304" pitchFamily="18" charset="0"/>
                <a:sym typeface="Arial"/>
              </a:rPr>
              <a:t>outsourcing</a:t>
            </a:r>
            <a:endParaRPr sz="1662" spc="277" dirty="0">
              <a:solidFill>
                <a:schemeClr val="bg1"/>
              </a:solidFill>
              <a:latin typeface="Times New Roman" panose="02020603050405020304" pitchFamily="18" charset="0"/>
              <a:ea typeface="+mn-ea"/>
              <a:cs typeface="Times New Roman" panose="02020603050405020304" pitchFamily="18" charset="0"/>
              <a:sym typeface="Arial"/>
            </a:endParaRPr>
          </a:p>
        </p:txBody>
      </p:sp>
      <p:cxnSp>
        <p:nvCxnSpPr>
          <p:cNvPr id="21" name="直線矢印コネクタ 11">
            <a:extLst>
              <a:ext uri="{FF2B5EF4-FFF2-40B4-BE49-F238E27FC236}">
                <a16:creationId xmlns:a16="http://schemas.microsoft.com/office/drawing/2014/main" id="{6ADEA010-75F6-C5D6-1A0A-86B3BF2EDB2D}"/>
              </a:ext>
            </a:extLst>
          </p:cNvPr>
          <p:cNvCxnSpPr>
            <a:cxnSpLocks/>
            <a:stCxn id="6" idx="2"/>
            <a:endCxn id="8" idx="0"/>
          </p:cNvCxnSpPr>
          <p:nvPr/>
        </p:nvCxnSpPr>
        <p:spPr>
          <a:xfrm>
            <a:off x="1148711" y="3445740"/>
            <a:ext cx="0" cy="10806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93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B270-1FFF-8AA8-C213-444C0398FBF4}"/>
              </a:ext>
            </a:extLst>
          </p:cNvPr>
          <p:cNvSpPr>
            <a:spLocks noGrp="1"/>
          </p:cNvSpPr>
          <p:nvPr>
            <p:ph type="title" idx="10"/>
          </p:nvPr>
        </p:nvSpPr>
        <p:spPr/>
        <p:txBody>
          <a:bodyPr/>
          <a:lstStyle/>
          <a:p>
            <a:r>
              <a:rPr lang="en-US" altLang="ja-JP" dirty="0"/>
              <a:t>I</a:t>
            </a:r>
            <a:r>
              <a:rPr lang="ja-JP" altLang="en-US"/>
              <a:t>mplementation </a:t>
            </a:r>
            <a:r>
              <a:rPr lang="en-US" altLang="ja-JP" dirty="0">
                <a:sym typeface="Arial"/>
              </a:rPr>
              <a:t>S</a:t>
            </a:r>
            <a:r>
              <a:rPr lang="ja-JP" altLang="ja-JP">
                <a:sym typeface="Arial"/>
              </a:rPr>
              <a:t>ystem</a:t>
            </a:r>
            <a:endParaRPr lang="en-US" dirty="0"/>
          </a:p>
        </p:txBody>
      </p:sp>
      <p:sp>
        <p:nvSpPr>
          <p:cNvPr id="4" name="Content Placeholder 3">
            <a:extLst>
              <a:ext uri="{FF2B5EF4-FFF2-40B4-BE49-F238E27FC236}">
                <a16:creationId xmlns:a16="http://schemas.microsoft.com/office/drawing/2014/main" id="{086B58C6-7DF0-48B4-6D97-DE90D0F03A2E}"/>
              </a:ext>
            </a:extLst>
          </p:cNvPr>
          <p:cNvSpPr>
            <a:spLocks noGrp="1"/>
          </p:cNvSpPr>
          <p:nvPr>
            <p:ph idx="17"/>
          </p:nvPr>
        </p:nvSpPr>
        <p:spPr/>
        <p:txBody>
          <a:bodyPr/>
          <a:lstStyle/>
          <a:p>
            <a:r>
              <a:rPr lang="en-US" altLang="ja-JP" dirty="0"/>
              <a:t>8-4. D</a:t>
            </a:r>
            <a:r>
              <a:rPr lang="ja-JP" altLang="en-US"/>
              <a:t>ivision of roles</a:t>
            </a:r>
            <a:endParaRPr lang="en-US" dirty="0"/>
          </a:p>
        </p:txBody>
      </p:sp>
      <p:sp>
        <p:nvSpPr>
          <p:cNvPr id="5" name="Content Placeholder 4">
            <a:extLst>
              <a:ext uri="{FF2B5EF4-FFF2-40B4-BE49-F238E27FC236}">
                <a16:creationId xmlns:a16="http://schemas.microsoft.com/office/drawing/2014/main" id="{07B788B6-6060-9A69-702D-3C18A8929179}"/>
              </a:ext>
            </a:extLst>
          </p:cNvPr>
          <p:cNvSpPr>
            <a:spLocks noGrp="1"/>
          </p:cNvSpPr>
          <p:nvPr>
            <p:ph idx="18"/>
          </p:nvPr>
        </p:nvSpPr>
        <p:spPr/>
        <p:txBody>
          <a:bodyPr/>
          <a:lstStyle/>
          <a:p>
            <a:r>
              <a:rPr lang="ja-JP" altLang="en-US"/>
              <a:t>The following role assignments are expected</a:t>
            </a:r>
          </a:p>
        </p:txBody>
      </p:sp>
      <p:graphicFrame>
        <p:nvGraphicFramePr>
          <p:cNvPr id="6" name="Google Shape;1103;p56">
            <a:extLst>
              <a:ext uri="{FF2B5EF4-FFF2-40B4-BE49-F238E27FC236}">
                <a16:creationId xmlns:a16="http://schemas.microsoft.com/office/drawing/2014/main" id="{8656FF8E-BE79-7574-75CC-388FF13F2212}"/>
              </a:ext>
            </a:extLst>
          </p:cNvPr>
          <p:cNvGraphicFramePr/>
          <p:nvPr>
            <p:extLst>
              <p:ext uri="{D42A27DB-BD31-4B8C-83A1-F6EECF244321}">
                <p14:modId xmlns:p14="http://schemas.microsoft.com/office/powerpoint/2010/main" val="1632166467"/>
              </p:ext>
            </p:extLst>
          </p:nvPr>
        </p:nvGraphicFramePr>
        <p:xfrm>
          <a:off x="417635" y="1774420"/>
          <a:ext cx="8324849" cy="3588960"/>
        </p:xfrm>
        <a:graphic>
          <a:graphicData uri="http://schemas.openxmlformats.org/drawingml/2006/table">
            <a:tbl>
              <a:tblPr>
                <a:noFill/>
              </a:tblPr>
              <a:tblGrid>
                <a:gridCol w="1058881">
                  <a:extLst>
                    <a:ext uri="{9D8B030D-6E8A-4147-A177-3AD203B41FA5}">
                      <a16:colId xmlns:a16="http://schemas.microsoft.com/office/drawing/2014/main" val="20000"/>
                    </a:ext>
                  </a:extLst>
                </a:gridCol>
                <a:gridCol w="1876284">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528774">
                  <a:extLst>
                    <a:ext uri="{9D8B030D-6E8A-4147-A177-3AD203B41FA5}">
                      <a16:colId xmlns:a16="http://schemas.microsoft.com/office/drawing/2014/main" val="20003"/>
                    </a:ext>
                  </a:extLst>
                </a:gridCol>
                <a:gridCol w="2032110">
                  <a:extLst>
                    <a:ext uri="{9D8B030D-6E8A-4147-A177-3AD203B41FA5}">
                      <a16:colId xmlns:a16="http://schemas.microsoft.com/office/drawing/2014/main" val="20004"/>
                    </a:ext>
                  </a:extLst>
                </a:gridCol>
              </a:tblGrid>
              <a:tr h="177636">
                <a:tc>
                  <a:txBody>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phase</a:t>
                      </a:r>
                      <a:endParaRPr sz="1500" b="1" i="0"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working item</a:t>
                      </a:r>
                      <a:endParaRPr sz="1500" b="1" i="0"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our firm (company)</a:t>
                      </a:r>
                      <a:endParaRPr sz="1500" b="1" i="0"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outsourcing</a:t>
                      </a:r>
                      <a:endParaRPr sz="11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remarks</a:t>
                      </a:r>
                      <a:endParaRPr sz="1500" b="1" i="0"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448059">
                <a:tc rowSpan="3">
                  <a:txBody>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advance preparation</a:t>
                      </a:r>
                      <a:endParaRPr sz="15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Implementation of ____.</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symbol used as a placeholder (either because a number of other words could be used in that position or because of censorship)</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We will implement the ________.</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4261">
                <a:tc vMerge="1">
                  <a:txBody>
                    <a:bodyPr/>
                    <a:lstStyle/>
                    <a:p>
                      <a:endParaRPr lang="ja-JP"/>
                    </a:p>
                  </a:txBody>
                  <a:tcPr/>
                </a:tc>
                <a:tc>
                  <a:txBody>
                    <a:bodyPr/>
                    <a:lstStyle/>
                    <a:p>
                      <a:pPr marL="0" marR="0" lvl="0" indent="0" algn="l" rtl="0">
                        <a:lnSpc>
                          <a:spcPct val="100000"/>
                        </a:lnSpc>
                        <a:spcBef>
                          <a:spcPts val="0"/>
                        </a:spcBef>
                        <a:spcAft>
                          <a:spcPts val="0"/>
                        </a:spcAft>
                        <a:buClr>
                          <a:schemeClr val="dk1"/>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Implementation of ____.</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semivoiced sound</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support</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You are required to carry out ________.</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9661">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9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9661">
                <a:tc rowSpan="3">
                  <a:txBody>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Phase 1</a:t>
                      </a:r>
                      <a:endParaRPr sz="15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Implementation of ____.</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semivoiced sound</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We will implement the ________.</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8059">
                <a:tc vMerge="1">
                  <a:txBody>
                    <a:bodyPr/>
                    <a:lstStyle/>
                    <a:p>
                      <a:endParaRPr lang="ja-JP"/>
                    </a:p>
                  </a:txBody>
                  <a:tcPr/>
                </a:tc>
                <a:tc>
                  <a:txBody>
                    <a:bodyPr/>
                    <a:lstStyle/>
                    <a:p>
                      <a:pPr marL="0" marR="0" lvl="0" indent="0" algn="l" rtl="0">
                        <a:lnSpc>
                          <a:spcPct val="100000"/>
                        </a:lnSpc>
                        <a:spcBef>
                          <a:spcPts val="0"/>
                        </a:spcBef>
                        <a:spcAft>
                          <a:spcPts val="0"/>
                        </a:spcAft>
                        <a:buClr>
                          <a:schemeClr val="dk1"/>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Implementation of ____.</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symbol used as a placeholder (either because a number of other words could be used in that position or because of censorship)</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We will implement the ________.</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9661">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9661">
                <a:tc rowSpan="3">
                  <a:txBody>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actual operation</a:t>
                      </a:r>
                      <a:endParaRPr sz="15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Implementation of ____.</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semivoiced sound</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We will implement the ________.</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22658">
                <a:tc vMerge="1">
                  <a:txBody>
                    <a:bodyPr/>
                    <a:lstStyle/>
                    <a:p>
                      <a:endParaRPr lang="ja-JP"/>
                    </a:p>
                  </a:txBody>
                  <a:tcPr/>
                </a:tc>
                <a:tc>
                  <a:txBody>
                    <a:bodyPr/>
                    <a:lstStyle/>
                    <a:p>
                      <a:pPr marL="0" marR="0" lvl="0" indent="0" algn="l" rtl="0">
                        <a:lnSpc>
                          <a:spcPct val="100000"/>
                        </a:lnSpc>
                        <a:spcBef>
                          <a:spcPts val="0"/>
                        </a:spcBef>
                        <a:spcAft>
                          <a:spcPts val="0"/>
                        </a:spcAft>
                        <a:buClr>
                          <a:schemeClr val="dk1"/>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Implementation of ____.</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support</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symbol used as a placeholder (either because a number of other words could be used in that position or because of censorship)</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9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We will support you in the ○○ area.</a:t>
                      </a:r>
                      <a:endParaRPr sz="1300" b="1" i="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9661">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mpd="sng">
                      <a:noFill/>
                      <a:prstDash val="soli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9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217442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6F99-B2D7-B30F-E6CC-EA15F1ECA10B}"/>
              </a:ext>
            </a:extLst>
          </p:cNvPr>
          <p:cNvSpPr>
            <a:spLocks noGrp="1"/>
          </p:cNvSpPr>
          <p:nvPr>
            <p:ph type="title" idx="10"/>
          </p:nvPr>
        </p:nvSpPr>
        <p:spPr/>
        <p:txBody>
          <a:bodyPr/>
          <a:lstStyle/>
          <a:p>
            <a:r>
              <a:rPr lang="en-US" altLang="ja-JP" dirty="0"/>
              <a:t>I</a:t>
            </a:r>
            <a:r>
              <a:rPr lang="ja-JP" altLang="en-US"/>
              <a:t>mplementation </a:t>
            </a:r>
            <a:r>
              <a:rPr lang="en-US" altLang="ja-JP" dirty="0">
                <a:sym typeface="Arial"/>
              </a:rPr>
              <a:t>S</a:t>
            </a:r>
            <a:r>
              <a:rPr lang="ja-JP" altLang="ja-JP">
                <a:sym typeface="Arial"/>
              </a:rPr>
              <a:t>ystem</a:t>
            </a:r>
            <a:endParaRPr lang="en-US" dirty="0"/>
          </a:p>
        </p:txBody>
      </p:sp>
      <p:sp>
        <p:nvSpPr>
          <p:cNvPr id="4" name="Content Placeholder 3">
            <a:extLst>
              <a:ext uri="{FF2B5EF4-FFF2-40B4-BE49-F238E27FC236}">
                <a16:creationId xmlns:a16="http://schemas.microsoft.com/office/drawing/2014/main" id="{31BFBB65-1439-57E9-ED75-700FBAA556BF}"/>
              </a:ext>
            </a:extLst>
          </p:cNvPr>
          <p:cNvSpPr>
            <a:spLocks noGrp="1"/>
          </p:cNvSpPr>
          <p:nvPr>
            <p:ph idx="17"/>
          </p:nvPr>
        </p:nvSpPr>
        <p:spPr/>
        <p:txBody>
          <a:bodyPr/>
          <a:lstStyle/>
          <a:p>
            <a:r>
              <a:rPr lang="en-US" altLang="ja-JP" dirty="0"/>
              <a:t>8-5. D</a:t>
            </a:r>
            <a:r>
              <a:rPr lang="ja-JP" altLang="en-US"/>
              <a:t>ivision of roles after business expansion</a:t>
            </a:r>
            <a:endParaRPr lang="en-US" dirty="0"/>
          </a:p>
        </p:txBody>
      </p:sp>
      <p:sp>
        <p:nvSpPr>
          <p:cNvPr id="5" name="Content Placeholder 4">
            <a:extLst>
              <a:ext uri="{FF2B5EF4-FFF2-40B4-BE49-F238E27FC236}">
                <a16:creationId xmlns:a16="http://schemas.microsoft.com/office/drawing/2014/main" id="{90A51B62-FD3E-C85D-F50C-4CC389C11DE7}"/>
              </a:ext>
            </a:extLst>
          </p:cNvPr>
          <p:cNvSpPr>
            <a:spLocks noGrp="1"/>
          </p:cNvSpPr>
          <p:nvPr>
            <p:ph idx="18"/>
          </p:nvPr>
        </p:nvSpPr>
        <p:spPr/>
        <p:txBody>
          <a:bodyPr/>
          <a:lstStyle/>
          <a:p>
            <a:pPr lvl="0"/>
            <a:r>
              <a:rPr lang="ja-JP" altLang="en-US"/>
              <a:t>We are considering the following division of work after business expansion.</a:t>
            </a:r>
          </a:p>
        </p:txBody>
      </p:sp>
      <p:graphicFrame>
        <p:nvGraphicFramePr>
          <p:cNvPr id="6" name="Google Shape;1143;p59">
            <a:extLst>
              <a:ext uri="{FF2B5EF4-FFF2-40B4-BE49-F238E27FC236}">
                <a16:creationId xmlns:a16="http://schemas.microsoft.com/office/drawing/2014/main" id="{B0C0E7DA-9496-AC84-C342-9018F0F9B014}"/>
              </a:ext>
            </a:extLst>
          </p:cNvPr>
          <p:cNvGraphicFramePr/>
          <p:nvPr>
            <p:extLst>
              <p:ext uri="{D42A27DB-BD31-4B8C-83A1-F6EECF244321}">
                <p14:modId xmlns:p14="http://schemas.microsoft.com/office/powerpoint/2010/main" val="279242680"/>
              </p:ext>
            </p:extLst>
          </p:nvPr>
        </p:nvGraphicFramePr>
        <p:xfrm>
          <a:off x="417635" y="2039402"/>
          <a:ext cx="8324847" cy="4437598"/>
        </p:xfrm>
        <a:graphic>
          <a:graphicData uri="http://schemas.openxmlformats.org/drawingml/2006/table">
            <a:tbl>
              <a:tblPr>
                <a:noFill/>
              </a:tblPr>
              <a:tblGrid>
                <a:gridCol w="2154270">
                  <a:extLst>
                    <a:ext uri="{9D8B030D-6E8A-4147-A177-3AD203B41FA5}">
                      <a16:colId xmlns:a16="http://schemas.microsoft.com/office/drawing/2014/main" val="20000"/>
                    </a:ext>
                  </a:extLst>
                </a:gridCol>
                <a:gridCol w="700074">
                  <a:extLst>
                    <a:ext uri="{9D8B030D-6E8A-4147-A177-3AD203B41FA5}">
                      <a16:colId xmlns:a16="http://schemas.microsoft.com/office/drawing/2014/main" val="20001"/>
                    </a:ext>
                  </a:extLst>
                </a:gridCol>
                <a:gridCol w="700074">
                  <a:extLst>
                    <a:ext uri="{9D8B030D-6E8A-4147-A177-3AD203B41FA5}">
                      <a16:colId xmlns:a16="http://schemas.microsoft.com/office/drawing/2014/main" val="20002"/>
                    </a:ext>
                  </a:extLst>
                </a:gridCol>
                <a:gridCol w="700074">
                  <a:extLst>
                    <a:ext uri="{9D8B030D-6E8A-4147-A177-3AD203B41FA5}">
                      <a16:colId xmlns:a16="http://schemas.microsoft.com/office/drawing/2014/main" val="20003"/>
                    </a:ext>
                  </a:extLst>
                </a:gridCol>
                <a:gridCol w="700074">
                  <a:extLst>
                    <a:ext uri="{9D8B030D-6E8A-4147-A177-3AD203B41FA5}">
                      <a16:colId xmlns:a16="http://schemas.microsoft.com/office/drawing/2014/main" val="20004"/>
                    </a:ext>
                  </a:extLst>
                </a:gridCol>
                <a:gridCol w="3370281">
                  <a:extLst>
                    <a:ext uri="{9D8B030D-6E8A-4147-A177-3AD203B41FA5}">
                      <a16:colId xmlns:a16="http://schemas.microsoft.com/office/drawing/2014/main" val="20005"/>
                    </a:ext>
                  </a:extLst>
                </a:gridCol>
              </a:tblGrid>
              <a:tr h="836308">
                <a:tc>
                  <a:txBody>
                    <a:bodyPr/>
                    <a:lstStyle/>
                    <a:p>
                      <a:pPr marL="0" marR="0" lvl="0" indent="0" algn="ctr" rtl="0">
                        <a:lnSpc>
                          <a:spcPct val="100000"/>
                        </a:lnSpc>
                        <a:spcBef>
                          <a:spcPts val="0"/>
                        </a:spcBef>
                        <a:spcAft>
                          <a:spcPts val="0"/>
                        </a:spcAft>
                        <a:buClr>
                          <a:srgbClr val="000000"/>
                        </a:buClr>
                        <a:buSzPts val="1400"/>
                        <a:buFont typeface="Arial"/>
                        <a:buNone/>
                      </a:pPr>
                      <a:r>
                        <a:rPr lang="ja-JP"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working item</a:t>
                      </a:r>
                      <a:endParaRPr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new</a:t>
                      </a:r>
                      <a:endParaRPr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1200"/>
                        <a:buFont typeface="Arial"/>
                        <a:buNone/>
                      </a:pPr>
                      <a:r>
                        <a:rPr lang="ja-JP"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operations department</a:t>
                      </a:r>
                      <a:endParaRPr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logistics</a:t>
                      </a:r>
                      <a:endParaRPr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1400"/>
                        <a:buFont typeface="Arial"/>
                        <a:buNone/>
                      </a:pPr>
                      <a:r>
                        <a:rPr lang="ja-JP"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operations department</a:t>
                      </a:r>
                      <a:endParaRPr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CS</a:t>
                      </a:r>
                      <a:endParaRPr sz="900" u="none" strike="noStrike" cap="none" dirty="0">
                        <a:solidFill>
                          <a:schemeClr val="bg1"/>
                        </a:solidFill>
                        <a:latin typeface="Times New Roman" panose="02020603050405020304" pitchFamily="18" charset="0"/>
                        <a:ea typeface="+mn-ea"/>
                        <a:cs typeface="Times New Roman" panose="02020603050405020304" pitchFamily="18" charset="0"/>
                      </a:endParaRPr>
                    </a:p>
                    <a:p>
                      <a:pPr marL="0" marR="0" lvl="0" indent="0" algn="ctr" rtl="0">
                        <a:lnSpc>
                          <a:spcPct val="100000"/>
                        </a:lnSpc>
                        <a:spcBef>
                          <a:spcPts val="0"/>
                        </a:spcBef>
                        <a:spcAft>
                          <a:spcPts val="0"/>
                        </a:spcAft>
                        <a:buClr>
                          <a:srgbClr val="000000"/>
                        </a:buClr>
                        <a:buSzPts val="1400"/>
                        <a:buFont typeface="Arial"/>
                        <a:buNone/>
                      </a:pPr>
                      <a:r>
                        <a:rPr lang="ja-JP"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team</a:t>
                      </a:r>
                      <a:endParaRPr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out</a:t>
                      </a:r>
                      <a:br>
                        <a:rPr lang="en-US" altLang="ja-JP"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rPr>
                      </a:br>
                      <a:r>
                        <a:rPr lang="ja-JP"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 source</a:t>
                      </a:r>
                      <a:endParaRPr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Reasons for in-house and outsourcing</a:t>
                      </a:r>
                      <a:endParaRPr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52911">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Marketing Activities</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1B224C"/>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Conducted by personnel with product understanding and outside experts</a:t>
                      </a:r>
                      <a:endParaRPr sz="1100" b="0"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1289">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Site operation and improvement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1B224C"/>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Implemented and operated a tool to accumulate data.</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2911">
                <a:tc>
                  <a:txBody>
                    <a:bodyPr/>
                    <a:lstStyle/>
                    <a:p>
                      <a:pPr marL="0" marR="0" lvl="0" indent="0" algn="l" rtl="0">
                        <a:lnSpc>
                          <a:spcPct val="100000"/>
                        </a:lnSpc>
                        <a:spcBef>
                          <a:spcPts val="0"/>
                        </a:spcBef>
                        <a:spcAft>
                          <a:spcPts val="0"/>
                        </a:spcAft>
                        <a:buClr>
                          <a:srgbClr val="000000"/>
                        </a:buClr>
                        <a:buSzPts val="1000"/>
                        <a:buFont typeface="Arial"/>
                        <a:buNone/>
                      </a:pPr>
                      <a:r>
                        <a:rPr lang="en-US" altLang="ja-JP"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rPr>
                        <a:t>Content* </a:t>
                      </a: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planning, composition, and drafting</a:t>
                      </a:r>
                      <a:endParaRPr lang="en-US" altLang="ja-JP"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1289">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Designing and animating content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To ensure quality</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1289">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business activities</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1289">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inside sales</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1289">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field sales</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1289">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Seminar planning and operation</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1289">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Seminar Speaker</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1289">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customer relations</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1289">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Initial customer support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41289">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Regular customer hearings</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1289">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Shipping Goods</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41289">
                <a:tc>
                  <a:txBody>
                    <a:bodyPr/>
                    <a:lstStyle/>
                    <a:p>
                      <a:pPr marL="0" marR="0" lvl="0" indent="0" algn="l"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Shipping of goods after purchase</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Fat.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49846" marR="49846" marT="49846" marB="49846"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7" name="テキスト ボックス 1">
            <a:extLst>
              <a:ext uri="{FF2B5EF4-FFF2-40B4-BE49-F238E27FC236}">
                <a16:creationId xmlns:a16="http://schemas.microsoft.com/office/drawing/2014/main" id="{52F9F436-2AC4-B2A9-878D-DD2401B4F947}"/>
              </a:ext>
            </a:extLst>
          </p:cNvPr>
          <p:cNvSpPr txBox="1"/>
          <p:nvPr/>
        </p:nvSpPr>
        <p:spPr>
          <a:xfrm>
            <a:off x="417635" y="6553200"/>
            <a:ext cx="8307692" cy="180668"/>
          </a:xfrm>
          <a:prstGeom prst="rect">
            <a:avLst/>
          </a:prstGeom>
          <a:noFill/>
        </p:spPr>
        <p:txBody>
          <a:bodyPr wrap="square" lIns="33231" tIns="33231" rIns="33231" bIns="33231" rtlCol="0" anchor="ctr">
            <a:spAutoFit/>
          </a:bodyPr>
          <a:lstStyle/>
          <a:p>
            <a:r>
              <a:rPr lang="ja-JP" altLang="en-US" sz="738">
                <a:latin typeface="Times New Roman" panose="02020603050405020304" pitchFamily="18" charset="0"/>
                <a:ea typeface="+mn-ea"/>
                <a:cs typeface="Times New Roman" panose="02020603050405020304" pitchFamily="18" charset="0"/>
              </a:rPr>
              <a:t>*Content: </a:t>
            </a:r>
            <a:r>
              <a:rPr lang="ja-JP" altLang="en-US" sz="738">
                <a:latin typeface="Times New Roman" panose="02020603050405020304" pitchFamily="18" charset="0"/>
                <a:ea typeface="+mn-ea"/>
                <a:cs typeface="Times New Roman" panose="02020603050405020304" pitchFamily="18" charset="0"/>
                <a:sym typeface="Arial"/>
              </a:rPr>
              <a:t>articles, videos, white papers, etc.</a:t>
            </a:r>
          </a:p>
        </p:txBody>
      </p:sp>
    </p:spTree>
    <p:extLst>
      <p:ext uri="{BB962C8B-B14F-4D97-AF65-F5344CB8AC3E}">
        <p14:creationId xmlns:p14="http://schemas.microsoft.com/office/powerpoint/2010/main" val="3939167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2844E-DD8B-C37E-EA38-31F99247DC68}"/>
              </a:ext>
            </a:extLst>
          </p:cNvPr>
          <p:cNvSpPr>
            <a:spLocks noGrp="1"/>
          </p:cNvSpPr>
          <p:nvPr>
            <p:ph type="title" idx="10"/>
          </p:nvPr>
        </p:nvSpPr>
        <p:spPr/>
        <p:txBody>
          <a:bodyPr/>
          <a:lstStyle/>
          <a:p>
            <a:r>
              <a:rPr lang="en-US" altLang="ja-JP" dirty="0"/>
              <a:t>I</a:t>
            </a:r>
            <a:r>
              <a:rPr lang="ja-JP" altLang="en-US"/>
              <a:t>mplementation </a:t>
            </a:r>
            <a:r>
              <a:rPr lang="en-US" altLang="ja-JP" dirty="0">
                <a:sym typeface="Arial"/>
              </a:rPr>
              <a:t>S</a:t>
            </a:r>
            <a:r>
              <a:rPr lang="ja-JP" altLang="ja-JP">
                <a:sym typeface="Arial"/>
              </a:rPr>
              <a:t>ystem</a:t>
            </a:r>
            <a:endParaRPr lang="en-US" dirty="0"/>
          </a:p>
        </p:txBody>
      </p:sp>
      <p:sp>
        <p:nvSpPr>
          <p:cNvPr id="4" name="Content Placeholder 3">
            <a:extLst>
              <a:ext uri="{FF2B5EF4-FFF2-40B4-BE49-F238E27FC236}">
                <a16:creationId xmlns:a16="http://schemas.microsoft.com/office/drawing/2014/main" id="{F52842B3-3472-7D58-82B9-76733D565FC2}"/>
              </a:ext>
            </a:extLst>
          </p:cNvPr>
          <p:cNvSpPr>
            <a:spLocks noGrp="1"/>
          </p:cNvSpPr>
          <p:nvPr>
            <p:ph idx="17"/>
          </p:nvPr>
        </p:nvSpPr>
        <p:spPr/>
        <p:txBody>
          <a:bodyPr/>
          <a:lstStyle/>
          <a:p>
            <a:r>
              <a:rPr kumimoji="1" lang="en-US" altLang="ja-JP" dirty="0"/>
              <a:t>8-6. P</a:t>
            </a:r>
            <a:r>
              <a:rPr kumimoji="1" lang="ja-JP" altLang="en-US"/>
              <a:t>ositioning of new business divisions</a:t>
            </a:r>
            <a:endParaRPr lang="en-US" dirty="0"/>
          </a:p>
        </p:txBody>
      </p:sp>
      <p:sp>
        <p:nvSpPr>
          <p:cNvPr id="5" name="Content Placeholder 4">
            <a:extLst>
              <a:ext uri="{FF2B5EF4-FFF2-40B4-BE49-F238E27FC236}">
                <a16:creationId xmlns:a16="http://schemas.microsoft.com/office/drawing/2014/main" id="{6BF9F6B5-B193-58DE-518B-EBF56037F621}"/>
              </a:ext>
            </a:extLst>
          </p:cNvPr>
          <p:cNvSpPr>
            <a:spLocks noGrp="1"/>
          </p:cNvSpPr>
          <p:nvPr>
            <p:ph idx="18"/>
          </p:nvPr>
        </p:nvSpPr>
        <p:spPr/>
        <p:txBody>
          <a:bodyPr/>
          <a:lstStyle/>
          <a:p>
            <a:endParaRPr lang="en-US"/>
          </a:p>
        </p:txBody>
      </p:sp>
      <p:sp>
        <p:nvSpPr>
          <p:cNvPr id="6" name="Google Shape;1127;p58">
            <a:extLst>
              <a:ext uri="{FF2B5EF4-FFF2-40B4-BE49-F238E27FC236}">
                <a16:creationId xmlns:a16="http://schemas.microsoft.com/office/drawing/2014/main" id="{C03286F1-F71B-77B3-B79E-590903263AF4}"/>
              </a:ext>
            </a:extLst>
          </p:cNvPr>
          <p:cNvSpPr/>
          <p:nvPr/>
        </p:nvSpPr>
        <p:spPr>
          <a:xfrm>
            <a:off x="3621000" y="1952425"/>
            <a:ext cx="1827692" cy="49846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1B224C"/>
              </a:buClr>
              <a:buSzPts val="1108"/>
            </a:pPr>
            <a:r>
              <a:rPr lang="ja-JP" altLang="en-US" sz="1662" b="1" dirty="0">
                <a:latin typeface="Times New Roman" panose="02020603050405020304" pitchFamily="18" charset="0"/>
                <a:ea typeface="+mn-ea"/>
                <a:cs typeface="Times New Roman" panose="02020603050405020304" pitchFamily="18" charset="0"/>
              </a:rPr>
              <a:t>board member</a:t>
            </a:r>
            <a:endParaRPr sz="1662" dirty="0">
              <a:latin typeface="Times New Roman" panose="02020603050405020304" pitchFamily="18" charset="0"/>
              <a:ea typeface="+mn-ea"/>
              <a:cs typeface="Times New Roman" panose="02020603050405020304" pitchFamily="18" charset="0"/>
              <a:sym typeface="Arial"/>
            </a:endParaRPr>
          </a:p>
        </p:txBody>
      </p:sp>
      <p:sp>
        <p:nvSpPr>
          <p:cNvPr id="7" name="Google Shape;1127;p58">
            <a:extLst>
              <a:ext uri="{FF2B5EF4-FFF2-40B4-BE49-F238E27FC236}">
                <a16:creationId xmlns:a16="http://schemas.microsoft.com/office/drawing/2014/main" id="{51E01430-437F-FD8F-DBA0-14F74A932B4D}"/>
              </a:ext>
            </a:extLst>
          </p:cNvPr>
          <p:cNvSpPr/>
          <p:nvPr/>
        </p:nvSpPr>
        <p:spPr>
          <a:xfrm>
            <a:off x="3621000" y="2897815"/>
            <a:ext cx="1827692" cy="49846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1B224C"/>
              </a:buClr>
              <a:buSzPts val="1108"/>
            </a:pPr>
            <a:r>
              <a:rPr lang="ja-JP" altLang="en-US" sz="1662" dirty="0">
                <a:latin typeface="Times New Roman" panose="02020603050405020304" pitchFamily="18" charset="0"/>
                <a:ea typeface="+mn-ea"/>
                <a:cs typeface="Times New Roman" panose="02020603050405020304" pitchFamily="18" charset="0"/>
                <a:sym typeface="Arial"/>
              </a:rPr>
              <a:t>president (e.g. of a company)</a:t>
            </a:r>
            <a:endParaRPr sz="1662" dirty="0">
              <a:latin typeface="Times New Roman" panose="02020603050405020304" pitchFamily="18" charset="0"/>
              <a:ea typeface="+mn-ea"/>
              <a:cs typeface="Times New Roman" panose="02020603050405020304" pitchFamily="18" charset="0"/>
              <a:sym typeface="Arial"/>
            </a:endParaRPr>
          </a:p>
        </p:txBody>
      </p:sp>
      <p:sp>
        <p:nvSpPr>
          <p:cNvPr id="8" name="Google Shape;1127;p58">
            <a:extLst>
              <a:ext uri="{FF2B5EF4-FFF2-40B4-BE49-F238E27FC236}">
                <a16:creationId xmlns:a16="http://schemas.microsoft.com/office/drawing/2014/main" id="{81832DF5-55DF-6D2B-43F8-C4CDA5F295D1}"/>
              </a:ext>
            </a:extLst>
          </p:cNvPr>
          <p:cNvSpPr/>
          <p:nvPr/>
        </p:nvSpPr>
        <p:spPr>
          <a:xfrm>
            <a:off x="1300708" y="3791674"/>
            <a:ext cx="1827692" cy="498462"/>
          </a:xfrm>
          <a:prstGeom prst="rect">
            <a:avLst/>
          </a:prstGeom>
          <a:solidFill>
            <a:schemeClr val="bg1"/>
          </a:solidFill>
          <a:ln w="25400" cap="flat" cmpd="sng">
            <a:solidFill>
              <a:schemeClr val="tx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1B224C"/>
              </a:buClr>
              <a:buSzPts val="1108"/>
            </a:pPr>
            <a:r>
              <a:rPr lang="ja-JP" altLang="en-US" sz="1662" b="1" dirty="0">
                <a:latin typeface="Times New Roman" panose="02020603050405020304" pitchFamily="18" charset="0"/>
                <a:ea typeface="+mn-ea"/>
                <a:cs typeface="Times New Roman" panose="02020603050405020304" pitchFamily="18" charset="0"/>
              </a:rPr>
              <a:t>New Business Division</a:t>
            </a:r>
            <a:endParaRPr sz="1662" dirty="0">
              <a:latin typeface="Times New Roman" panose="02020603050405020304" pitchFamily="18" charset="0"/>
              <a:ea typeface="+mn-ea"/>
              <a:cs typeface="Times New Roman" panose="02020603050405020304" pitchFamily="18" charset="0"/>
              <a:sym typeface="Arial"/>
            </a:endParaRPr>
          </a:p>
        </p:txBody>
      </p:sp>
      <p:sp>
        <p:nvSpPr>
          <p:cNvPr id="9" name="Google Shape;1127;p58">
            <a:extLst>
              <a:ext uri="{FF2B5EF4-FFF2-40B4-BE49-F238E27FC236}">
                <a16:creationId xmlns:a16="http://schemas.microsoft.com/office/drawing/2014/main" id="{4BCA4603-9BD5-2747-08BC-53E5B1186151}"/>
              </a:ext>
            </a:extLst>
          </p:cNvPr>
          <p:cNvSpPr/>
          <p:nvPr/>
        </p:nvSpPr>
        <p:spPr>
          <a:xfrm>
            <a:off x="381000" y="5189857"/>
            <a:ext cx="1827692" cy="830769"/>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33231" tIns="33231" rIns="33231" bIns="33231" anchor="ctr" anchorCtr="0">
            <a:noAutofit/>
          </a:bodyPr>
          <a:lstStyle/>
          <a:p>
            <a:pPr algn="ctr">
              <a:spcBef>
                <a:spcPts val="369"/>
              </a:spcBef>
              <a:buClr>
                <a:srgbClr val="1B224C"/>
              </a:buClr>
              <a:buSzPts val="1108"/>
            </a:pPr>
            <a:r>
              <a:rPr lang="ja-JP" altLang="en-US" sz="1662">
                <a:latin typeface="Times New Roman" panose="02020603050405020304" pitchFamily="18" charset="0"/>
                <a:ea typeface="+mn-ea"/>
                <a:cs typeface="Times New Roman" panose="02020603050405020304" pitchFamily="18" charset="0"/>
                <a:sym typeface="Arial"/>
              </a:rPr>
              <a:t>0x00</a:t>
            </a:r>
            <a:endParaRPr lang="en-US" altLang="ja-JP" sz="1662" dirty="0">
              <a:latin typeface="Times New Roman" panose="02020603050405020304" pitchFamily="18" charset="0"/>
              <a:ea typeface="+mn-ea"/>
              <a:cs typeface="Times New Roman" panose="02020603050405020304" pitchFamily="18" charset="0"/>
              <a:sym typeface="Arial"/>
            </a:endParaRPr>
          </a:p>
          <a:p>
            <a:pPr algn="ctr">
              <a:spcBef>
                <a:spcPts val="369"/>
              </a:spcBef>
              <a:buClr>
                <a:srgbClr val="1B224C"/>
              </a:buClr>
              <a:buSzPts val="1108"/>
            </a:pPr>
            <a:r>
              <a:rPr lang="ja-JP" altLang="en-US" sz="1662">
                <a:latin typeface="Times New Roman" panose="02020603050405020304" pitchFamily="18" charset="0"/>
                <a:ea typeface="+mn-ea"/>
                <a:cs typeface="Times New Roman" panose="02020603050405020304" pitchFamily="18" charset="0"/>
                <a:sym typeface="Arial"/>
              </a:rPr>
              <a:t>operations department</a:t>
            </a:r>
            <a:endParaRPr sz="1662" dirty="0">
              <a:latin typeface="Times New Roman" panose="02020603050405020304" pitchFamily="18" charset="0"/>
              <a:ea typeface="+mn-ea"/>
              <a:cs typeface="Times New Roman" panose="02020603050405020304" pitchFamily="18" charset="0"/>
              <a:sym typeface="Arial"/>
            </a:endParaRPr>
          </a:p>
        </p:txBody>
      </p:sp>
      <p:sp>
        <p:nvSpPr>
          <p:cNvPr id="10" name="Google Shape;1127;p58">
            <a:extLst>
              <a:ext uri="{FF2B5EF4-FFF2-40B4-BE49-F238E27FC236}">
                <a16:creationId xmlns:a16="http://schemas.microsoft.com/office/drawing/2014/main" id="{94F80299-953F-EF24-B759-0D052F0DDA0B}"/>
              </a:ext>
            </a:extLst>
          </p:cNvPr>
          <p:cNvSpPr/>
          <p:nvPr/>
        </p:nvSpPr>
        <p:spPr>
          <a:xfrm>
            <a:off x="2541000" y="5189857"/>
            <a:ext cx="1827692" cy="830769"/>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33231" tIns="33231" rIns="33231" bIns="33231" anchor="ctr" anchorCtr="0">
            <a:noAutofit/>
          </a:bodyPr>
          <a:lstStyle/>
          <a:p>
            <a:pPr algn="ctr">
              <a:spcBef>
                <a:spcPts val="369"/>
              </a:spcBef>
              <a:buClr>
                <a:srgbClr val="1B224C"/>
              </a:buClr>
              <a:buSzPts val="1108"/>
            </a:pPr>
            <a:r>
              <a:rPr lang="ja-JP" altLang="en-US" sz="1662">
                <a:latin typeface="Times New Roman" panose="02020603050405020304" pitchFamily="18" charset="0"/>
                <a:ea typeface="+mn-ea"/>
                <a:cs typeface="Times New Roman" panose="02020603050405020304" pitchFamily="18" charset="0"/>
                <a:sym typeface="Arial"/>
              </a:rPr>
              <a:t>0x00</a:t>
            </a:r>
            <a:endParaRPr lang="en-US" altLang="ja-JP" sz="1662" dirty="0">
              <a:latin typeface="Times New Roman" panose="02020603050405020304" pitchFamily="18" charset="0"/>
              <a:ea typeface="+mn-ea"/>
              <a:cs typeface="Times New Roman" panose="02020603050405020304" pitchFamily="18" charset="0"/>
              <a:sym typeface="Arial"/>
            </a:endParaRPr>
          </a:p>
          <a:p>
            <a:pPr algn="ctr">
              <a:spcBef>
                <a:spcPts val="369"/>
              </a:spcBef>
              <a:buClr>
                <a:srgbClr val="1B224C"/>
              </a:buClr>
              <a:buSzPts val="1108"/>
            </a:pPr>
            <a:r>
              <a:rPr lang="ja-JP" altLang="en-US" sz="1662">
                <a:latin typeface="Times New Roman" panose="02020603050405020304" pitchFamily="18" charset="0"/>
                <a:ea typeface="+mn-ea"/>
                <a:cs typeface="Times New Roman" panose="02020603050405020304" pitchFamily="18" charset="0"/>
                <a:sym typeface="Arial"/>
              </a:rPr>
              <a:t>operations department</a:t>
            </a:r>
            <a:endParaRPr sz="1662" dirty="0">
              <a:latin typeface="Times New Roman" panose="02020603050405020304" pitchFamily="18" charset="0"/>
              <a:ea typeface="+mn-ea"/>
              <a:cs typeface="Times New Roman" panose="02020603050405020304" pitchFamily="18" charset="0"/>
              <a:sym typeface="Arial"/>
            </a:endParaRPr>
          </a:p>
        </p:txBody>
      </p:sp>
      <p:sp>
        <p:nvSpPr>
          <p:cNvPr id="11" name="Google Shape;1127;p58">
            <a:extLst>
              <a:ext uri="{FF2B5EF4-FFF2-40B4-BE49-F238E27FC236}">
                <a16:creationId xmlns:a16="http://schemas.microsoft.com/office/drawing/2014/main" id="{205EA2C9-1DBA-E274-7FAB-8A1F3B19A9B3}"/>
              </a:ext>
            </a:extLst>
          </p:cNvPr>
          <p:cNvSpPr/>
          <p:nvPr/>
        </p:nvSpPr>
        <p:spPr>
          <a:xfrm>
            <a:off x="4701000" y="5189857"/>
            <a:ext cx="1827692" cy="830769"/>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33231" tIns="33231" rIns="33231" bIns="33231" anchor="ctr" anchorCtr="0">
            <a:noAutofit/>
          </a:bodyPr>
          <a:lstStyle/>
          <a:p>
            <a:pPr algn="ctr">
              <a:spcBef>
                <a:spcPts val="369"/>
              </a:spcBef>
              <a:buClr>
                <a:srgbClr val="1B224C"/>
              </a:buClr>
              <a:buSzPts val="1108"/>
            </a:pPr>
            <a:r>
              <a:rPr lang="ja-JP" altLang="en-US" sz="1662">
                <a:latin typeface="Times New Roman" panose="02020603050405020304" pitchFamily="18" charset="0"/>
                <a:ea typeface="+mn-ea"/>
                <a:cs typeface="Times New Roman" panose="02020603050405020304" pitchFamily="18" charset="0"/>
                <a:sym typeface="Arial"/>
              </a:rPr>
              <a:t>0x00</a:t>
            </a:r>
            <a:endParaRPr lang="en-US" altLang="ja-JP" sz="1662" dirty="0">
              <a:latin typeface="Times New Roman" panose="02020603050405020304" pitchFamily="18" charset="0"/>
              <a:ea typeface="+mn-ea"/>
              <a:cs typeface="Times New Roman" panose="02020603050405020304" pitchFamily="18" charset="0"/>
              <a:sym typeface="Arial"/>
            </a:endParaRPr>
          </a:p>
          <a:p>
            <a:pPr algn="ctr">
              <a:spcBef>
                <a:spcPts val="369"/>
              </a:spcBef>
              <a:buClr>
                <a:srgbClr val="1B224C"/>
              </a:buClr>
              <a:buSzPts val="1108"/>
            </a:pPr>
            <a:r>
              <a:rPr lang="ja-JP" altLang="en-US" sz="1662">
                <a:latin typeface="Times New Roman" panose="02020603050405020304" pitchFamily="18" charset="0"/>
                <a:ea typeface="+mn-ea"/>
                <a:cs typeface="Times New Roman" panose="02020603050405020304" pitchFamily="18" charset="0"/>
                <a:sym typeface="Arial"/>
              </a:rPr>
              <a:t>operations department</a:t>
            </a:r>
            <a:endParaRPr sz="1662" dirty="0">
              <a:latin typeface="Times New Roman" panose="02020603050405020304" pitchFamily="18" charset="0"/>
              <a:ea typeface="+mn-ea"/>
              <a:cs typeface="Times New Roman" panose="02020603050405020304" pitchFamily="18" charset="0"/>
              <a:sym typeface="Arial"/>
            </a:endParaRPr>
          </a:p>
        </p:txBody>
      </p:sp>
      <p:cxnSp>
        <p:nvCxnSpPr>
          <p:cNvPr id="12" name="直線コネクタ 14">
            <a:extLst>
              <a:ext uri="{FF2B5EF4-FFF2-40B4-BE49-F238E27FC236}">
                <a16:creationId xmlns:a16="http://schemas.microsoft.com/office/drawing/2014/main" id="{EF85119D-381B-99E7-A0DC-FDF4E0FC595E}"/>
              </a:ext>
            </a:extLst>
          </p:cNvPr>
          <p:cNvCxnSpPr>
            <a:stCxn id="6" idx="2"/>
            <a:endCxn id="7" idx="0"/>
          </p:cNvCxnSpPr>
          <p:nvPr/>
        </p:nvCxnSpPr>
        <p:spPr>
          <a:xfrm>
            <a:off x="4534846" y="2450887"/>
            <a:ext cx="0" cy="446929"/>
          </a:xfrm>
          <a:prstGeom prst="line">
            <a:avLst/>
          </a:prstGeom>
          <a:ln w="25400">
            <a:solidFill>
              <a:srgbClr val="1B224C"/>
            </a:solidFill>
          </a:ln>
        </p:spPr>
        <p:style>
          <a:lnRef idx="1">
            <a:schemeClr val="accent1"/>
          </a:lnRef>
          <a:fillRef idx="0">
            <a:schemeClr val="accent1"/>
          </a:fillRef>
          <a:effectRef idx="0">
            <a:schemeClr val="accent1"/>
          </a:effectRef>
          <a:fontRef idx="minor">
            <a:schemeClr val="tx1"/>
          </a:fontRef>
        </p:style>
      </p:cxnSp>
      <p:cxnSp>
        <p:nvCxnSpPr>
          <p:cNvPr id="13" name="直線コネクタ 17">
            <a:extLst>
              <a:ext uri="{FF2B5EF4-FFF2-40B4-BE49-F238E27FC236}">
                <a16:creationId xmlns:a16="http://schemas.microsoft.com/office/drawing/2014/main" id="{71791204-CDCE-1B08-2275-DEF477090C29}"/>
              </a:ext>
            </a:extLst>
          </p:cNvPr>
          <p:cNvCxnSpPr>
            <a:cxnSpLocks/>
            <a:stCxn id="14" idx="1"/>
            <a:endCxn id="8" idx="3"/>
          </p:cNvCxnSpPr>
          <p:nvPr/>
        </p:nvCxnSpPr>
        <p:spPr>
          <a:xfrm flipH="1">
            <a:off x="3128400" y="4040905"/>
            <a:ext cx="2824615" cy="0"/>
          </a:xfrm>
          <a:prstGeom prst="line">
            <a:avLst/>
          </a:prstGeom>
          <a:ln w="25400">
            <a:solidFill>
              <a:srgbClr val="1B224C"/>
            </a:solidFill>
          </a:ln>
        </p:spPr>
        <p:style>
          <a:lnRef idx="1">
            <a:schemeClr val="accent1"/>
          </a:lnRef>
          <a:fillRef idx="0">
            <a:schemeClr val="accent1"/>
          </a:fillRef>
          <a:effectRef idx="0">
            <a:schemeClr val="accent1"/>
          </a:effectRef>
          <a:fontRef idx="minor">
            <a:schemeClr val="tx1"/>
          </a:fontRef>
        </p:style>
      </p:cxnSp>
      <p:sp>
        <p:nvSpPr>
          <p:cNvPr id="14" name="Google Shape;1127;p58">
            <a:extLst>
              <a:ext uri="{FF2B5EF4-FFF2-40B4-BE49-F238E27FC236}">
                <a16:creationId xmlns:a16="http://schemas.microsoft.com/office/drawing/2014/main" id="{907E63E6-2F56-1E13-C2E0-BB018849FD44}"/>
              </a:ext>
            </a:extLst>
          </p:cNvPr>
          <p:cNvSpPr/>
          <p:nvPr/>
        </p:nvSpPr>
        <p:spPr>
          <a:xfrm>
            <a:off x="5953015" y="3791674"/>
            <a:ext cx="1827692" cy="49846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84392" tIns="42185" rIns="84392" bIns="42185" anchor="ctr" anchorCtr="0">
            <a:noAutofit/>
          </a:bodyPr>
          <a:lstStyle/>
          <a:p>
            <a:pPr algn="ctr">
              <a:buClr>
                <a:srgbClr val="1B224C"/>
              </a:buClr>
              <a:buSzPts val="1108"/>
            </a:pPr>
            <a:r>
              <a:rPr lang="ja-JP" altLang="en-US" sz="1662" dirty="0">
                <a:latin typeface="Times New Roman" panose="02020603050405020304" pitchFamily="18" charset="0"/>
                <a:ea typeface="+mn-ea"/>
                <a:cs typeface="Times New Roman" panose="02020603050405020304" pitchFamily="18" charset="0"/>
                <a:sym typeface="Arial"/>
              </a:rPr>
              <a:t>Corporate Planning Office</a:t>
            </a:r>
            <a:endParaRPr sz="1662" dirty="0">
              <a:latin typeface="Times New Roman" panose="02020603050405020304" pitchFamily="18" charset="0"/>
              <a:ea typeface="+mn-ea"/>
              <a:cs typeface="Times New Roman" panose="02020603050405020304" pitchFamily="18" charset="0"/>
              <a:sym typeface="Arial"/>
            </a:endParaRPr>
          </a:p>
        </p:txBody>
      </p:sp>
      <p:sp>
        <p:nvSpPr>
          <p:cNvPr id="15" name="Google Shape;1127;p58">
            <a:extLst>
              <a:ext uri="{FF2B5EF4-FFF2-40B4-BE49-F238E27FC236}">
                <a16:creationId xmlns:a16="http://schemas.microsoft.com/office/drawing/2014/main" id="{6DCC8FBB-0D1C-1255-8B2B-CD6A734C72DB}"/>
              </a:ext>
            </a:extLst>
          </p:cNvPr>
          <p:cNvSpPr/>
          <p:nvPr/>
        </p:nvSpPr>
        <p:spPr>
          <a:xfrm>
            <a:off x="6861000" y="5189857"/>
            <a:ext cx="1827692" cy="830769"/>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33231" tIns="33231" rIns="33231" bIns="33231" anchor="ctr" anchorCtr="0">
            <a:noAutofit/>
          </a:bodyPr>
          <a:lstStyle/>
          <a:p>
            <a:pPr algn="ctr">
              <a:spcBef>
                <a:spcPts val="369"/>
              </a:spcBef>
              <a:buClr>
                <a:srgbClr val="1B224C"/>
              </a:buClr>
              <a:buSzPts val="1108"/>
            </a:pPr>
            <a:r>
              <a:rPr lang="ja-JP" altLang="en-US" sz="1662">
                <a:latin typeface="Times New Roman" panose="02020603050405020304" pitchFamily="18" charset="0"/>
                <a:ea typeface="+mn-ea"/>
                <a:cs typeface="Times New Roman" panose="02020603050405020304" pitchFamily="18" charset="0"/>
                <a:sym typeface="Arial"/>
              </a:rPr>
              <a:t>0x00</a:t>
            </a:r>
            <a:endParaRPr lang="en-US" altLang="ja-JP" sz="1662" dirty="0">
              <a:latin typeface="Times New Roman" panose="02020603050405020304" pitchFamily="18" charset="0"/>
              <a:ea typeface="+mn-ea"/>
              <a:cs typeface="Times New Roman" panose="02020603050405020304" pitchFamily="18" charset="0"/>
              <a:sym typeface="Arial"/>
            </a:endParaRPr>
          </a:p>
          <a:p>
            <a:pPr algn="ctr">
              <a:spcBef>
                <a:spcPts val="369"/>
              </a:spcBef>
              <a:buClr>
                <a:srgbClr val="1B224C"/>
              </a:buClr>
              <a:buSzPts val="1108"/>
            </a:pPr>
            <a:r>
              <a:rPr lang="ja-JP" altLang="en-US" sz="1662">
                <a:latin typeface="Times New Roman" panose="02020603050405020304" pitchFamily="18" charset="0"/>
                <a:ea typeface="+mn-ea"/>
                <a:cs typeface="Times New Roman" panose="02020603050405020304" pitchFamily="18" charset="0"/>
                <a:sym typeface="Arial"/>
              </a:rPr>
              <a:t>operations department</a:t>
            </a:r>
            <a:endParaRPr sz="1662" dirty="0">
              <a:latin typeface="Times New Roman" panose="02020603050405020304" pitchFamily="18" charset="0"/>
              <a:ea typeface="+mn-ea"/>
              <a:cs typeface="Times New Roman" panose="02020603050405020304" pitchFamily="18" charset="0"/>
              <a:sym typeface="Arial"/>
            </a:endParaRPr>
          </a:p>
        </p:txBody>
      </p:sp>
      <p:cxnSp>
        <p:nvCxnSpPr>
          <p:cNvPr id="16" name="Google Shape;1133;p58">
            <a:extLst>
              <a:ext uri="{FF2B5EF4-FFF2-40B4-BE49-F238E27FC236}">
                <a16:creationId xmlns:a16="http://schemas.microsoft.com/office/drawing/2014/main" id="{B2DD44D8-52A3-3894-B158-7F11897E340B}"/>
              </a:ext>
            </a:extLst>
          </p:cNvPr>
          <p:cNvCxnSpPr>
            <a:cxnSpLocks/>
            <a:stCxn id="15" idx="0"/>
            <a:endCxn id="9" idx="0"/>
          </p:cNvCxnSpPr>
          <p:nvPr/>
        </p:nvCxnSpPr>
        <p:spPr>
          <a:xfrm rot="16200000" flipV="1">
            <a:off x="4534846" y="1949857"/>
            <a:ext cx="11723" cy="6480000"/>
          </a:xfrm>
          <a:prstGeom prst="bentConnector3">
            <a:avLst>
              <a:gd name="adj1" fmla="val 4270591"/>
            </a:avLst>
          </a:prstGeom>
          <a:noFill/>
          <a:ln w="25400" cap="flat" cmpd="sng">
            <a:solidFill>
              <a:schemeClr val="dk1"/>
            </a:solidFill>
            <a:prstDash val="solid"/>
            <a:miter lim="800000"/>
            <a:headEnd type="none" w="med" len="med"/>
            <a:tailEnd type="none" w="med" len="med"/>
          </a:ln>
        </p:spPr>
      </p:cxnSp>
      <p:cxnSp>
        <p:nvCxnSpPr>
          <p:cNvPr id="17" name="Google Shape;1133;p58">
            <a:extLst>
              <a:ext uri="{FF2B5EF4-FFF2-40B4-BE49-F238E27FC236}">
                <a16:creationId xmlns:a16="http://schemas.microsoft.com/office/drawing/2014/main" id="{41E02BEA-1182-B523-F4D7-9C50CB7BADEE}"/>
              </a:ext>
            </a:extLst>
          </p:cNvPr>
          <p:cNvCxnSpPr>
            <a:cxnSpLocks/>
            <a:stCxn id="11" idx="0"/>
            <a:endCxn id="10" idx="0"/>
          </p:cNvCxnSpPr>
          <p:nvPr/>
        </p:nvCxnSpPr>
        <p:spPr>
          <a:xfrm rot="16200000" flipV="1">
            <a:off x="4534846" y="4109857"/>
            <a:ext cx="11723" cy="2160000"/>
          </a:xfrm>
          <a:prstGeom prst="bentConnector3">
            <a:avLst>
              <a:gd name="adj1" fmla="val 4270591"/>
            </a:avLst>
          </a:prstGeom>
          <a:noFill/>
          <a:ln w="25400" cap="flat" cmpd="sng">
            <a:solidFill>
              <a:schemeClr val="dk1"/>
            </a:solidFill>
            <a:prstDash val="solid"/>
            <a:miter lim="800000"/>
            <a:headEnd type="none" w="med" len="med"/>
            <a:tailEnd type="none" w="med" len="med"/>
          </a:ln>
        </p:spPr>
      </p:cxnSp>
      <p:cxnSp>
        <p:nvCxnSpPr>
          <p:cNvPr id="18" name="直線コネクタ 27">
            <a:extLst>
              <a:ext uri="{FF2B5EF4-FFF2-40B4-BE49-F238E27FC236}">
                <a16:creationId xmlns:a16="http://schemas.microsoft.com/office/drawing/2014/main" id="{A43E6001-6CD0-935D-88E7-BB7F7F4D3C1C}"/>
              </a:ext>
            </a:extLst>
          </p:cNvPr>
          <p:cNvCxnSpPr>
            <a:cxnSpLocks/>
            <a:stCxn id="7" idx="2"/>
          </p:cNvCxnSpPr>
          <p:nvPr/>
        </p:nvCxnSpPr>
        <p:spPr>
          <a:xfrm>
            <a:off x="4534846" y="3396278"/>
            <a:ext cx="0" cy="1295118"/>
          </a:xfrm>
          <a:prstGeom prst="line">
            <a:avLst/>
          </a:prstGeom>
          <a:ln w="25400">
            <a:solidFill>
              <a:srgbClr val="1B2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655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FBC4-585D-AB47-3E10-8D16FF94DA92}"/>
              </a:ext>
            </a:extLst>
          </p:cNvPr>
          <p:cNvSpPr>
            <a:spLocks noGrp="1"/>
          </p:cNvSpPr>
          <p:nvPr>
            <p:ph type="title" idx="10"/>
          </p:nvPr>
        </p:nvSpPr>
        <p:spPr/>
        <p:txBody>
          <a:bodyPr/>
          <a:lstStyle/>
          <a:p>
            <a:r>
              <a:rPr lang="ja-JP" altLang="ja-JP">
                <a:sym typeface="Arial"/>
              </a:rPr>
              <a:t>Schedule</a:t>
            </a:r>
            <a:endParaRPr lang="en-US" dirty="0"/>
          </a:p>
        </p:txBody>
      </p:sp>
      <p:sp>
        <p:nvSpPr>
          <p:cNvPr id="4" name="Content Placeholder 3">
            <a:extLst>
              <a:ext uri="{FF2B5EF4-FFF2-40B4-BE49-F238E27FC236}">
                <a16:creationId xmlns:a16="http://schemas.microsoft.com/office/drawing/2014/main" id="{9A4F3562-FF1E-6705-2CB5-A9E67163E9CE}"/>
              </a:ext>
            </a:extLst>
          </p:cNvPr>
          <p:cNvSpPr>
            <a:spLocks noGrp="1"/>
          </p:cNvSpPr>
          <p:nvPr>
            <p:ph idx="17"/>
          </p:nvPr>
        </p:nvSpPr>
        <p:spPr/>
        <p:txBody>
          <a:bodyPr/>
          <a:lstStyle/>
          <a:p>
            <a:r>
              <a:rPr lang="en-US" altLang="ja-JP" dirty="0"/>
              <a:t>9-1. O</a:t>
            </a:r>
            <a:r>
              <a:rPr lang="ja-JP" altLang="en-US"/>
              <a:t>verall schedule</a:t>
            </a:r>
            <a:endParaRPr lang="en-US" dirty="0"/>
          </a:p>
        </p:txBody>
      </p:sp>
      <p:sp>
        <p:nvSpPr>
          <p:cNvPr id="5" name="Content Placeholder 4">
            <a:extLst>
              <a:ext uri="{FF2B5EF4-FFF2-40B4-BE49-F238E27FC236}">
                <a16:creationId xmlns:a16="http://schemas.microsoft.com/office/drawing/2014/main" id="{4DABE8CD-AFDA-3A3C-774D-713FF8519866}"/>
              </a:ext>
            </a:extLst>
          </p:cNvPr>
          <p:cNvSpPr>
            <a:spLocks noGrp="1"/>
          </p:cNvSpPr>
          <p:nvPr>
            <p:ph idx="18"/>
          </p:nvPr>
        </p:nvSpPr>
        <p:spPr/>
        <p:txBody>
          <a:bodyPr/>
          <a:lstStyle/>
          <a:p>
            <a:r>
              <a:rPr lang="ja-JP" altLang="en-US"/>
              <a:t>The following schedule is being considered</a:t>
            </a:r>
          </a:p>
          <a:p>
            <a:endParaRPr lang="en-US" dirty="0"/>
          </a:p>
        </p:txBody>
      </p:sp>
      <p:graphicFrame>
        <p:nvGraphicFramePr>
          <p:cNvPr id="6" name="Google Shape;1103;p56">
            <a:extLst>
              <a:ext uri="{FF2B5EF4-FFF2-40B4-BE49-F238E27FC236}">
                <a16:creationId xmlns:a16="http://schemas.microsoft.com/office/drawing/2014/main" id="{735E664C-E88F-3F30-2A0A-1D1DE0795206}"/>
              </a:ext>
            </a:extLst>
          </p:cNvPr>
          <p:cNvGraphicFramePr/>
          <p:nvPr>
            <p:extLst>
              <p:ext uri="{D42A27DB-BD31-4B8C-83A1-F6EECF244321}">
                <p14:modId xmlns:p14="http://schemas.microsoft.com/office/powerpoint/2010/main" val="3164178841"/>
              </p:ext>
            </p:extLst>
          </p:nvPr>
        </p:nvGraphicFramePr>
        <p:xfrm>
          <a:off x="516869" y="2226809"/>
          <a:ext cx="8143577" cy="4097791"/>
        </p:xfrm>
        <a:graphic>
          <a:graphicData uri="http://schemas.openxmlformats.org/drawingml/2006/table">
            <a:tbl>
              <a:tblPr>
                <a:noFill/>
              </a:tblPr>
              <a:tblGrid>
                <a:gridCol w="1380413">
                  <a:extLst>
                    <a:ext uri="{9D8B030D-6E8A-4147-A177-3AD203B41FA5}">
                      <a16:colId xmlns:a16="http://schemas.microsoft.com/office/drawing/2014/main" val="20000"/>
                    </a:ext>
                  </a:extLst>
                </a:gridCol>
                <a:gridCol w="563597">
                  <a:extLst>
                    <a:ext uri="{9D8B030D-6E8A-4147-A177-3AD203B41FA5}">
                      <a16:colId xmlns:a16="http://schemas.microsoft.com/office/drawing/2014/main" val="20001"/>
                    </a:ext>
                  </a:extLst>
                </a:gridCol>
                <a:gridCol w="563597">
                  <a:extLst>
                    <a:ext uri="{9D8B030D-6E8A-4147-A177-3AD203B41FA5}">
                      <a16:colId xmlns:a16="http://schemas.microsoft.com/office/drawing/2014/main" val="20002"/>
                    </a:ext>
                  </a:extLst>
                </a:gridCol>
                <a:gridCol w="563597">
                  <a:extLst>
                    <a:ext uri="{9D8B030D-6E8A-4147-A177-3AD203B41FA5}">
                      <a16:colId xmlns:a16="http://schemas.microsoft.com/office/drawing/2014/main" val="1497059915"/>
                    </a:ext>
                  </a:extLst>
                </a:gridCol>
                <a:gridCol w="563597">
                  <a:extLst>
                    <a:ext uri="{9D8B030D-6E8A-4147-A177-3AD203B41FA5}">
                      <a16:colId xmlns:a16="http://schemas.microsoft.com/office/drawing/2014/main" val="2474188865"/>
                    </a:ext>
                  </a:extLst>
                </a:gridCol>
                <a:gridCol w="563597">
                  <a:extLst>
                    <a:ext uri="{9D8B030D-6E8A-4147-A177-3AD203B41FA5}">
                      <a16:colId xmlns:a16="http://schemas.microsoft.com/office/drawing/2014/main" val="3362006636"/>
                    </a:ext>
                  </a:extLst>
                </a:gridCol>
                <a:gridCol w="563597">
                  <a:extLst>
                    <a:ext uri="{9D8B030D-6E8A-4147-A177-3AD203B41FA5}">
                      <a16:colId xmlns:a16="http://schemas.microsoft.com/office/drawing/2014/main" val="20003"/>
                    </a:ext>
                  </a:extLst>
                </a:gridCol>
                <a:gridCol w="563597">
                  <a:extLst>
                    <a:ext uri="{9D8B030D-6E8A-4147-A177-3AD203B41FA5}">
                      <a16:colId xmlns:a16="http://schemas.microsoft.com/office/drawing/2014/main" val="20004"/>
                    </a:ext>
                  </a:extLst>
                </a:gridCol>
                <a:gridCol w="563597">
                  <a:extLst>
                    <a:ext uri="{9D8B030D-6E8A-4147-A177-3AD203B41FA5}">
                      <a16:colId xmlns:a16="http://schemas.microsoft.com/office/drawing/2014/main" val="1682620363"/>
                    </a:ext>
                  </a:extLst>
                </a:gridCol>
                <a:gridCol w="563597">
                  <a:extLst>
                    <a:ext uri="{9D8B030D-6E8A-4147-A177-3AD203B41FA5}">
                      <a16:colId xmlns:a16="http://schemas.microsoft.com/office/drawing/2014/main" val="2434242739"/>
                    </a:ext>
                  </a:extLst>
                </a:gridCol>
                <a:gridCol w="563597">
                  <a:extLst>
                    <a:ext uri="{9D8B030D-6E8A-4147-A177-3AD203B41FA5}">
                      <a16:colId xmlns:a16="http://schemas.microsoft.com/office/drawing/2014/main" val="1262966342"/>
                    </a:ext>
                  </a:extLst>
                </a:gridCol>
                <a:gridCol w="563597">
                  <a:extLst>
                    <a:ext uri="{9D8B030D-6E8A-4147-A177-3AD203B41FA5}">
                      <a16:colId xmlns:a16="http://schemas.microsoft.com/office/drawing/2014/main" val="3398599320"/>
                    </a:ext>
                  </a:extLst>
                </a:gridCol>
                <a:gridCol w="563597">
                  <a:extLst>
                    <a:ext uri="{9D8B030D-6E8A-4147-A177-3AD203B41FA5}">
                      <a16:colId xmlns:a16="http://schemas.microsoft.com/office/drawing/2014/main" val="265891501"/>
                    </a:ext>
                  </a:extLst>
                </a:gridCol>
              </a:tblGrid>
              <a:tr h="404031">
                <a:tc>
                  <a:txBody>
                    <a:bodyPr/>
                    <a:lstStyle/>
                    <a:p>
                      <a:pPr marL="0" marR="0" lvl="0" indent="0" algn="ctr" rtl="0">
                        <a:lnSpc>
                          <a:spcPct val="100000"/>
                        </a:lnSpc>
                        <a:spcBef>
                          <a:spcPts val="0"/>
                        </a:spcBef>
                        <a:spcAft>
                          <a:spcPts val="0"/>
                        </a:spcAft>
                        <a:buClr>
                          <a:srgbClr val="000000"/>
                        </a:buClr>
                        <a:buSzPts val="1100"/>
                        <a:buFont typeface="Arial"/>
                        <a:buNone/>
                      </a:pPr>
                      <a:endParaRPr sz="1500" b="1" i="0"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kumimoji="0" lang="en-US" altLang="ja-JP" sz="900" b="0"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April~June </a:t>
                      </a:r>
                      <a:r>
                        <a:rPr kumimoji="0" lang="en-US" altLang="ja-JP"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20XX</a:t>
                      </a:r>
                      <a:endParaRPr kumimoji="0" lang="ja-JP" altLang="en-US"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0" marR="0" lvl="0" indent="0" algn="ctr" rtl="0">
                        <a:lnSpc>
                          <a:spcPct val="100000"/>
                        </a:lnSpc>
                        <a:spcBef>
                          <a:spcPts val="0"/>
                        </a:spcBef>
                        <a:spcAft>
                          <a:spcPts val="0"/>
                        </a:spcAft>
                        <a:buClr>
                          <a:srgbClr val="000000"/>
                        </a:buClr>
                        <a:buSzPts val="1100"/>
                        <a:buFont typeface="Arial"/>
                        <a:buNone/>
                      </a:pPr>
                      <a:r>
                        <a:rPr lang="en-US" sz="1000" b="1" i="0" u="none" strike="noStrike" cap="none" dirty="0">
                          <a:solidFill>
                            <a:schemeClr val="bg1"/>
                          </a:solidFill>
                          <a:latin typeface="+mn-ea"/>
                          <a:ea typeface="+mn-ea"/>
                        </a:rPr>
                        <a:t>May</a:t>
                      </a:r>
                      <a:endParaRPr sz="1100" b="1" i="0" u="none" strike="noStrike" cap="none" dirty="0">
                        <a:solidFill>
                          <a:schemeClr val="bg1"/>
                        </a:solidFill>
                        <a:latin typeface="+mn-ea"/>
                        <a:ea typeface="+mn-ea"/>
                      </a:endParaRPr>
                    </a:p>
                  </a:txBody>
                  <a:tcPr marL="66450" marR="66450" marT="66450" marB="66450" anchor="ctr">
                    <a:lnL w="12700" cap="flat" cmpd="sng">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June</a:t>
                      </a:r>
                      <a:endParaRPr kumimoji="0" lang="ja-JP" altLang="en-US" sz="11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lang="ja-JP" altLang="en-US"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Fat </a:t>
                      </a:r>
                      <a:r>
                        <a:rPr lang="ja-JP" altLang="en-US" sz="900" b="1" i="0" u="none" strike="noStrike" cap="none">
                          <a:solidFill>
                            <a:schemeClr val="bg1"/>
                          </a:solidFill>
                          <a:latin typeface="Times New Roman" panose="02020603050405020304" pitchFamily="18" charset="0"/>
                          <a:ea typeface="+mn-ea"/>
                          <a:cs typeface="Times New Roman" panose="02020603050405020304" pitchFamily="18" charset="0"/>
                        </a:rPr>
                        <a:t>month </a:t>
                      </a:r>
                      <a:r>
                        <a:rPr lang="en-US" altLang="ja-JP" sz="900" b="1" i="0" u="none" strike="noStrike" cap="none" dirty="0">
                          <a:solidFill>
                            <a:schemeClr val="bg1"/>
                          </a:solidFill>
                          <a:latin typeface="Times New Roman" panose="02020603050405020304" pitchFamily="18" charset="0"/>
                          <a:ea typeface="+mn-ea"/>
                          <a:cs typeface="Times New Roman" panose="02020603050405020304" pitchFamily="18" charset="0"/>
                        </a:rPr>
                        <a:t>- </a:t>
                      </a:r>
                      <a:r>
                        <a:rPr lang="ja-JP" altLang="en-US"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Fat </a:t>
                      </a:r>
                      <a:r>
                        <a:rPr lang="ja-JP" altLang="en-US" sz="900" b="1" i="0" u="none" strike="noStrike" cap="none">
                          <a:solidFill>
                            <a:schemeClr val="bg1"/>
                          </a:solidFill>
                          <a:latin typeface="Times New Roman" panose="02020603050405020304" pitchFamily="18" charset="0"/>
                          <a:ea typeface="+mn-ea"/>
                          <a:cs typeface="Times New Roman" panose="02020603050405020304" pitchFamily="18" charset="0"/>
                        </a:rPr>
                        <a:t>month, </a:t>
                      </a:r>
                      <a:r>
                        <a:rPr kumimoji="0" lang="en-US" altLang="ja-JP"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20XX</a:t>
                      </a:r>
                      <a:endParaRPr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8</a:t>
                      </a:r>
                      <a:endPar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lgn="ctr">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ctr" rtl="0">
                        <a:lnSpc>
                          <a:spcPct val="100000"/>
                        </a:lnSpc>
                        <a:spcBef>
                          <a:spcPts val="0"/>
                        </a:spcBef>
                        <a:spcAft>
                          <a:spcPts val="0"/>
                        </a:spcAft>
                        <a:buClr>
                          <a:srgbClr val="000000"/>
                        </a:buClr>
                        <a:buSzPts val="1100"/>
                        <a:buFont typeface="Arial"/>
                        <a:buNone/>
                      </a:pPr>
                      <a:r>
                        <a:rPr lang="en-US" sz="1000" b="1" i="0" u="none" strike="noStrike" cap="none" dirty="0">
                          <a:solidFill>
                            <a:schemeClr val="bg1"/>
                          </a:solidFill>
                          <a:latin typeface="+mn-ea"/>
                          <a:ea typeface="+mn-ea"/>
                          <a:cs typeface="Arial"/>
                          <a:sym typeface="Arial"/>
                        </a:rPr>
                        <a:t>9</a:t>
                      </a:r>
                      <a:endParaRPr sz="1000" b="1" i="0" u="none" strike="noStrike" cap="none" dirty="0">
                        <a:solidFill>
                          <a:schemeClr val="bg1"/>
                        </a:solidFill>
                        <a:latin typeface="+mn-ea"/>
                        <a:ea typeface="+mn-ea"/>
                        <a:cs typeface="Arial"/>
                        <a:sym typeface="Arial"/>
                      </a:endParaRPr>
                    </a:p>
                  </a:txBody>
                  <a:tcPr marL="66450" marR="66450" marT="66450" marB="66450" anchor="ctr">
                    <a:lnL w="12700" cap="flat" cmpd="sng">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lang="ja-JP" altLang="en-US"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Fat month </a:t>
                      </a:r>
                      <a:r>
                        <a:rPr lang="en-US" altLang="ja-JP" sz="900" b="1" i="0" u="none" strike="noStrike" cap="none" dirty="0">
                          <a:solidFill>
                            <a:schemeClr val="bg1"/>
                          </a:solidFill>
                          <a:latin typeface="Times New Roman" panose="02020603050405020304" pitchFamily="18" charset="0"/>
                          <a:ea typeface="+mn-ea"/>
                          <a:cs typeface="Times New Roman" panose="02020603050405020304" pitchFamily="18" charset="0"/>
                        </a:rPr>
                        <a:t>- </a:t>
                      </a:r>
                      <a:r>
                        <a:rPr lang="ja-JP" altLang="en-US"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Fat </a:t>
                      </a:r>
                      <a:r>
                        <a:rPr lang="ja-JP" altLang="en-US" sz="900" b="1" i="0" u="none" strike="noStrike" cap="none">
                          <a:solidFill>
                            <a:schemeClr val="bg1"/>
                          </a:solidFill>
                          <a:latin typeface="Times New Roman" panose="02020603050405020304" pitchFamily="18" charset="0"/>
                          <a:ea typeface="+mn-ea"/>
                          <a:cs typeface="Times New Roman" panose="02020603050405020304" pitchFamily="18" charset="0"/>
                        </a:rPr>
                        <a:t>month, </a:t>
                      </a:r>
                      <a:r>
                        <a:rPr kumimoji="0" lang="en-US" altLang="ja-JP"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20XX</a:t>
                      </a:r>
                      <a:endParaRPr kumimoji="0" lang="ja-JP" altLang="en-US"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11</a:t>
                      </a:r>
                      <a:endPar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12</a:t>
                      </a:r>
                      <a:endPar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lang="ja-JP" altLang="en-US"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Fat month </a:t>
                      </a:r>
                      <a:r>
                        <a:rPr lang="en-US" altLang="ja-JP"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rPr>
                        <a:t>- </a:t>
                      </a:r>
                      <a:r>
                        <a:rPr lang="ja-JP" altLang="en-US" sz="9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Fat month, </a:t>
                      </a:r>
                      <a:r>
                        <a:rPr kumimoji="0" lang="en-US" altLang="ja-JP"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20XX</a:t>
                      </a:r>
                      <a:endParaRPr kumimoji="0" lang="ja-JP" altLang="en-US"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84080">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900" b="1" i="0" u="none" strike="noStrike" cap="none">
                          <a:solidFill>
                            <a:schemeClr val="bg1"/>
                          </a:solidFill>
                          <a:latin typeface="Times New Roman" panose="02020603050405020304" pitchFamily="18" charset="0"/>
                          <a:ea typeface="+mn-ea"/>
                          <a:cs typeface="Times New Roman" panose="02020603050405020304" pitchFamily="18" charset="0"/>
                        </a:rPr>
                        <a:t>advance preparation</a:t>
                      </a:r>
                      <a:endParaRPr sz="900" b="1" i="0"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19680">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Implemented by ○○○○</a:t>
                      </a:r>
                      <a:endPar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r>
                        <a:rPr lang="ja-JP" altLang="en-US" sz="600" b="1" i="0" u="none" strike="noStrike" cap="none">
                          <a:solidFill>
                            <a:schemeClr val="tx1"/>
                          </a:solidFill>
                          <a:latin typeface="Times New Roman" panose="02020603050405020304" pitchFamily="18" charset="0"/>
                          <a:ea typeface="+mn-ea"/>
                          <a:cs typeface="Times New Roman" panose="02020603050405020304" pitchFamily="18" charset="0"/>
                        </a:rPr>
                        <a:t>★</a:t>
                      </a:r>
                      <a:endParaRPr lang="en-US" altLang="ja-JP" sz="600" b="1" i="0" u="none" strike="noStrike" cap="none" dirty="0">
                        <a:solidFill>
                          <a:schemeClr val="tx1"/>
                        </a:solidFill>
                        <a:latin typeface="Times New Roman" panose="02020603050405020304" pitchFamily="18" charset="0"/>
                        <a:ea typeface="+mn-ea"/>
                        <a:cs typeface="Times New Roman" panose="02020603050405020304" pitchFamily="18" charset="0"/>
                      </a:endParaRPr>
                    </a:p>
                    <a:p>
                      <a:pPr marL="0" marR="0" lvl="0" indent="0" algn="ctr" rtl="0">
                        <a:lnSpc>
                          <a:spcPct val="100000"/>
                        </a:lnSpc>
                        <a:spcBef>
                          <a:spcPts val="0"/>
                        </a:spcBef>
                        <a:spcAft>
                          <a:spcPts val="0"/>
                        </a:spcAft>
                        <a:buClr>
                          <a:schemeClr val="dk1"/>
                        </a:buClr>
                        <a:buSzPts val="900"/>
                        <a:buFont typeface="Arial"/>
                        <a:buNone/>
                      </a:pPr>
                      <a:r>
                        <a:rPr lang="ja-JP" altLang="en-US" sz="600" b="1" i="0" u="none" strike="noStrike" cap="none">
                          <a:solidFill>
                            <a:schemeClr val="tx1"/>
                          </a:solidFill>
                          <a:latin typeface="Times New Roman" panose="02020603050405020304" pitchFamily="18" charset="0"/>
                          <a:ea typeface="+mn-ea"/>
                          <a:cs typeface="Times New Roman" panose="02020603050405020304" pitchFamily="18" charset="0"/>
                        </a:rPr>
                        <a:t>kickoff</a:t>
                      </a:r>
                      <a:endParaRPr sz="600" b="1" i="0"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680">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Implemented by ○○○○</a:t>
                      </a:r>
                      <a:endPar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4080">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0" i="0" u="none" strike="noStrike" kern="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Phase </a:t>
                      </a:r>
                      <a:r>
                        <a:rPr kumimoji="0" lang="en-US" altLang="ja-JP" sz="900" b="0"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1</a:t>
                      </a:r>
                      <a:endParaRPr kumimoji="0" lang="ja-JP" altLang="en-US" sz="900" b="0"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19680">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Implemented by ○○○○</a:t>
                      </a:r>
                      <a:endPar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9680">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Implemented by ○○○○</a:t>
                      </a:r>
                      <a:endPar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4080">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0" i="0" u="none" strike="noStrike" kern="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Phase </a:t>
                      </a:r>
                      <a:r>
                        <a:rPr kumimoji="0" lang="en-US" altLang="ja-JP" sz="900" b="0"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2</a:t>
                      </a:r>
                      <a:endParaRPr kumimoji="0" lang="ja-JP" altLang="en-US" sz="900" b="0"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0681771"/>
                  </a:ext>
                </a:extLst>
              </a:tr>
              <a:tr h="319680">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Implemented by ○○○○</a:t>
                      </a:r>
                      <a:endPar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9680">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Implemented by ○○○○</a:t>
                      </a:r>
                      <a:endPar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4080">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0" i="0" u="none" strike="noStrike" kern="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actual operation</a:t>
                      </a:r>
                      <a:endParaRPr kumimoji="0" lang="ja-JP" altLang="en-US" sz="900" b="0"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319680">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Implemented by ○○○○</a:t>
                      </a:r>
                      <a:endPar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19680">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Implemented by ○○○○</a:t>
                      </a:r>
                      <a:endPar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6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33231" marR="33231" marT="33231" marB="33231"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cxnSp>
        <p:nvCxnSpPr>
          <p:cNvPr id="7" name="直線矢印コネクタ 8">
            <a:extLst>
              <a:ext uri="{FF2B5EF4-FFF2-40B4-BE49-F238E27FC236}">
                <a16:creationId xmlns:a16="http://schemas.microsoft.com/office/drawing/2014/main" id="{2EB90A82-DB62-226F-D109-E7C8D049EE60}"/>
              </a:ext>
            </a:extLst>
          </p:cNvPr>
          <p:cNvCxnSpPr>
            <a:cxnSpLocks/>
          </p:cNvCxnSpPr>
          <p:nvPr/>
        </p:nvCxnSpPr>
        <p:spPr>
          <a:xfrm>
            <a:off x="1899139" y="3023754"/>
            <a:ext cx="851877"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13">
            <a:extLst>
              <a:ext uri="{FF2B5EF4-FFF2-40B4-BE49-F238E27FC236}">
                <a16:creationId xmlns:a16="http://schemas.microsoft.com/office/drawing/2014/main" id="{F9660D32-6B72-BF2A-FF1E-47C4EA9E1FC4}"/>
              </a:ext>
            </a:extLst>
          </p:cNvPr>
          <p:cNvCxnSpPr>
            <a:cxnSpLocks/>
          </p:cNvCxnSpPr>
          <p:nvPr/>
        </p:nvCxnSpPr>
        <p:spPr>
          <a:xfrm>
            <a:off x="2733690" y="3307454"/>
            <a:ext cx="851877"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15">
            <a:extLst>
              <a:ext uri="{FF2B5EF4-FFF2-40B4-BE49-F238E27FC236}">
                <a16:creationId xmlns:a16="http://schemas.microsoft.com/office/drawing/2014/main" id="{964C0C3E-7288-1DC1-B0D4-92395C7A808D}"/>
              </a:ext>
            </a:extLst>
          </p:cNvPr>
          <p:cNvCxnSpPr>
            <a:cxnSpLocks/>
          </p:cNvCxnSpPr>
          <p:nvPr/>
        </p:nvCxnSpPr>
        <p:spPr>
          <a:xfrm>
            <a:off x="3585567" y="3881884"/>
            <a:ext cx="851877"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16">
            <a:extLst>
              <a:ext uri="{FF2B5EF4-FFF2-40B4-BE49-F238E27FC236}">
                <a16:creationId xmlns:a16="http://schemas.microsoft.com/office/drawing/2014/main" id="{DB7F50C6-5629-989E-19BF-5D514BF0A198}"/>
              </a:ext>
            </a:extLst>
          </p:cNvPr>
          <p:cNvCxnSpPr>
            <a:cxnSpLocks/>
          </p:cNvCxnSpPr>
          <p:nvPr/>
        </p:nvCxnSpPr>
        <p:spPr>
          <a:xfrm>
            <a:off x="4437445" y="4163238"/>
            <a:ext cx="851877"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7">
            <a:extLst>
              <a:ext uri="{FF2B5EF4-FFF2-40B4-BE49-F238E27FC236}">
                <a16:creationId xmlns:a16="http://schemas.microsoft.com/office/drawing/2014/main" id="{55B7D54C-3D9B-97EC-8946-0BE9A59E295D}"/>
              </a:ext>
            </a:extLst>
          </p:cNvPr>
          <p:cNvCxnSpPr>
            <a:cxnSpLocks/>
          </p:cNvCxnSpPr>
          <p:nvPr/>
        </p:nvCxnSpPr>
        <p:spPr>
          <a:xfrm>
            <a:off x="5289321" y="4729706"/>
            <a:ext cx="797538"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8">
            <a:extLst>
              <a:ext uri="{FF2B5EF4-FFF2-40B4-BE49-F238E27FC236}">
                <a16:creationId xmlns:a16="http://schemas.microsoft.com/office/drawing/2014/main" id="{CB2A6BAD-CD6D-C99D-2DE8-791ADB47FC40}"/>
              </a:ext>
            </a:extLst>
          </p:cNvPr>
          <p:cNvCxnSpPr>
            <a:cxnSpLocks/>
          </p:cNvCxnSpPr>
          <p:nvPr/>
        </p:nvCxnSpPr>
        <p:spPr>
          <a:xfrm>
            <a:off x="6201508" y="4729706"/>
            <a:ext cx="764308"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9">
            <a:extLst>
              <a:ext uri="{FF2B5EF4-FFF2-40B4-BE49-F238E27FC236}">
                <a16:creationId xmlns:a16="http://schemas.microsoft.com/office/drawing/2014/main" id="{1577D748-34DE-4F49-B967-9D13DA5C6FFA}"/>
              </a:ext>
            </a:extLst>
          </p:cNvPr>
          <p:cNvCxnSpPr>
            <a:cxnSpLocks/>
          </p:cNvCxnSpPr>
          <p:nvPr/>
        </p:nvCxnSpPr>
        <p:spPr>
          <a:xfrm>
            <a:off x="6963769" y="5585491"/>
            <a:ext cx="851877"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20">
            <a:extLst>
              <a:ext uri="{FF2B5EF4-FFF2-40B4-BE49-F238E27FC236}">
                <a16:creationId xmlns:a16="http://schemas.microsoft.com/office/drawing/2014/main" id="{8BE76FB2-39AF-68EC-D46B-50BF86E485E7}"/>
              </a:ext>
            </a:extLst>
          </p:cNvPr>
          <p:cNvCxnSpPr>
            <a:cxnSpLocks/>
          </p:cNvCxnSpPr>
          <p:nvPr/>
        </p:nvCxnSpPr>
        <p:spPr>
          <a:xfrm>
            <a:off x="6963768" y="5863084"/>
            <a:ext cx="1696673"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22">
            <a:extLst>
              <a:ext uri="{FF2B5EF4-FFF2-40B4-BE49-F238E27FC236}">
                <a16:creationId xmlns:a16="http://schemas.microsoft.com/office/drawing/2014/main" id="{C2FAD451-796A-8F94-A8BF-01D23A0D7961}"/>
              </a:ext>
            </a:extLst>
          </p:cNvPr>
          <p:cNvCxnSpPr>
            <a:cxnSpLocks/>
          </p:cNvCxnSpPr>
          <p:nvPr/>
        </p:nvCxnSpPr>
        <p:spPr>
          <a:xfrm>
            <a:off x="5289321" y="5016922"/>
            <a:ext cx="797538"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23">
            <a:extLst>
              <a:ext uri="{FF2B5EF4-FFF2-40B4-BE49-F238E27FC236}">
                <a16:creationId xmlns:a16="http://schemas.microsoft.com/office/drawing/2014/main" id="{D04938A6-8993-9B32-3D4C-95427AA9B8FD}"/>
              </a:ext>
            </a:extLst>
          </p:cNvPr>
          <p:cNvCxnSpPr>
            <a:cxnSpLocks/>
          </p:cNvCxnSpPr>
          <p:nvPr/>
        </p:nvCxnSpPr>
        <p:spPr>
          <a:xfrm>
            <a:off x="6201508" y="5016922"/>
            <a:ext cx="764308"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636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632BE-47F8-769C-E785-E36E47F99851}"/>
              </a:ext>
            </a:extLst>
          </p:cNvPr>
          <p:cNvSpPr>
            <a:spLocks noGrp="1"/>
          </p:cNvSpPr>
          <p:nvPr>
            <p:ph type="title" idx="10"/>
          </p:nvPr>
        </p:nvSpPr>
        <p:spPr/>
        <p:txBody>
          <a:bodyPr/>
          <a:lstStyle/>
          <a:p>
            <a:r>
              <a:rPr lang="ja-JP" altLang="ja-JP">
                <a:sym typeface="Arial"/>
              </a:rPr>
              <a:t>Schedule</a:t>
            </a:r>
            <a:endParaRPr lang="en-US" dirty="0"/>
          </a:p>
        </p:txBody>
      </p:sp>
      <p:sp>
        <p:nvSpPr>
          <p:cNvPr id="4" name="Content Placeholder 3">
            <a:extLst>
              <a:ext uri="{FF2B5EF4-FFF2-40B4-BE49-F238E27FC236}">
                <a16:creationId xmlns:a16="http://schemas.microsoft.com/office/drawing/2014/main" id="{618D56F7-D75F-1D3E-921E-0258917E6C9F}"/>
              </a:ext>
            </a:extLst>
          </p:cNvPr>
          <p:cNvSpPr>
            <a:spLocks noGrp="1"/>
          </p:cNvSpPr>
          <p:nvPr>
            <p:ph idx="17"/>
          </p:nvPr>
        </p:nvSpPr>
        <p:spPr/>
        <p:txBody>
          <a:bodyPr/>
          <a:lstStyle/>
          <a:p>
            <a:r>
              <a:rPr lang="en-US" altLang="ja-JP" dirty="0"/>
              <a:t>9-2. E</a:t>
            </a:r>
            <a:r>
              <a:rPr lang="ja-JP" altLang="en-US"/>
              <a:t>xecution process chart</a:t>
            </a:r>
            <a:endParaRPr lang="en-US" dirty="0"/>
          </a:p>
        </p:txBody>
      </p:sp>
      <p:sp>
        <p:nvSpPr>
          <p:cNvPr id="5" name="Content Placeholder 4">
            <a:extLst>
              <a:ext uri="{FF2B5EF4-FFF2-40B4-BE49-F238E27FC236}">
                <a16:creationId xmlns:a16="http://schemas.microsoft.com/office/drawing/2014/main" id="{96E5E829-8DD8-FC15-D4DC-14BF7594ACFE}"/>
              </a:ext>
            </a:extLst>
          </p:cNvPr>
          <p:cNvSpPr>
            <a:spLocks noGrp="1"/>
          </p:cNvSpPr>
          <p:nvPr>
            <p:ph idx="18"/>
          </p:nvPr>
        </p:nvSpPr>
        <p:spPr/>
        <p:txBody>
          <a:bodyPr/>
          <a:lstStyle/>
          <a:p>
            <a:endParaRPr lang="en-US"/>
          </a:p>
        </p:txBody>
      </p:sp>
      <p:graphicFrame>
        <p:nvGraphicFramePr>
          <p:cNvPr id="6" name="Google Shape;1103;p56">
            <a:extLst>
              <a:ext uri="{FF2B5EF4-FFF2-40B4-BE49-F238E27FC236}">
                <a16:creationId xmlns:a16="http://schemas.microsoft.com/office/drawing/2014/main" id="{CBDE6F89-2EE1-6FBC-D145-936580107DD1}"/>
              </a:ext>
            </a:extLst>
          </p:cNvPr>
          <p:cNvGraphicFramePr/>
          <p:nvPr>
            <p:extLst>
              <p:ext uri="{D42A27DB-BD31-4B8C-83A1-F6EECF244321}">
                <p14:modId xmlns:p14="http://schemas.microsoft.com/office/powerpoint/2010/main" val="497211604"/>
              </p:ext>
            </p:extLst>
          </p:nvPr>
        </p:nvGraphicFramePr>
        <p:xfrm>
          <a:off x="500218" y="1997451"/>
          <a:ext cx="8143558" cy="4708149"/>
        </p:xfrm>
        <a:graphic>
          <a:graphicData uri="http://schemas.openxmlformats.org/drawingml/2006/table">
            <a:tbl>
              <a:tblPr>
                <a:noFill/>
              </a:tblPr>
              <a:tblGrid>
                <a:gridCol w="1602178">
                  <a:extLst>
                    <a:ext uri="{9D8B030D-6E8A-4147-A177-3AD203B41FA5}">
                      <a16:colId xmlns:a16="http://schemas.microsoft.com/office/drawing/2014/main" val="20000"/>
                    </a:ext>
                  </a:extLst>
                </a:gridCol>
                <a:gridCol w="654138">
                  <a:extLst>
                    <a:ext uri="{9D8B030D-6E8A-4147-A177-3AD203B41FA5}">
                      <a16:colId xmlns:a16="http://schemas.microsoft.com/office/drawing/2014/main" val="20001"/>
                    </a:ext>
                  </a:extLst>
                </a:gridCol>
                <a:gridCol w="654138">
                  <a:extLst>
                    <a:ext uri="{9D8B030D-6E8A-4147-A177-3AD203B41FA5}">
                      <a16:colId xmlns:a16="http://schemas.microsoft.com/office/drawing/2014/main" val="20002"/>
                    </a:ext>
                  </a:extLst>
                </a:gridCol>
                <a:gridCol w="654138">
                  <a:extLst>
                    <a:ext uri="{9D8B030D-6E8A-4147-A177-3AD203B41FA5}">
                      <a16:colId xmlns:a16="http://schemas.microsoft.com/office/drawing/2014/main" val="1497059915"/>
                    </a:ext>
                  </a:extLst>
                </a:gridCol>
                <a:gridCol w="654138">
                  <a:extLst>
                    <a:ext uri="{9D8B030D-6E8A-4147-A177-3AD203B41FA5}">
                      <a16:colId xmlns:a16="http://schemas.microsoft.com/office/drawing/2014/main" val="2474188865"/>
                    </a:ext>
                  </a:extLst>
                </a:gridCol>
                <a:gridCol w="654138">
                  <a:extLst>
                    <a:ext uri="{9D8B030D-6E8A-4147-A177-3AD203B41FA5}">
                      <a16:colId xmlns:a16="http://schemas.microsoft.com/office/drawing/2014/main" val="3362006636"/>
                    </a:ext>
                  </a:extLst>
                </a:gridCol>
                <a:gridCol w="654138">
                  <a:extLst>
                    <a:ext uri="{9D8B030D-6E8A-4147-A177-3AD203B41FA5}">
                      <a16:colId xmlns:a16="http://schemas.microsoft.com/office/drawing/2014/main" val="20003"/>
                    </a:ext>
                  </a:extLst>
                </a:gridCol>
                <a:gridCol w="654138">
                  <a:extLst>
                    <a:ext uri="{9D8B030D-6E8A-4147-A177-3AD203B41FA5}">
                      <a16:colId xmlns:a16="http://schemas.microsoft.com/office/drawing/2014/main" val="20004"/>
                    </a:ext>
                  </a:extLst>
                </a:gridCol>
                <a:gridCol w="654138">
                  <a:extLst>
                    <a:ext uri="{9D8B030D-6E8A-4147-A177-3AD203B41FA5}">
                      <a16:colId xmlns:a16="http://schemas.microsoft.com/office/drawing/2014/main" val="1682620363"/>
                    </a:ext>
                  </a:extLst>
                </a:gridCol>
                <a:gridCol w="654138">
                  <a:extLst>
                    <a:ext uri="{9D8B030D-6E8A-4147-A177-3AD203B41FA5}">
                      <a16:colId xmlns:a16="http://schemas.microsoft.com/office/drawing/2014/main" val="2434242739"/>
                    </a:ext>
                  </a:extLst>
                </a:gridCol>
                <a:gridCol w="654138">
                  <a:extLst>
                    <a:ext uri="{9D8B030D-6E8A-4147-A177-3AD203B41FA5}">
                      <a16:colId xmlns:a16="http://schemas.microsoft.com/office/drawing/2014/main" val="1262966342"/>
                    </a:ext>
                  </a:extLst>
                </a:gridCol>
              </a:tblGrid>
              <a:tr h="404031">
                <a:tc>
                  <a:txBody>
                    <a:bodyPr/>
                    <a:lstStyle/>
                    <a:p>
                      <a:pPr marL="0" marR="0" lvl="0" indent="0" algn="ctr" rtl="0">
                        <a:lnSpc>
                          <a:spcPct val="100000"/>
                        </a:lnSpc>
                        <a:spcBef>
                          <a:spcPts val="0"/>
                        </a:spcBef>
                        <a:spcAft>
                          <a:spcPts val="0"/>
                        </a:spcAft>
                        <a:buClr>
                          <a:srgbClr val="000000"/>
                        </a:buClr>
                        <a:buSzPts val="1100"/>
                        <a:buFont typeface="Arial"/>
                        <a:buNone/>
                      </a:pPr>
                      <a:endParaRPr sz="900" b="1" i="0"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altLang="ja-JP"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rPr>
                        <a:t>1st </a:t>
                      </a:r>
                      <a:r>
                        <a:rPr lang="ja-JP" altLang="en-US"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rPr>
                        <a:t>month</a:t>
                      </a:r>
                      <a:endParaRPr sz="1000" b="1" i="0"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900" b="1" i="0" u="none" strike="noStrike" cap="none" dirty="0">
                          <a:solidFill>
                            <a:schemeClr val="bg1"/>
                          </a:solidFill>
                          <a:latin typeface="Times New Roman" panose="02020603050405020304" pitchFamily="18" charset="0"/>
                          <a:ea typeface="+mn-ea"/>
                          <a:cs typeface="Times New Roman" panose="02020603050405020304" pitchFamily="18" charset="0"/>
                        </a:rPr>
                        <a:t>2nd </a:t>
                      </a:r>
                      <a:r>
                        <a:rPr lang="ja-JP" altLang="en-US" sz="900" b="1" i="0" u="none" strike="noStrike" cap="none" dirty="0">
                          <a:solidFill>
                            <a:schemeClr val="bg1"/>
                          </a:solidFill>
                          <a:latin typeface="Times New Roman" panose="02020603050405020304" pitchFamily="18" charset="0"/>
                          <a:ea typeface="+mn-ea"/>
                          <a:cs typeface="Times New Roman" panose="02020603050405020304" pitchFamily="18" charset="0"/>
                        </a:rPr>
                        <a:t>month</a:t>
                      </a:r>
                      <a:endParaRPr sz="1000" b="1" i="0"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3rd </a:t>
                      </a:r>
                      <a:r>
                        <a:rPr kumimoji="0" lang="ja-JP" altLang="en-US"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month</a:t>
                      </a:r>
                      <a:endParaRPr kumimoji="0" lang="ja-JP" alt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altLang="ja-JP" sz="900" b="1" i="0" u="none" strike="noStrike" cap="none" dirty="0">
                          <a:solidFill>
                            <a:schemeClr val="bg1"/>
                          </a:solidFill>
                          <a:latin typeface="Times New Roman" panose="02020603050405020304" pitchFamily="18" charset="0"/>
                          <a:ea typeface="+mn-ea"/>
                          <a:cs typeface="Times New Roman" panose="02020603050405020304" pitchFamily="18" charset="0"/>
                        </a:rPr>
                        <a:t>4th </a:t>
                      </a:r>
                      <a:r>
                        <a:rPr lang="ja-JP" altLang="en-US" sz="900" b="1" i="0" u="none" strike="noStrike" cap="none" dirty="0">
                          <a:solidFill>
                            <a:schemeClr val="bg1"/>
                          </a:solidFill>
                          <a:latin typeface="Times New Roman" panose="02020603050405020304" pitchFamily="18" charset="0"/>
                          <a:ea typeface="+mn-ea"/>
                          <a:cs typeface="Times New Roman" panose="02020603050405020304" pitchFamily="18" charset="0"/>
                        </a:rPr>
                        <a:t>month</a:t>
                      </a:r>
                      <a:endParaRPr sz="900" b="1" i="0"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5th </a:t>
                      </a:r>
                      <a:r>
                        <a:rPr kumimoji="0" lang="ja-JP" altLang="en-US"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month</a:t>
                      </a:r>
                    </a:p>
                  </a:txBody>
                  <a:tcPr marL="61338" marR="61338" marT="61338" marB="61338" anchor="ctr">
                    <a:lnL w="12700" cap="flat" cmpd="sng" algn="ctr">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rPr>
                        <a:t>6th </a:t>
                      </a:r>
                      <a:r>
                        <a:rPr lang="ja-JP" altLang="en-US"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rPr>
                        <a:t>month</a:t>
                      </a:r>
                      <a:endParaRPr sz="9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altLang="ja-JP" sz="900" b="1" i="0" u="none" strike="noStrike" cap="none" dirty="0">
                          <a:solidFill>
                            <a:schemeClr val="bg1"/>
                          </a:solidFill>
                          <a:latin typeface="Times New Roman" panose="02020603050405020304" pitchFamily="18" charset="0"/>
                          <a:ea typeface="+mn-ea"/>
                          <a:cs typeface="Times New Roman" panose="02020603050405020304" pitchFamily="18" charset="0"/>
                        </a:rPr>
                        <a:t>7th </a:t>
                      </a:r>
                      <a:r>
                        <a:rPr lang="ja-JP" altLang="en-US" sz="900" b="1" i="0" u="none" strike="noStrike" cap="none" dirty="0">
                          <a:solidFill>
                            <a:schemeClr val="bg1"/>
                          </a:solidFill>
                          <a:latin typeface="Times New Roman" panose="02020603050405020304" pitchFamily="18" charset="0"/>
                          <a:ea typeface="+mn-ea"/>
                          <a:cs typeface="Times New Roman" panose="02020603050405020304" pitchFamily="18" charset="0"/>
                        </a:rPr>
                        <a:t>month</a:t>
                      </a:r>
                      <a:endParaRPr sz="900" b="1" i="0"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8th </a:t>
                      </a:r>
                      <a:r>
                        <a:rPr kumimoji="0" lang="ja-JP" altLang="en-US"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month</a:t>
                      </a:r>
                    </a:p>
                  </a:txBody>
                  <a:tcPr marL="61338" marR="61338" marT="61338" marB="61338" anchor="ctr">
                    <a:lnL w="12700" cap="flat" cmpd="sng">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9th </a:t>
                      </a:r>
                      <a:r>
                        <a:rPr kumimoji="0" lang="ja-JP" altLang="en-US"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month</a:t>
                      </a:r>
                    </a:p>
                  </a:txBody>
                  <a:tcPr marL="61338" marR="61338" marT="61338" marB="61338" anchor="ctr">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a:t>
                      </a:r>
                    </a:p>
                  </a:txBody>
                  <a:tcPr marL="61338" marR="61338" marT="61338" marB="61338" anchor="ctr">
                    <a:lnL w="12700"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19655">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900" b="1" i="0" u="none" strike="noStrike" cap="none" dirty="0">
                          <a:solidFill>
                            <a:schemeClr val="bg1"/>
                          </a:solidFill>
                          <a:latin typeface="Times New Roman" panose="02020603050405020304" pitchFamily="18" charset="0"/>
                          <a:ea typeface="+mn-ea"/>
                          <a:cs typeface="Times New Roman" panose="02020603050405020304" pitchFamily="18" charset="0"/>
                        </a:rPr>
                        <a:t>marketing</a:t>
                      </a:r>
                      <a:endParaRPr sz="900" b="1" i="0" u="none" strike="noStrike" cap="none" dirty="0">
                        <a:solidFill>
                          <a:schemeClr val="bg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7589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Negotiate with </a:t>
                      </a:r>
                      <a:r>
                        <a:rPr kumimoji="0" lang="ja-JP" altLang="en-US" sz="800" b="0" i="0" u="none" strike="noStrike" kern="0" cap="none" spc="0" normalizeH="0" baseline="0" noProof="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advertising </a:t>
                      </a:r>
                      <a:r>
                        <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agencies</a:t>
                      </a: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1300" b="1" i="0" u="none" strike="noStrike" cap="none">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65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 website </a:t>
                      </a:r>
                      <a:r>
                        <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creation</a:t>
                      </a: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965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a:t>
                      </a: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4031">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0"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Development and design</a:t>
                      </a: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1965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a:t>
                      </a: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965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a:t>
                      </a: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9655">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0"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supply</a:t>
                      </a: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0681771"/>
                  </a:ext>
                </a:extLst>
              </a:tr>
              <a:tr h="31965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a:t>
                      </a: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965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a:t>
                      </a: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9655">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0"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sales</a:t>
                      </a: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31965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a:t>
                      </a: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1300" b="1" i="0" u="none" strike="noStrike" cap="none" dirty="0">
                        <a:solidFill>
                          <a:schemeClr val="accent1"/>
                        </a:solidFill>
                        <a:latin typeface="Times New Roman" panose="02020603050405020304" pitchFamily="18" charset="0"/>
                        <a:ea typeface="+mn-ea"/>
                        <a:cs typeface="Times New Roman" panose="02020603050405020304" pitchFamily="18" charset="0"/>
                      </a:endParaRPr>
                    </a:p>
                  </a:txBody>
                  <a:tcPr marL="61338" marR="61338" marT="61338" marB="6133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1965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800" b="0" i="0" u="none" strike="noStrike" kern="0" cap="none" spc="0" normalizeH="0" baseline="0" noProof="0" dirty="0">
                          <a:ln>
                            <a:noFill/>
                          </a:ln>
                          <a:solidFill>
                            <a:srgbClr val="1B224C"/>
                          </a:solidFill>
                          <a:effectLst/>
                          <a:uLnTx/>
                          <a:uFillTx/>
                          <a:latin typeface="Times New Roman" panose="02020603050405020304" pitchFamily="18" charset="0"/>
                          <a:ea typeface="+mn-ea"/>
                          <a:cs typeface="Times New Roman" panose="02020603050405020304" pitchFamily="18" charset="0"/>
                          <a:sym typeface="Arial"/>
                        </a:rPr>
                        <a:t> ○○○○</a:t>
                      </a:r>
                    </a:p>
                  </a:txBody>
                  <a:tcPr marL="61338" marR="61338" marT="61338" marB="613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800" b="0" i="0" u="none" strike="noStrike" cap="none" dirty="0">
                        <a:solidFill>
                          <a:schemeClr val="accent1"/>
                        </a:solidFill>
                        <a:latin typeface="Times New Roman" panose="02020603050405020304" pitchFamily="18" charset="0"/>
                        <a:ea typeface="+mn-ea"/>
                        <a:cs typeface="Times New Roman" panose="02020603050405020304" pitchFamily="18" charset="0"/>
                        <a:sym typeface="Arial"/>
                      </a:endParaRPr>
                    </a:p>
                  </a:txBody>
                  <a:tcPr marL="61338" marR="61338" marT="61338" marB="6133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cxnSp>
        <p:nvCxnSpPr>
          <p:cNvPr id="7" name="直線矢印コネクタ 2">
            <a:extLst>
              <a:ext uri="{FF2B5EF4-FFF2-40B4-BE49-F238E27FC236}">
                <a16:creationId xmlns:a16="http://schemas.microsoft.com/office/drawing/2014/main" id="{18678822-B6E7-BD11-BFC1-CF1F234ED3EB}"/>
              </a:ext>
            </a:extLst>
          </p:cNvPr>
          <p:cNvCxnSpPr/>
          <p:nvPr/>
        </p:nvCxnSpPr>
        <p:spPr>
          <a:xfrm>
            <a:off x="2110154" y="2816232"/>
            <a:ext cx="1291931"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3">
            <a:extLst>
              <a:ext uri="{FF2B5EF4-FFF2-40B4-BE49-F238E27FC236}">
                <a16:creationId xmlns:a16="http://schemas.microsoft.com/office/drawing/2014/main" id="{1E344835-ABB4-A43F-C07C-D5F5BF5235CF}"/>
              </a:ext>
            </a:extLst>
          </p:cNvPr>
          <p:cNvCxnSpPr/>
          <p:nvPr/>
        </p:nvCxnSpPr>
        <p:spPr>
          <a:xfrm>
            <a:off x="2756119" y="3138092"/>
            <a:ext cx="1296000"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4">
            <a:extLst>
              <a:ext uri="{FF2B5EF4-FFF2-40B4-BE49-F238E27FC236}">
                <a16:creationId xmlns:a16="http://schemas.microsoft.com/office/drawing/2014/main" id="{68D0A02A-6694-F495-E433-DD8E8AAD38FE}"/>
              </a:ext>
            </a:extLst>
          </p:cNvPr>
          <p:cNvCxnSpPr>
            <a:cxnSpLocks/>
          </p:cNvCxnSpPr>
          <p:nvPr/>
        </p:nvCxnSpPr>
        <p:spPr>
          <a:xfrm>
            <a:off x="2756120" y="4413249"/>
            <a:ext cx="1960615"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5">
            <a:extLst>
              <a:ext uri="{FF2B5EF4-FFF2-40B4-BE49-F238E27FC236}">
                <a16:creationId xmlns:a16="http://schemas.microsoft.com/office/drawing/2014/main" id="{3C5F66D4-C7E1-57D9-A455-3A30C24EC241}"/>
              </a:ext>
            </a:extLst>
          </p:cNvPr>
          <p:cNvCxnSpPr>
            <a:cxnSpLocks/>
          </p:cNvCxnSpPr>
          <p:nvPr/>
        </p:nvCxnSpPr>
        <p:spPr>
          <a:xfrm>
            <a:off x="2760027" y="4086274"/>
            <a:ext cx="645966"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8">
            <a:extLst>
              <a:ext uri="{FF2B5EF4-FFF2-40B4-BE49-F238E27FC236}">
                <a16:creationId xmlns:a16="http://schemas.microsoft.com/office/drawing/2014/main" id="{24403728-868D-7E16-D0D4-B745B51BB6A0}"/>
              </a:ext>
            </a:extLst>
          </p:cNvPr>
          <p:cNvCxnSpPr>
            <a:cxnSpLocks/>
          </p:cNvCxnSpPr>
          <p:nvPr/>
        </p:nvCxnSpPr>
        <p:spPr>
          <a:xfrm>
            <a:off x="4716735" y="6020978"/>
            <a:ext cx="2625231"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2">
            <a:extLst>
              <a:ext uri="{FF2B5EF4-FFF2-40B4-BE49-F238E27FC236}">
                <a16:creationId xmlns:a16="http://schemas.microsoft.com/office/drawing/2014/main" id="{D6B40160-C41A-B3AE-6EAD-322D56EAB519}"/>
              </a:ext>
            </a:extLst>
          </p:cNvPr>
          <p:cNvCxnSpPr>
            <a:cxnSpLocks/>
          </p:cNvCxnSpPr>
          <p:nvPr/>
        </p:nvCxnSpPr>
        <p:spPr>
          <a:xfrm>
            <a:off x="6682243" y="6326007"/>
            <a:ext cx="1296000"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6">
            <a:extLst>
              <a:ext uri="{FF2B5EF4-FFF2-40B4-BE49-F238E27FC236}">
                <a16:creationId xmlns:a16="http://schemas.microsoft.com/office/drawing/2014/main" id="{48BBF5DB-D10D-CB77-B433-00AF59CD2BA6}"/>
              </a:ext>
            </a:extLst>
          </p:cNvPr>
          <p:cNvCxnSpPr>
            <a:cxnSpLocks/>
          </p:cNvCxnSpPr>
          <p:nvPr/>
        </p:nvCxnSpPr>
        <p:spPr>
          <a:xfrm>
            <a:off x="3405993" y="5055784"/>
            <a:ext cx="1960615"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7">
            <a:extLst>
              <a:ext uri="{FF2B5EF4-FFF2-40B4-BE49-F238E27FC236}">
                <a16:creationId xmlns:a16="http://schemas.microsoft.com/office/drawing/2014/main" id="{C458996A-A7ED-BEDF-EC8F-4C8CAFDC1D6B}"/>
              </a:ext>
            </a:extLst>
          </p:cNvPr>
          <p:cNvCxnSpPr>
            <a:cxnSpLocks/>
          </p:cNvCxnSpPr>
          <p:nvPr/>
        </p:nvCxnSpPr>
        <p:spPr>
          <a:xfrm>
            <a:off x="4063842" y="5373276"/>
            <a:ext cx="1296000"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334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8D4B-5AA2-B777-A457-146A41F69484}"/>
              </a:ext>
            </a:extLst>
          </p:cNvPr>
          <p:cNvSpPr>
            <a:spLocks noGrp="1"/>
          </p:cNvSpPr>
          <p:nvPr>
            <p:ph type="title" idx="10"/>
          </p:nvPr>
        </p:nvSpPr>
        <p:spPr/>
        <p:txBody>
          <a:bodyPr/>
          <a:lstStyle/>
          <a:p>
            <a:r>
              <a:rPr lang="ja-JP" altLang="ja-JP">
                <a:sym typeface="Arial"/>
              </a:rPr>
              <a:t>Schedule</a:t>
            </a:r>
            <a:endParaRPr lang="en-US" dirty="0"/>
          </a:p>
        </p:txBody>
      </p:sp>
      <p:sp>
        <p:nvSpPr>
          <p:cNvPr id="4" name="Content Placeholder 3">
            <a:extLst>
              <a:ext uri="{FF2B5EF4-FFF2-40B4-BE49-F238E27FC236}">
                <a16:creationId xmlns:a16="http://schemas.microsoft.com/office/drawing/2014/main" id="{3E8C0C53-E933-3ACB-7F82-D5D09DE2043F}"/>
              </a:ext>
            </a:extLst>
          </p:cNvPr>
          <p:cNvSpPr>
            <a:spLocks noGrp="1"/>
          </p:cNvSpPr>
          <p:nvPr>
            <p:ph idx="17"/>
          </p:nvPr>
        </p:nvSpPr>
        <p:spPr/>
        <p:txBody>
          <a:bodyPr/>
          <a:lstStyle/>
          <a:p>
            <a:r>
              <a:rPr lang="en-US" altLang="ja-JP" dirty="0"/>
              <a:t>9-3. L</a:t>
            </a:r>
            <a:r>
              <a:rPr lang="ja-JP" altLang="en-US"/>
              <a:t>ist of items to be implemented</a:t>
            </a:r>
            <a:endParaRPr lang="en-US" dirty="0"/>
          </a:p>
        </p:txBody>
      </p:sp>
      <p:sp>
        <p:nvSpPr>
          <p:cNvPr id="5" name="Content Placeholder 4">
            <a:extLst>
              <a:ext uri="{FF2B5EF4-FFF2-40B4-BE49-F238E27FC236}">
                <a16:creationId xmlns:a16="http://schemas.microsoft.com/office/drawing/2014/main" id="{B91E4B38-062B-08E6-B19F-572237CAD7CD}"/>
              </a:ext>
            </a:extLst>
          </p:cNvPr>
          <p:cNvSpPr>
            <a:spLocks noGrp="1"/>
          </p:cNvSpPr>
          <p:nvPr>
            <p:ph idx="18"/>
          </p:nvPr>
        </p:nvSpPr>
        <p:spPr/>
        <p:txBody>
          <a:bodyPr/>
          <a:lstStyle/>
          <a:p>
            <a:r>
              <a:rPr lang="ja-JP" altLang="en-US"/>
              <a:t>Prioritize measures in terms of feasibility, immediacy, and cost-effectiveness.</a:t>
            </a:r>
          </a:p>
        </p:txBody>
      </p:sp>
      <p:graphicFrame>
        <p:nvGraphicFramePr>
          <p:cNvPr id="6" name="Google Shape;896;p41">
            <a:extLst>
              <a:ext uri="{FF2B5EF4-FFF2-40B4-BE49-F238E27FC236}">
                <a16:creationId xmlns:a16="http://schemas.microsoft.com/office/drawing/2014/main" id="{3B55FFD3-C787-07BE-FAD2-FC7A25947759}"/>
              </a:ext>
            </a:extLst>
          </p:cNvPr>
          <p:cNvGraphicFramePr/>
          <p:nvPr>
            <p:extLst>
              <p:ext uri="{D42A27DB-BD31-4B8C-83A1-F6EECF244321}">
                <p14:modId xmlns:p14="http://schemas.microsoft.com/office/powerpoint/2010/main" val="1277570647"/>
              </p:ext>
            </p:extLst>
          </p:nvPr>
        </p:nvGraphicFramePr>
        <p:xfrm>
          <a:off x="418154" y="1928027"/>
          <a:ext cx="8307270" cy="4155576"/>
        </p:xfrm>
        <a:graphic>
          <a:graphicData uri="http://schemas.openxmlformats.org/drawingml/2006/table">
            <a:tbl>
              <a:tblPr>
                <a:noFill/>
              </a:tblPr>
              <a:tblGrid>
                <a:gridCol w="1715446">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486424">
                  <a:extLst>
                    <a:ext uri="{9D8B030D-6E8A-4147-A177-3AD203B41FA5}">
                      <a16:colId xmlns:a16="http://schemas.microsoft.com/office/drawing/2014/main" val="20005"/>
                    </a:ext>
                  </a:extLst>
                </a:gridCol>
              </a:tblGrid>
              <a:tr h="228377">
                <a:tc>
                  <a:txBody>
                    <a:bodyPr/>
                    <a:lstStyle/>
                    <a:p>
                      <a:pPr marL="0" marR="0" lvl="0" indent="0" algn="ctr" rtl="0">
                        <a:lnSpc>
                          <a:spcPct val="100000"/>
                        </a:lnSpc>
                        <a:spcBef>
                          <a:spcPts val="0"/>
                        </a:spcBef>
                        <a:spcAft>
                          <a:spcPts val="0"/>
                        </a:spcAft>
                        <a:buClr>
                          <a:srgbClr val="FFFFFF"/>
                        </a:buClr>
                        <a:buSzPts val="1200"/>
                        <a:buFont typeface="Arial"/>
                        <a:buNone/>
                      </a:pPr>
                      <a:r>
                        <a:rPr lang="ja-JP" sz="1050" b="0" i="0" u="none" strike="noStrike" cap="none">
                          <a:solidFill>
                            <a:schemeClr val="bg1"/>
                          </a:solidFill>
                          <a:latin typeface="Times New Roman" panose="02020603050405020304" pitchFamily="18" charset="0"/>
                          <a:ea typeface="+mn-ea"/>
                          <a:cs typeface="Times New Roman" panose="02020603050405020304" pitchFamily="18" charset="0"/>
                          <a:sym typeface="Arial"/>
                        </a:rPr>
                        <a:t>working item</a:t>
                      </a:r>
                      <a:endParaRPr sz="105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050" b="1" u="none" strike="noStrike" cap="none">
                          <a:solidFill>
                            <a:schemeClr val="bg1"/>
                          </a:solidFill>
                          <a:latin typeface="Times New Roman" panose="02020603050405020304" pitchFamily="18" charset="0"/>
                          <a:ea typeface="+mn-ea"/>
                          <a:cs typeface="Times New Roman" panose="02020603050405020304" pitchFamily="18" charset="0"/>
                        </a:rPr>
                        <a:t>summary</a:t>
                      </a:r>
                      <a:endParaRPr sz="105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050" b="0" i="0" u="none" strike="noStrike" cap="none">
                          <a:solidFill>
                            <a:schemeClr val="bg1"/>
                          </a:solidFill>
                          <a:latin typeface="Times New Roman" panose="02020603050405020304" pitchFamily="18" charset="0"/>
                          <a:ea typeface="+mn-ea"/>
                          <a:cs typeface="Times New Roman" panose="02020603050405020304" pitchFamily="18" charset="0"/>
                          <a:sym typeface="Arial"/>
                        </a:rPr>
                        <a:t>term</a:t>
                      </a:r>
                      <a:endParaRPr sz="105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050" b="1" u="none" strike="noStrike" cap="none">
                          <a:solidFill>
                            <a:schemeClr val="bg1"/>
                          </a:solidFill>
                          <a:latin typeface="Times New Roman" panose="02020603050405020304" pitchFamily="18" charset="0"/>
                          <a:ea typeface="+mn-ea"/>
                          <a:cs typeface="Times New Roman" panose="02020603050405020304" pitchFamily="18" charset="0"/>
                        </a:rPr>
                        <a:t>immediate effectivity</a:t>
                      </a:r>
                      <a:endParaRPr sz="105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050" b="1" u="none" strike="noStrike" cap="none">
                          <a:solidFill>
                            <a:schemeClr val="bg1"/>
                          </a:solidFill>
                          <a:latin typeface="Times New Roman" panose="02020603050405020304" pitchFamily="18" charset="0"/>
                          <a:ea typeface="+mn-ea"/>
                          <a:cs typeface="Times New Roman" panose="02020603050405020304" pitchFamily="18" charset="0"/>
                        </a:rPr>
                        <a:t>cost effectiveness</a:t>
                      </a:r>
                      <a:endParaRPr sz="105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050" b="1" u="none" strike="noStrike" cap="none">
                          <a:solidFill>
                            <a:schemeClr val="bg1"/>
                          </a:solidFill>
                          <a:latin typeface="Times New Roman" panose="02020603050405020304" pitchFamily="18" charset="0"/>
                          <a:ea typeface="+mn-ea"/>
                          <a:cs typeface="Times New Roman" panose="02020603050405020304" pitchFamily="18" charset="0"/>
                        </a:rPr>
                        <a:t>degree of relative priority</a:t>
                      </a:r>
                      <a:endParaRPr sz="105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chemeClr val="dk1"/>
                        </a:buClr>
                        <a:buSzPts val="1000"/>
                        <a:buFont typeface="Arial"/>
                        <a:buNone/>
                      </a:pPr>
                      <a:r>
                        <a:rPr lang="ja-JP" altLang="ja-JP" sz="800" b="0" i="0" u="none" strike="noStrike" cap="none">
                          <a:solidFill>
                            <a:sysClr val="windowText" lastClr="000000"/>
                          </a:solidFill>
                          <a:latin typeface="Times New Roman" panose="02020603050405020304" pitchFamily="18" charset="0"/>
                          <a:ea typeface="游ゴシック"/>
                          <a:cs typeface="Times New Roman" panose="02020603050405020304" pitchFamily="18" charset="0"/>
                          <a:sym typeface="Arial"/>
                        </a:rPr>
                        <a:t>○○ </a:t>
                      </a: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Creation of websites</a:t>
                      </a:r>
                      <a:endParaRPr sz="1200" b="1"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Creation of service websites</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1B224C"/>
                        </a:buClr>
                        <a:buSzPts val="1000"/>
                        <a:buFont typeface="Arial"/>
                        <a:buNone/>
                      </a:pPr>
                      <a:r>
                        <a:rPr lang="en-US" altLang="ja-JP"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rPr>
                        <a:t>00/00</a:t>
                      </a:r>
                      <a:endParaRPr sz="1200" b="1"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amount of money</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amount of money</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amount of money</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054">
                <a:tc>
                  <a:txBody>
                    <a:bodyPr/>
                    <a:lstStyle/>
                    <a:p>
                      <a:pPr marL="0" marR="0" lvl="0" indent="0" algn="l"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 Conduct </a:t>
                      </a:r>
                      <a:r>
                        <a:rPr lang="ja-JP" altLang="en-US"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webinars</a:t>
                      </a:r>
                      <a:endParaRPr sz="1200" b="1" u="none" strike="noStrike" cap="none" dirty="0">
                        <a:solidFill>
                          <a:sysClr val="windowText" lastClr="000000"/>
                        </a:solidFill>
                        <a:latin typeface="Times New Roman" panose="02020603050405020304" pitchFamily="18" charset="0"/>
                        <a:ea typeface="+mn-ea"/>
                        <a:cs typeface="Times New Roman" panose="02020603050405020304" pitchFamily="18" charset="0"/>
                      </a:endParaRPr>
                    </a:p>
                  </a:txBody>
                  <a:tcPr marL="84392" marR="84392" marT="84392" marB="84392"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Conducted a webinar on ____.</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1B224C"/>
                        </a:buClr>
                        <a:buSzPts val="1000"/>
                        <a:buFont typeface="Arial"/>
                        <a:buNone/>
                      </a:pPr>
                      <a:r>
                        <a:rPr lang="en-US" altLang="ja-JP" sz="800" b="0" i="0" u="none" strike="noStrike" cap="none" dirty="0">
                          <a:solidFill>
                            <a:sysClr val="windowText" lastClr="000000"/>
                          </a:solidFill>
                          <a:latin typeface="Times New Roman" panose="02020603050405020304" pitchFamily="18" charset="0"/>
                          <a:ea typeface="游ゴシック"/>
                          <a:cs typeface="Times New Roman" panose="02020603050405020304" pitchFamily="18" charset="0"/>
                          <a:sym typeface="Arial"/>
                        </a:rPr>
                        <a:t>00/00</a:t>
                      </a:r>
                      <a:endParaRPr lang="en-US" altLang="ja-JP" sz="1200" b="1" i="0" u="none" strike="noStrike" cap="none" dirty="0">
                        <a:solidFill>
                          <a:sysClr val="windowText" lastClr="000000"/>
                        </a:solidFill>
                        <a:latin typeface="Times New Roman" panose="02020603050405020304" pitchFamily="18" charset="0"/>
                        <a:ea typeface="游ゴシック"/>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1" u="none" strike="noStrike" cap="none">
                          <a:solidFill>
                            <a:sysClr val="windowText" lastClr="000000"/>
                          </a:solidFill>
                          <a:latin typeface="Times New Roman" panose="02020603050405020304" pitchFamily="18" charset="0"/>
                          <a:ea typeface="+mn-ea"/>
                          <a:cs typeface="Times New Roman" panose="02020603050405020304" pitchFamily="18" charset="0"/>
                        </a:rPr>
                        <a:t>during (a certain time when one did or is doing something)</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1" u="none" strike="noStrike" cap="none">
                          <a:solidFill>
                            <a:sysClr val="windowText" lastClr="000000"/>
                          </a:solidFill>
                          <a:latin typeface="Times New Roman" panose="02020603050405020304" pitchFamily="18" charset="0"/>
                          <a:ea typeface="+mn-ea"/>
                          <a:cs typeface="Times New Roman" panose="02020603050405020304" pitchFamily="18" charset="0"/>
                        </a:rPr>
                        <a:t>amount of money</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1" u="none" strike="noStrike" cap="none">
                          <a:solidFill>
                            <a:sysClr val="windowText" lastClr="000000"/>
                          </a:solidFill>
                          <a:latin typeface="Times New Roman" panose="02020603050405020304" pitchFamily="18" charset="0"/>
                          <a:ea typeface="+mn-ea"/>
                          <a:cs typeface="Times New Roman" panose="02020603050405020304" pitchFamily="18" charset="0"/>
                        </a:rPr>
                        <a:t>amount of money</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054">
                <a:tc>
                  <a:txBody>
                    <a:bodyPr/>
                    <a:lstStyle/>
                    <a:p>
                      <a:pPr marL="0" marR="0" lvl="0" indent="0" algn="l"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Change the CTA on page XX.</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Change CTA to "Request for Information".</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1B224C"/>
                        </a:buClr>
                        <a:buSzPts val="1000"/>
                        <a:buFont typeface="Arial"/>
                        <a:buNone/>
                      </a:pPr>
                      <a:r>
                        <a:rPr lang="en-US" altLang="ja-JP" sz="800" b="0" i="0" u="none" strike="noStrike" cap="none" dirty="0">
                          <a:solidFill>
                            <a:sysClr val="windowText" lastClr="000000"/>
                          </a:solidFill>
                          <a:latin typeface="Times New Roman" panose="02020603050405020304" pitchFamily="18" charset="0"/>
                          <a:ea typeface="游ゴシック"/>
                          <a:cs typeface="Times New Roman" panose="02020603050405020304" pitchFamily="18" charset="0"/>
                          <a:sym typeface="Arial"/>
                        </a:rPr>
                        <a:t>00/00</a:t>
                      </a:r>
                      <a:endParaRPr lang="en-US" altLang="ja-JP" sz="1200" b="1" i="0" u="none" strike="noStrike" cap="none" dirty="0">
                        <a:solidFill>
                          <a:sysClr val="windowText" lastClr="000000"/>
                        </a:solidFill>
                        <a:latin typeface="Times New Roman" panose="02020603050405020304" pitchFamily="18" charset="0"/>
                        <a:ea typeface="游ゴシック"/>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amount of money</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amount of money</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during (a certain time when one did or is doing something)</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054">
                <a:tc>
                  <a:txBody>
                    <a:bodyPr/>
                    <a:lstStyle/>
                    <a:p>
                      <a:pPr marL="0" marR="0" lvl="0" indent="0" algn="l"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 Forms renovation</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Modified forms to improve abandonment rate</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1B224C"/>
                        </a:buClr>
                        <a:buSzPts val="1000"/>
                        <a:buFont typeface="Arial"/>
                        <a:buNone/>
                      </a:pPr>
                      <a:r>
                        <a:rPr lang="en-US" altLang="ja-JP" sz="800" b="0" i="0" u="none" strike="noStrike" cap="none" dirty="0">
                          <a:solidFill>
                            <a:sysClr val="windowText" lastClr="000000"/>
                          </a:solidFill>
                          <a:latin typeface="Times New Roman" panose="02020603050405020304" pitchFamily="18" charset="0"/>
                          <a:ea typeface="游ゴシック"/>
                          <a:cs typeface="Times New Roman" panose="02020603050405020304" pitchFamily="18" charset="0"/>
                          <a:sym typeface="Arial"/>
                        </a:rPr>
                        <a:t>00/00</a:t>
                      </a:r>
                      <a:endParaRPr lang="en-US" altLang="ja-JP" sz="1200" b="1" i="0" u="none" strike="noStrike" cap="none" dirty="0">
                        <a:solidFill>
                          <a:sysClr val="windowText" lastClr="000000"/>
                        </a:solidFill>
                        <a:latin typeface="Times New Roman" panose="02020603050405020304" pitchFamily="18" charset="0"/>
                        <a:ea typeface="游ゴシック"/>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during (a certain time when one did or is doing something)</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amount of money</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amount of money</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054">
                <a:tc>
                  <a:txBody>
                    <a:bodyPr/>
                    <a:lstStyle/>
                    <a:p>
                      <a:pPr marL="0" marR="0" lvl="0" indent="0" algn="l"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Digital Ad Placement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Place an advertisement appealing to ____.</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000"/>
                        <a:buFont typeface="Arial"/>
                        <a:buNone/>
                        <a:tabLst/>
                        <a:defRPr/>
                      </a:pPr>
                      <a:r>
                        <a:rPr lang="en-US" altLang="ja-JP" sz="800" b="0" i="0" u="none" strike="noStrike" cap="none" dirty="0">
                          <a:solidFill>
                            <a:sysClr val="windowText" lastClr="000000"/>
                          </a:solidFill>
                          <a:latin typeface="Times New Roman" panose="02020603050405020304" pitchFamily="18" charset="0"/>
                          <a:ea typeface="游ゴシック"/>
                          <a:cs typeface="Times New Roman" panose="02020603050405020304" pitchFamily="18" charset="0"/>
                          <a:sym typeface="Arial"/>
                        </a:rPr>
                        <a:t>00/00</a:t>
                      </a:r>
                      <a:endParaRPr lang="en-US" altLang="ja-JP" sz="1200" b="1" i="0" u="none" strike="noStrike" cap="none" dirty="0">
                        <a:solidFill>
                          <a:sysClr val="windowText" lastClr="000000"/>
                        </a:solidFill>
                        <a:latin typeface="Times New Roman" panose="02020603050405020304" pitchFamily="18" charset="0"/>
                        <a:ea typeface="游ゴシック"/>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1" u="none" strike="noStrike" cap="none">
                          <a:solidFill>
                            <a:sysClr val="windowText" lastClr="000000"/>
                          </a:solidFill>
                          <a:latin typeface="Times New Roman" panose="02020603050405020304" pitchFamily="18" charset="0"/>
                          <a:ea typeface="+mn-ea"/>
                          <a:cs typeface="Times New Roman" panose="02020603050405020304" pitchFamily="18" charset="0"/>
                        </a:rPr>
                        <a:t>during (a certain time when one did or is doing something)</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1" u="none" strike="noStrike" cap="none">
                          <a:solidFill>
                            <a:sysClr val="windowText" lastClr="000000"/>
                          </a:solidFill>
                          <a:latin typeface="Times New Roman" panose="02020603050405020304" pitchFamily="18" charset="0"/>
                          <a:ea typeface="+mn-ea"/>
                          <a:cs typeface="Times New Roman" panose="02020603050405020304" pitchFamily="18" charset="0"/>
                        </a:rPr>
                        <a:t>during (a certain time when one did or is doing something)</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1" u="none" strike="noStrike" cap="none">
                          <a:solidFill>
                            <a:sysClr val="windowText" lastClr="000000"/>
                          </a:solidFill>
                          <a:latin typeface="Times New Roman" panose="02020603050405020304" pitchFamily="18" charset="0"/>
                          <a:ea typeface="+mn-ea"/>
                          <a:cs typeface="Times New Roman" panose="02020603050405020304" pitchFamily="18" charset="0"/>
                        </a:rPr>
                        <a:t>during (a certain time when one did or is doing something)</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054">
                <a:tc>
                  <a:txBody>
                    <a:bodyPr/>
                    <a:lstStyle/>
                    <a:p>
                      <a:pPr marL="0" marR="0" lvl="0" indent="0" algn="l"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○○Add content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Create an article on the theme of ________,</a:t>
                      </a:r>
                      <a:br>
                        <a:rPr lang="en-US" altLang="ja-JP"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rPr>
                      </a:b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 Set up a lead-in to the ________ page.</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000"/>
                        <a:buFont typeface="Arial"/>
                        <a:buNone/>
                        <a:tabLst/>
                        <a:defRPr/>
                      </a:pPr>
                      <a:r>
                        <a:rPr lang="en-US" altLang="ja-JP" sz="800" b="0" i="0" u="none" strike="noStrike" cap="none" dirty="0">
                          <a:solidFill>
                            <a:sysClr val="windowText" lastClr="000000"/>
                          </a:solidFill>
                          <a:latin typeface="Times New Roman" panose="02020603050405020304" pitchFamily="18" charset="0"/>
                          <a:ea typeface="游ゴシック"/>
                          <a:cs typeface="Times New Roman" panose="02020603050405020304" pitchFamily="18" charset="0"/>
                          <a:sym typeface="Arial"/>
                        </a:rPr>
                        <a:t>00/00</a:t>
                      </a:r>
                      <a:endParaRPr lang="en-US" altLang="ja-JP" sz="1200" b="1" i="0" u="none" strike="noStrike" cap="none" dirty="0">
                        <a:solidFill>
                          <a:sysClr val="windowText" lastClr="000000"/>
                        </a:solidFill>
                        <a:latin typeface="Times New Roman" panose="02020603050405020304" pitchFamily="18" charset="0"/>
                        <a:ea typeface="游ゴシック"/>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during (a certain time when one did or is doing something)</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during (a certain time when one did or is doing something)</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during (a certain time when one did or is doing something)</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054">
                <a:tc>
                  <a:txBody>
                    <a:bodyPr/>
                    <a:lstStyle/>
                    <a:p>
                      <a:pPr marL="0" marR="0" lvl="0" indent="0" algn="l"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Conducted a survey of ____.</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Conduct user testing to verify issues</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000"/>
                        <a:buFont typeface="Arial"/>
                        <a:buNone/>
                        <a:tabLst/>
                        <a:defRPr/>
                      </a:pPr>
                      <a:r>
                        <a:rPr lang="en-US" altLang="ja-JP" sz="800" b="0" i="0" u="none" strike="noStrike" cap="none" dirty="0">
                          <a:solidFill>
                            <a:sysClr val="windowText" lastClr="000000"/>
                          </a:solidFill>
                          <a:latin typeface="Times New Roman" panose="02020603050405020304" pitchFamily="18" charset="0"/>
                          <a:ea typeface="游ゴシック"/>
                          <a:cs typeface="Times New Roman" panose="02020603050405020304" pitchFamily="18" charset="0"/>
                          <a:sym typeface="Arial"/>
                        </a:rPr>
                        <a:t>00/00</a:t>
                      </a:r>
                      <a:endParaRPr lang="en-US" altLang="ja-JP" sz="1200" b="1" i="0" u="none" strike="noStrike" cap="none" dirty="0">
                        <a:solidFill>
                          <a:sysClr val="windowText" lastClr="000000"/>
                        </a:solidFill>
                        <a:latin typeface="Times New Roman" panose="02020603050405020304" pitchFamily="18" charset="0"/>
                        <a:ea typeface="游ゴシック"/>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amount of money</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during (a certain time when one did or is doing something)</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amount of money</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pPr marL="0" marR="0" lvl="0" indent="0" algn="l" rtl="0">
                        <a:lnSpc>
                          <a:spcPct val="100000"/>
                        </a:lnSpc>
                        <a:spcBef>
                          <a:spcPts val="0"/>
                        </a:spcBef>
                        <a:spcAft>
                          <a:spcPts val="0"/>
                        </a:spcAft>
                        <a:buClr>
                          <a:schemeClr val="dk1"/>
                        </a:buClr>
                        <a:buSzPts val="1000"/>
                        <a:buFont typeface="Arial"/>
                        <a:buNone/>
                      </a:pPr>
                      <a:r>
                        <a:rPr lang="ja-JP" altLang="en-US"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altLang="en-US"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altLang="en-US"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altLang="en-US"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altLang="en-US"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altLang="en-US" sz="800" b="0" i="0" u="none" strike="noStrike" cap="none">
                          <a:solidFill>
                            <a:sysClr val="windowText" lastClr="000000"/>
                          </a:solidFill>
                          <a:latin typeface="Times New Roman" panose="02020603050405020304" pitchFamily="18" charset="0"/>
                          <a:ea typeface="+mn-ea"/>
                          <a:cs typeface="Times New Roman" panose="02020603050405020304" pitchFamily="18" charset="0"/>
                          <a:sym typeface="Arial"/>
                        </a:rPr>
                        <a:t>...</a:t>
                      </a:r>
                      <a:endParaRPr sz="800" b="0" i="0" u="none" strike="noStrike" cap="none" dirty="0">
                        <a:solidFill>
                          <a:sysClr val="windowText" lastClr="000000"/>
                        </a:solidFill>
                        <a:latin typeface="Times New Roman" panose="02020603050405020304" pitchFamily="18" charset="0"/>
                        <a:ea typeface="+mn-ea"/>
                        <a:cs typeface="Times New Roman" panose="02020603050405020304" pitchFamily="18" charset="0"/>
                        <a:sym typeface="Arial"/>
                      </a:endParaRPr>
                    </a:p>
                  </a:txBody>
                  <a:tcPr marL="84392" marR="84392" marT="84392" marB="84392"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4351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7809-C808-275D-FE2B-E3A32DAB4086}"/>
              </a:ext>
            </a:extLst>
          </p:cNvPr>
          <p:cNvSpPr>
            <a:spLocks noGrp="1"/>
          </p:cNvSpPr>
          <p:nvPr>
            <p:ph type="title" idx="10"/>
          </p:nvPr>
        </p:nvSpPr>
        <p:spPr/>
        <p:txBody>
          <a:bodyPr/>
          <a:lstStyle/>
          <a:p>
            <a:r>
              <a:rPr lang="en-US" altLang="ja-JP" dirty="0">
                <a:sym typeface="Arial"/>
              </a:rPr>
              <a:t>W</a:t>
            </a:r>
            <a:r>
              <a:rPr lang="ja-JP" altLang="ja-JP">
                <a:sym typeface="Arial"/>
              </a:rPr>
              <a:t>ithdrawal </a:t>
            </a:r>
            <a:r>
              <a:rPr lang="en-US" altLang="ja-JP" dirty="0">
                <a:sym typeface="Arial"/>
              </a:rPr>
              <a:t>C</a:t>
            </a:r>
            <a:r>
              <a:rPr lang="ja-JP" altLang="en-US">
                <a:sym typeface="Arial"/>
              </a:rPr>
              <a:t>riteria</a:t>
            </a:r>
            <a:endParaRPr lang="en-US" dirty="0"/>
          </a:p>
        </p:txBody>
      </p:sp>
      <p:sp>
        <p:nvSpPr>
          <p:cNvPr id="4" name="Content Placeholder 3">
            <a:extLst>
              <a:ext uri="{FF2B5EF4-FFF2-40B4-BE49-F238E27FC236}">
                <a16:creationId xmlns:a16="http://schemas.microsoft.com/office/drawing/2014/main" id="{2265CEDF-37A6-B6A1-3B9C-1FBEAC7954B9}"/>
              </a:ext>
            </a:extLst>
          </p:cNvPr>
          <p:cNvSpPr>
            <a:spLocks noGrp="1"/>
          </p:cNvSpPr>
          <p:nvPr>
            <p:ph idx="17"/>
          </p:nvPr>
        </p:nvSpPr>
        <p:spPr/>
        <p:txBody>
          <a:bodyPr/>
          <a:lstStyle/>
          <a:p>
            <a:r>
              <a:rPr lang="en-US" altLang="ja-JP" dirty="0"/>
              <a:t>10-1. W</a:t>
            </a:r>
            <a:r>
              <a:rPr lang="ja-JP" altLang="en-US"/>
              <a:t>ithdrawal criteria</a:t>
            </a:r>
            <a:endParaRPr lang="en-US" dirty="0"/>
          </a:p>
        </p:txBody>
      </p:sp>
      <p:sp>
        <p:nvSpPr>
          <p:cNvPr id="5" name="Content Placeholder 4">
            <a:extLst>
              <a:ext uri="{FF2B5EF4-FFF2-40B4-BE49-F238E27FC236}">
                <a16:creationId xmlns:a16="http://schemas.microsoft.com/office/drawing/2014/main" id="{6EFB2D66-003B-0C29-2D5E-B65BEFF92F2B}"/>
              </a:ext>
            </a:extLst>
          </p:cNvPr>
          <p:cNvSpPr>
            <a:spLocks noGrp="1"/>
          </p:cNvSpPr>
          <p:nvPr>
            <p:ph idx="18"/>
          </p:nvPr>
        </p:nvSpPr>
        <p:spPr/>
        <p:txBody>
          <a:bodyPr/>
          <a:lstStyle/>
          <a:p>
            <a:r>
              <a:rPr lang="ja-JP" altLang="en-US"/>
              <a:t>If the following criteria are not met, the project will be withdrawn</a:t>
            </a:r>
          </a:p>
        </p:txBody>
      </p:sp>
      <p:sp>
        <p:nvSpPr>
          <p:cNvPr id="6" name="Google Shape;333;p5">
            <a:extLst>
              <a:ext uri="{FF2B5EF4-FFF2-40B4-BE49-F238E27FC236}">
                <a16:creationId xmlns:a16="http://schemas.microsoft.com/office/drawing/2014/main" id="{5C1C3852-BBBE-583D-655C-9C5987A25503}"/>
              </a:ext>
            </a:extLst>
          </p:cNvPr>
          <p:cNvSpPr/>
          <p:nvPr/>
        </p:nvSpPr>
        <p:spPr>
          <a:xfrm>
            <a:off x="4881133" y="1974799"/>
            <a:ext cx="3842465" cy="3323077"/>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6000" tIns="36000" rIns="36000" bIns="36000" anchor="ctr" anchorCtr="0">
            <a:noAutofit/>
          </a:bodyPr>
          <a:lstStyle/>
          <a:p>
            <a:pPr>
              <a:buClr>
                <a:srgbClr val="000000"/>
              </a:buClr>
              <a:buSzPts val="1600"/>
            </a:pPr>
            <a:endParaRPr lang="en-US" altLang="ja-JP" sz="1477" b="1" dirty="0">
              <a:solidFill>
                <a:schemeClr val="accent1"/>
              </a:solidFill>
              <a:latin typeface="+mn-ea"/>
              <a:ea typeface="+mn-ea"/>
            </a:endParaRPr>
          </a:p>
          <a:p>
            <a:pPr>
              <a:buClr>
                <a:srgbClr val="000000"/>
              </a:buClr>
              <a:buSzPts val="1600"/>
            </a:pPr>
            <a:endParaRPr lang="en-US" altLang="ja-JP" sz="1477" b="1" dirty="0">
              <a:solidFill>
                <a:schemeClr val="accent1"/>
              </a:solidFill>
              <a:latin typeface="+mn-ea"/>
              <a:ea typeface="+mn-ea"/>
            </a:endParaRPr>
          </a:p>
          <a:p>
            <a:pPr>
              <a:buClr>
                <a:srgbClr val="000000"/>
              </a:buClr>
              <a:buSzPts val="1600"/>
            </a:pPr>
            <a:endParaRPr lang="en-US" altLang="ja-JP" sz="1477" b="1" dirty="0">
              <a:solidFill>
                <a:schemeClr val="accent1"/>
              </a:solidFill>
              <a:latin typeface="+mn-ea"/>
              <a:ea typeface="+mn-ea"/>
            </a:endParaRPr>
          </a:p>
          <a:p>
            <a:pPr>
              <a:buClr>
                <a:srgbClr val="000000"/>
              </a:buClr>
              <a:buSzPts val="1600"/>
            </a:pPr>
            <a:endParaRPr lang="en-US" altLang="ja-JP" sz="1477" b="1" dirty="0">
              <a:solidFill>
                <a:schemeClr val="accent1"/>
              </a:solidFill>
              <a:latin typeface="+mn-ea"/>
              <a:ea typeface="+mn-ea"/>
              <a:sym typeface="Arial"/>
            </a:endParaRPr>
          </a:p>
          <a:p>
            <a:pPr>
              <a:buClr>
                <a:srgbClr val="000000"/>
              </a:buClr>
              <a:buSzPts val="1600"/>
            </a:pPr>
            <a:endParaRPr lang="en-US" sz="1477" b="1" dirty="0">
              <a:solidFill>
                <a:schemeClr val="accent1"/>
              </a:solidFill>
              <a:latin typeface="+mn-ea"/>
              <a:ea typeface="+mn-ea"/>
            </a:endParaRPr>
          </a:p>
          <a:p>
            <a:pPr>
              <a:buClr>
                <a:srgbClr val="000000"/>
              </a:buClr>
              <a:buSzPts val="1600"/>
            </a:pPr>
            <a:endParaRPr lang="en-US" sz="1477" b="1" dirty="0">
              <a:solidFill>
                <a:schemeClr val="accent1"/>
              </a:solidFill>
              <a:latin typeface="+mn-ea"/>
              <a:ea typeface="+mn-ea"/>
              <a:sym typeface="Arial"/>
            </a:endParaRPr>
          </a:p>
          <a:p>
            <a:pPr>
              <a:buClr>
                <a:srgbClr val="000000"/>
              </a:buClr>
              <a:buSzPts val="1600"/>
            </a:pPr>
            <a:endParaRPr lang="en-US" sz="1477" b="1" dirty="0">
              <a:solidFill>
                <a:schemeClr val="accent1"/>
              </a:solidFill>
              <a:latin typeface="+mn-ea"/>
              <a:ea typeface="+mn-ea"/>
            </a:endParaRPr>
          </a:p>
          <a:p>
            <a:pPr>
              <a:buClr>
                <a:srgbClr val="000000"/>
              </a:buClr>
              <a:buSzPts val="1600"/>
            </a:pPr>
            <a:endParaRPr sz="1477" b="1" dirty="0">
              <a:solidFill>
                <a:schemeClr val="accent1"/>
              </a:solidFill>
              <a:latin typeface="+mn-ea"/>
              <a:ea typeface="+mn-ea"/>
              <a:sym typeface="Arial"/>
            </a:endParaRPr>
          </a:p>
        </p:txBody>
      </p:sp>
      <p:sp>
        <p:nvSpPr>
          <p:cNvPr id="7" name="Google Shape;335;p5">
            <a:extLst>
              <a:ext uri="{FF2B5EF4-FFF2-40B4-BE49-F238E27FC236}">
                <a16:creationId xmlns:a16="http://schemas.microsoft.com/office/drawing/2014/main" id="{844F7B5C-016B-BB65-F64F-4D1C68020149}"/>
              </a:ext>
            </a:extLst>
          </p:cNvPr>
          <p:cNvSpPr/>
          <p:nvPr/>
        </p:nvSpPr>
        <p:spPr>
          <a:xfrm>
            <a:off x="4882259" y="1974799"/>
            <a:ext cx="3843590" cy="498462"/>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66462" tIns="66462" rIns="66462" bIns="66462" anchor="ctr" anchorCtr="0">
            <a:normAutofit/>
          </a:bodyPr>
          <a:lstStyle/>
          <a:p>
            <a:pPr algn="ctr">
              <a:buClr>
                <a:srgbClr val="000000"/>
              </a:buClr>
              <a:buSzPts val="1600"/>
            </a:pPr>
            <a:r>
              <a:rPr lang="en-US" altLang="ja-JP" sz="1477" b="1" spc="277" dirty="0">
                <a:solidFill>
                  <a:schemeClr val="bg1"/>
                </a:solidFill>
                <a:latin typeface="Times New Roman" panose="02020603050405020304" pitchFamily="18" charset="0"/>
                <a:ea typeface="+mn-ea"/>
                <a:cs typeface="Times New Roman" panose="02020603050405020304" pitchFamily="18" charset="0"/>
              </a:rPr>
              <a:t>Q</a:t>
            </a:r>
            <a:r>
              <a:rPr lang="ja-JP" altLang="en-US" sz="1477" b="1" spc="277">
                <a:solidFill>
                  <a:schemeClr val="bg1"/>
                </a:solidFill>
                <a:latin typeface="Times New Roman" panose="02020603050405020304" pitchFamily="18" charset="0"/>
                <a:ea typeface="+mn-ea"/>
                <a:cs typeface="Times New Roman" panose="02020603050405020304" pitchFamily="18" charset="0"/>
              </a:rPr>
              <a:t>ualitative </a:t>
            </a:r>
            <a:r>
              <a:rPr lang="en-US" altLang="ja-JP" sz="1477" b="1" spc="277" dirty="0">
                <a:solidFill>
                  <a:schemeClr val="bg1"/>
                </a:solidFill>
                <a:latin typeface="Times New Roman" panose="02020603050405020304" pitchFamily="18" charset="0"/>
                <a:ea typeface="+mn-ea"/>
                <a:cs typeface="Times New Roman" panose="02020603050405020304" pitchFamily="18" charset="0"/>
                <a:sym typeface="Arial"/>
              </a:rPr>
              <a:t>C</a:t>
            </a:r>
            <a:r>
              <a:rPr lang="ja-JP" altLang="en-US" sz="1477" b="1" spc="277">
                <a:solidFill>
                  <a:schemeClr val="bg1"/>
                </a:solidFill>
                <a:latin typeface="Times New Roman" panose="02020603050405020304" pitchFamily="18" charset="0"/>
                <a:ea typeface="+mn-ea"/>
                <a:cs typeface="Times New Roman" panose="02020603050405020304" pitchFamily="18" charset="0"/>
                <a:sym typeface="Arial"/>
              </a:rPr>
              <a:t>riterion</a:t>
            </a:r>
            <a:endParaRPr lang="ja-JP" altLang="en-US" sz="1477" b="1" spc="277"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8" name="Google Shape;333;p5">
            <a:extLst>
              <a:ext uri="{FF2B5EF4-FFF2-40B4-BE49-F238E27FC236}">
                <a16:creationId xmlns:a16="http://schemas.microsoft.com/office/drawing/2014/main" id="{3346074C-00DD-11D3-BB7B-8809C2457544}"/>
              </a:ext>
            </a:extLst>
          </p:cNvPr>
          <p:cNvSpPr/>
          <p:nvPr/>
        </p:nvSpPr>
        <p:spPr>
          <a:xfrm>
            <a:off x="417028" y="1974799"/>
            <a:ext cx="3842465" cy="3323077"/>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6000" tIns="36000" rIns="36000" bIns="36000" anchor="ctr" anchorCtr="0">
            <a:noAutofit/>
          </a:bodyPr>
          <a:lstStyle/>
          <a:p>
            <a:pPr>
              <a:buClr>
                <a:srgbClr val="000000"/>
              </a:buClr>
              <a:buSzPts val="1600"/>
            </a:pPr>
            <a:endParaRPr lang="en-US" altLang="ja-JP" sz="1477" b="1" dirty="0">
              <a:solidFill>
                <a:schemeClr val="accent1"/>
              </a:solidFill>
              <a:latin typeface="+mn-ea"/>
              <a:ea typeface="+mn-ea"/>
            </a:endParaRPr>
          </a:p>
          <a:p>
            <a:pPr>
              <a:buClr>
                <a:srgbClr val="000000"/>
              </a:buClr>
              <a:buSzPts val="1600"/>
            </a:pPr>
            <a:endParaRPr lang="en-US" altLang="ja-JP" sz="1477" b="1" dirty="0">
              <a:solidFill>
                <a:schemeClr val="accent1"/>
              </a:solidFill>
              <a:latin typeface="+mn-ea"/>
              <a:ea typeface="+mn-ea"/>
            </a:endParaRPr>
          </a:p>
          <a:p>
            <a:pPr>
              <a:buClr>
                <a:srgbClr val="000000"/>
              </a:buClr>
              <a:buSzPts val="1600"/>
            </a:pPr>
            <a:endParaRPr lang="en-US" altLang="ja-JP" sz="1477" b="1" dirty="0">
              <a:solidFill>
                <a:schemeClr val="accent1"/>
              </a:solidFill>
              <a:latin typeface="+mn-ea"/>
              <a:ea typeface="+mn-ea"/>
            </a:endParaRPr>
          </a:p>
          <a:p>
            <a:pPr>
              <a:buClr>
                <a:srgbClr val="000000"/>
              </a:buClr>
              <a:buSzPts val="1600"/>
            </a:pPr>
            <a:endParaRPr lang="en-US" altLang="ja-JP" sz="1477" b="1" dirty="0">
              <a:solidFill>
                <a:schemeClr val="accent1"/>
              </a:solidFill>
              <a:latin typeface="+mn-ea"/>
              <a:ea typeface="+mn-ea"/>
              <a:sym typeface="Arial"/>
            </a:endParaRPr>
          </a:p>
          <a:p>
            <a:pPr>
              <a:buClr>
                <a:srgbClr val="000000"/>
              </a:buClr>
              <a:buSzPts val="1600"/>
            </a:pPr>
            <a:endParaRPr lang="en-US" sz="1477" b="1" dirty="0">
              <a:solidFill>
                <a:schemeClr val="accent1"/>
              </a:solidFill>
              <a:latin typeface="+mn-ea"/>
              <a:ea typeface="+mn-ea"/>
            </a:endParaRPr>
          </a:p>
          <a:p>
            <a:pPr>
              <a:buClr>
                <a:srgbClr val="000000"/>
              </a:buClr>
              <a:buSzPts val="1600"/>
            </a:pPr>
            <a:endParaRPr lang="en-US" sz="1477" b="1" dirty="0">
              <a:solidFill>
                <a:schemeClr val="accent1"/>
              </a:solidFill>
              <a:latin typeface="+mn-ea"/>
              <a:ea typeface="+mn-ea"/>
              <a:sym typeface="Arial"/>
            </a:endParaRPr>
          </a:p>
          <a:p>
            <a:pPr>
              <a:buClr>
                <a:srgbClr val="000000"/>
              </a:buClr>
              <a:buSzPts val="1600"/>
            </a:pPr>
            <a:endParaRPr lang="en-US" sz="1477" b="1" dirty="0">
              <a:solidFill>
                <a:schemeClr val="accent1"/>
              </a:solidFill>
              <a:latin typeface="+mn-ea"/>
              <a:ea typeface="+mn-ea"/>
            </a:endParaRPr>
          </a:p>
          <a:p>
            <a:pPr>
              <a:buClr>
                <a:srgbClr val="000000"/>
              </a:buClr>
              <a:buSzPts val="1600"/>
            </a:pPr>
            <a:endParaRPr sz="1477" b="1" dirty="0">
              <a:solidFill>
                <a:schemeClr val="accent1"/>
              </a:solidFill>
              <a:latin typeface="+mn-ea"/>
              <a:ea typeface="+mn-ea"/>
              <a:sym typeface="Arial"/>
            </a:endParaRPr>
          </a:p>
        </p:txBody>
      </p:sp>
      <p:sp>
        <p:nvSpPr>
          <p:cNvPr id="9" name="Google Shape;335;p5">
            <a:extLst>
              <a:ext uri="{FF2B5EF4-FFF2-40B4-BE49-F238E27FC236}">
                <a16:creationId xmlns:a16="http://schemas.microsoft.com/office/drawing/2014/main" id="{E551B40E-D2F8-E1CE-03D3-5618FF54EBB2}"/>
              </a:ext>
            </a:extLst>
          </p:cNvPr>
          <p:cNvSpPr/>
          <p:nvPr/>
        </p:nvSpPr>
        <p:spPr>
          <a:xfrm>
            <a:off x="418154" y="1974799"/>
            <a:ext cx="3843590" cy="498462"/>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66462" tIns="66462" rIns="66462" bIns="66462" anchor="ctr" anchorCtr="0">
            <a:normAutofit/>
          </a:bodyPr>
          <a:lstStyle/>
          <a:p>
            <a:pPr algn="ctr">
              <a:buClr>
                <a:srgbClr val="000000"/>
              </a:buClr>
              <a:buSzPts val="1600"/>
            </a:pPr>
            <a:r>
              <a:rPr lang="ja-JP" altLang="en-US" sz="1477" b="1" spc="277" dirty="0">
                <a:solidFill>
                  <a:schemeClr val="bg1"/>
                </a:solidFill>
                <a:latin typeface="Times New Roman" panose="02020603050405020304" pitchFamily="18" charset="0"/>
                <a:ea typeface="+mn-ea"/>
                <a:cs typeface="Times New Roman" panose="02020603050405020304" pitchFamily="18" charset="0"/>
                <a:sym typeface="Arial"/>
              </a:rPr>
              <a:t>Quantitative Standards</a:t>
            </a:r>
            <a:endParaRPr sz="1477" b="1" spc="277"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0" name="Google Shape;311;p4">
            <a:extLst>
              <a:ext uri="{FF2B5EF4-FFF2-40B4-BE49-F238E27FC236}">
                <a16:creationId xmlns:a16="http://schemas.microsoft.com/office/drawing/2014/main" id="{19B01944-5F9C-49A1-658F-7E3329547332}"/>
              </a:ext>
            </a:extLst>
          </p:cNvPr>
          <p:cNvSpPr txBox="1"/>
          <p:nvPr/>
        </p:nvSpPr>
        <p:spPr>
          <a:xfrm>
            <a:off x="1129658" y="2772738"/>
            <a:ext cx="2824615" cy="531692"/>
          </a:xfrm>
          <a:prstGeom prst="rect">
            <a:avLst/>
          </a:prstGeom>
          <a:noFill/>
          <a:ln>
            <a:noFill/>
          </a:ln>
        </p:spPr>
        <p:txBody>
          <a:bodyPr spcFirstLastPara="1" wrap="square" lIns="33231" tIns="33231" rIns="33231" bIns="33231" anchor="ctr" anchorCtr="0">
            <a:noAutofit/>
          </a:bodyPr>
          <a:lstStyle/>
          <a:p>
            <a:pPr>
              <a:spcAft>
                <a:spcPts val="369"/>
              </a:spcAft>
              <a:buClr>
                <a:srgbClr val="1B224C"/>
              </a:buClr>
              <a:buSzPts val="1292"/>
            </a:pPr>
            <a:r>
              <a:rPr lang="ja-JP" altLang="en-US" sz="1200" b="1" dirty="0">
                <a:latin typeface="Times New Roman" panose="02020603050405020304" pitchFamily="18" charset="0"/>
                <a:ea typeface="+mn-ea"/>
                <a:cs typeface="Times New Roman" panose="02020603050405020304" pitchFamily="18" charset="0"/>
                <a:sym typeface="Arial"/>
              </a:rPr>
              <a:t>If the </a:t>
            </a:r>
            <a:r>
              <a:rPr lang="ja-JP" altLang="en-US" sz="1200" b="1">
                <a:latin typeface="Times New Roman" panose="02020603050405020304" pitchFamily="18" charset="0"/>
                <a:ea typeface="+mn-ea"/>
                <a:cs typeface="Times New Roman" panose="02020603050405020304" pitchFamily="18" charset="0"/>
                <a:sym typeface="Arial"/>
              </a:rPr>
              <a:t>company does not turn a profit in </a:t>
            </a:r>
            <a:r>
              <a:rPr lang="ja-JP" altLang="en-US" sz="1200" b="1" dirty="0">
                <a:latin typeface="Times New Roman" panose="02020603050405020304" pitchFamily="18" charset="0"/>
                <a:ea typeface="+mn-ea"/>
                <a:cs typeface="Times New Roman" panose="02020603050405020304" pitchFamily="18" charset="0"/>
                <a:sym typeface="Arial"/>
              </a:rPr>
              <a:t>a single month in month XX.</a:t>
            </a:r>
            <a:endParaRPr sz="1200" b="1" dirty="0">
              <a:latin typeface="Times New Roman" panose="02020603050405020304" pitchFamily="18" charset="0"/>
              <a:ea typeface="+mn-ea"/>
              <a:cs typeface="Times New Roman" panose="02020603050405020304" pitchFamily="18" charset="0"/>
              <a:sym typeface="Arial"/>
            </a:endParaRPr>
          </a:p>
        </p:txBody>
      </p:sp>
      <p:sp>
        <p:nvSpPr>
          <p:cNvPr id="11" name="Google Shape;311;p4">
            <a:extLst>
              <a:ext uri="{FF2B5EF4-FFF2-40B4-BE49-F238E27FC236}">
                <a16:creationId xmlns:a16="http://schemas.microsoft.com/office/drawing/2014/main" id="{C2F73446-6663-43E1-85AA-E31515D27652}"/>
              </a:ext>
            </a:extLst>
          </p:cNvPr>
          <p:cNvSpPr txBox="1"/>
          <p:nvPr/>
        </p:nvSpPr>
        <p:spPr>
          <a:xfrm>
            <a:off x="1129658" y="3608792"/>
            <a:ext cx="2824615" cy="531692"/>
          </a:xfrm>
          <a:prstGeom prst="rect">
            <a:avLst/>
          </a:prstGeom>
          <a:noFill/>
          <a:ln>
            <a:noFill/>
          </a:ln>
        </p:spPr>
        <p:txBody>
          <a:bodyPr spcFirstLastPara="1" wrap="square" lIns="33231" tIns="33231" rIns="33231" bIns="33231" anchor="ctr" anchorCtr="0">
            <a:noAutofit/>
          </a:bodyPr>
          <a:lstStyle/>
          <a:p>
            <a:pPr>
              <a:spcAft>
                <a:spcPts val="369"/>
              </a:spcAft>
              <a:buClr>
                <a:srgbClr val="1B224C"/>
              </a:buClr>
              <a:buSzPts val="1292"/>
            </a:pPr>
            <a:r>
              <a:rPr lang="ja-JP" altLang="en-US" sz="1200" b="1" dirty="0">
                <a:latin typeface="Times New Roman" panose="02020603050405020304" pitchFamily="18" charset="0"/>
                <a:ea typeface="+mn-ea"/>
                <a:cs typeface="Times New Roman" panose="02020603050405020304" pitchFamily="18" charset="0"/>
                <a:sym typeface="Arial"/>
              </a:rPr>
              <a:t>If less than </a:t>
            </a:r>
            <a:r>
              <a:rPr lang="en-US" altLang="ja-JP" sz="1200" b="1" dirty="0">
                <a:latin typeface="Times New Roman" panose="02020603050405020304" pitchFamily="18" charset="0"/>
                <a:ea typeface="+mn-ea"/>
                <a:cs typeface="Times New Roman" panose="02020603050405020304" pitchFamily="18" charset="0"/>
              </a:rPr>
              <a:t>50 </a:t>
            </a:r>
            <a:r>
              <a:rPr lang="ja-JP" altLang="en-US" sz="1200" b="1" dirty="0">
                <a:latin typeface="Times New Roman" panose="02020603050405020304" pitchFamily="18" charset="0"/>
                <a:ea typeface="+mn-ea"/>
                <a:cs typeface="Times New Roman" panose="02020603050405020304" pitchFamily="18" charset="0"/>
              </a:rPr>
              <a:t>companies are under contract in the </a:t>
            </a:r>
            <a:r>
              <a:rPr lang="ja-JP" altLang="en-US" sz="1200" b="1" dirty="0">
                <a:latin typeface="Times New Roman" panose="02020603050405020304" pitchFamily="18" charset="0"/>
                <a:ea typeface="+mn-ea"/>
                <a:cs typeface="Times New Roman" panose="02020603050405020304" pitchFamily="18" charset="0"/>
                <a:sym typeface="Arial"/>
              </a:rPr>
              <a:t>○○th month</a:t>
            </a:r>
            <a:endParaRPr sz="1200" b="1" dirty="0">
              <a:latin typeface="Times New Roman" panose="02020603050405020304" pitchFamily="18" charset="0"/>
              <a:ea typeface="+mn-ea"/>
              <a:cs typeface="Times New Roman" panose="02020603050405020304" pitchFamily="18" charset="0"/>
              <a:sym typeface="Arial"/>
            </a:endParaRPr>
          </a:p>
        </p:txBody>
      </p:sp>
      <p:sp>
        <p:nvSpPr>
          <p:cNvPr id="12" name="Google Shape;311;p4">
            <a:extLst>
              <a:ext uri="{FF2B5EF4-FFF2-40B4-BE49-F238E27FC236}">
                <a16:creationId xmlns:a16="http://schemas.microsoft.com/office/drawing/2014/main" id="{DF64C9D9-DD1C-406A-39CF-F84E1BD39286}"/>
              </a:ext>
            </a:extLst>
          </p:cNvPr>
          <p:cNvSpPr txBox="1"/>
          <p:nvPr/>
        </p:nvSpPr>
        <p:spPr>
          <a:xfrm>
            <a:off x="1130783" y="4439740"/>
            <a:ext cx="2824615" cy="531692"/>
          </a:xfrm>
          <a:prstGeom prst="rect">
            <a:avLst/>
          </a:prstGeom>
          <a:noFill/>
          <a:ln>
            <a:noFill/>
          </a:ln>
        </p:spPr>
        <p:txBody>
          <a:bodyPr spcFirstLastPara="1" wrap="square" lIns="33231" tIns="33231" rIns="33231" bIns="33231" anchor="ctr" anchorCtr="0">
            <a:noAutofit/>
          </a:bodyPr>
          <a:lstStyle/>
          <a:p>
            <a:pPr>
              <a:spcAft>
                <a:spcPts val="369"/>
              </a:spcAft>
              <a:buClr>
                <a:srgbClr val="1B224C"/>
              </a:buClr>
              <a:buSzPts val="1292"/>
            </a:pPr>
            <a:r>
              <a:rPr lang="ja-JP" altLang="en-US" sz="1200" b="1">
                <a:latin typeface="Times New Roman" panose="02020603050405020304" pitchFamily="18" charset="0"/>
                <a:ea typeface="+mn-ea"/>
                <a:cs typeface="Times New Roman" panose="02020603050405020304" pitchFamily="18" charset="0"/>
                <a:sym typeface="Arial"/>
              </a:rPr>
              <a:t>For ○○○○○○</a:t>
            </a:r>
            <a:endParaRPr sz="1200" b="1" dirty="0">
              <a:latin typeface="Times New Roman" panose="02020603050405020304" pitchFamily="18" charset="0"/>
              <a:ea typeface="+mn-ea"/>
              <a:cs typeface="Times New Roman" panose="02020603050405020304" pitchFamily="18" charset="0"/>
              <a:sym typeface="Arial"/>
            </a:endParaRPr>
          </a:p>
        </p:txBody>
      </p:sp>
      <p:cxnSp>
        <p:nvCxnSpPr>
          <p:cNvPr id="13" name="直線コネクタ 28">
            <a:extLst>
              <a:ext uri="{FF2B5EF4-FFF2-40B4-BE49-F238E27FC236}">
                <a16:creationId xmlns:a16="http://schemas.microsoft.com/office/drawing/2014/main" id="{ECB447D5-B6CC-5177-78E7-03FD8A0F9B0D}"/>
              </a:ext>
            </a:extLst>
          </p:cNvPr>
          <p:cNvCxnSpPr/>
          <p:nvPr/>
        </p:nvCxnSpPr>
        <p:spPr>
          <a:xfrm>
            <a:off x="744150" y="3416138"/>
            <a:ext cx="315692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29">
            <a:extLst>
              <a:ext uri="{FF2B5EF4-FFF2-40B4-BE49-F238E27FC236}">
                <a16:creationId xmlns:a16="http://schemas.microsoft.com/office/drawing/2014/main" id="{8F118504-0142-9FFC-F321-C36073BA2832}"/>
              </a:ext>
            </a:extLst>
          </p:cNvPr>
          <p:cNvCxnSpPr/>
          <p:nvPr/>
        </p:nvCxnSpPr>
        <p:spPr>
          <a:xfrm>
            <a:off x="744150" y="4288348"/>
            <a:ext cx="315692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311;p4">
            <a:extLst>
              <a:ext uri="{FF2B5EF4-FFF2-40B4-BE49-F238E27FC236}">
                <a16:creationId xmlns:a16="http://schemas.microsoft.com/office/drawing/2014/main" id="{6BB66B5B-5D2D-A574-B49B-87E6FF6D538F}"/>
              </a:ext>
            </a:extLst>
          </p:cNvPr>
          <p:cNvSpPr txBox="1"/>
          <p:nvPr/>
        </p:nvSpPr>
        <p:spPr>
          <a:xfrm>
            <a:off x="5579330" y="2772738"/>
            <a:ext cx="2824615" cy="531692"/>
          </a:xfrm>
          <a:prstGeom prst="rect">
            <a:avLst/>
          </a:prstGeom>
          <a:noFill/>
          <a:ln>
            <a:noFill/>
          </a:ln>
        </p:spPr>
        <p:txBody>
          <a:bodyPr spcFirstLastPara="1" wrap="square" lIns="33231" tIns="33231" rIns="33231" bIns="33231" anchor="ctr" anchorCtr="0">
            <a:noAutofit/>
          </a:bodyPr>
          <a:lstStyle/>
          <a:p>
            <a:pPr>
              <a:spcAft>
                <a:spcPts val="369"/>
              </a:spcAft>
              <a:buClr>
                <a:srgbClr val="1B224C"/>
              </a:buClr>
              <a:buSzPts val="1292"/>
            </a:pPr>
            <a:r>
              <a:rPr lang="ja-JP" altLang="en-US" sz="1200" b="1">
                <a:latin typeface="Times New Roman" panose="02020603050405020304" pitchFamily="18" charset="0"/>
                <a:ea typeface="+mn-ea"/>
                <a:cs typeface="Times New Roman" panose="02020603050405020304" pitchFamily="18" charset="0"/>
              </a:rPr>
              <a:t>If future business expansion is not expected</a:t>
            </a:r>
            <a:endParaRPr lang="ja-JP" altLang="en-US" sz="1200" b="1" dirty="0">
              <a:latin typeface="Times New Roman" panose="02020603050405020304" pitchFamily="18" charset="0"/>
              <a:ea typeface="+mn-ea"/>
              <a:cs typeface="Times New Roman" panose="02020603050405020304" pitchFamily="18" charset="0"/>
              <a:sym typeface="Arial"/>
            </a:endParaRPr>
          </a:p>
        </p:txBody>
      </p:sp>
      <p:sp>
        <p:nvSpPr>
          <p:cNvPr id="16" name="Google Shape;311;p4">
            <a:extLst>
              <a:ext uri="{FF2B5EF4-FFF2-40B4-BE49-F238E27FC236}">
                <a16:creationId xmlns:a16="http://schemas.microsoft.com/office/drawing/2014/main" id="{8C5F1A88-CAAC-5AA3-D22D-73E3E010A8FC}"/>
              </a:ext>
            </a:extLst>
          </p:cNvPr>
          <p:cNvSpPr txBox="1"/>
          <p:nvPr/>
        </p:nvSpPr>
        <p:spPr>
          <a:xfrm>
            <a:off x="5579330" y="3608792"/>
            <a:ext cx="2824615" cy="531692"/>
          </a:xfrm>
          <a:prstGeom prst="rect">
            <a:avLst/>
          </a:prstGeom>
          <a:noFill/>
          <a:ln>
            <a:noFill/>
          </a:ln>
        </p:spPr>
        <p:txBody>
          <a:bodyPr spcFirstLastPara="1" wrap="square" lIns="33231" tIns="33231" rIns="33231" bIns="33231" anchor="ctr" anchorCtr="0">
            <a:noAutofit/>
          </a:bodyPr>
          <a:lstStyle/>
          <a:p>
            <a:pPr>
              <a:spcAft>
                <a:spcPts val="369"/>
              </a:spcAft>
              <a:buClr>
                <a:srgbClr val="1B224C"/>
              </a:buClr>
              <a:buSzPts val="1292"/>
            </a:pPr>
            <a:r>
              <a:rPr lang="ja-JP" altLang="en-US" sz="1200" b="1">
                <a:latin typeface="Times New Roman" panose="02020603050405020304" pitchFamily="18" charset="0"/>
                <a:ea typeface="+mn-ea"/>
                <a:cs typeface="Times New Roman" panose="02020603050405020304" pitchFamily="18" charset="0"/>
                <a:sym typeface="Arial"/>
              </a:rPr>
              <a:t>For ○○○○○○</a:t>
            </a:r>
            <a:endParaRPr sz="1200" b="1" dirty="0">
              <a:latin typeface="Times New Roman" panose="02020603050405020304" pitchFamily="18" charset="0"/>
              <a:ea typeface="+mn-ea"/>
              <a:cs typeface="Times New Roman" panose="02020603050405020304" pitchFamily="18" charset="0"/>
              <a:sym typeface="Arial"/>
            </a:endParaRPr>
          </a:p>
        </p:txBody>
      </p:sp>
      <p:sp>
        <p:nvSpPr>
          <p:cNvPr id="17" name="Google Shape;311;p4">
            <a:extLst>
              <a:ext uri="{FF2B5EF4-FFF2-40B4-BE49-F238E27FC236}">
                <a16:creationId xmlns:a16="http://schemas.microsoft.com/office/drawing/2014/main" id="{9185924E-E20D-D04E-BA32-32175B1AAD7F}"/>
              </a:ext>
            </a:extLst>
          </p:cNvPr>
          <p:cNvSpPr txBox="1"/>
          <p:nvPr/>
        </p:nvSpPr>
        <p:spPr>
          <a:xfrm>
            <a:off x="5580455" y="4439740"/>
            <a:ext cx="2824615" cy="531692"/>
          </a:xfrm>
          <a:prstGeom prst="rect">
            <a:avLst/>
          </a:prstGeom>
          <a:noFill/>
          <a:ln>
            <a:noFill/>
          </a:ln>
        </p:spPr>
        <p:txBody>
          <a:bodyPr spcFirstLastPara="1" wrap="square" lIns="33231" tIns="33231" rIns="33231" bIns="33231" anchor="ctr" anchorCtr="0">
            <a:noAutofit/>
          </a:bodyPr>
          <a:lstStyle/>
          <a:p>
            <a:pPr>
              <a:spcAft>
                <a:spcPts val="369"/>
              </a:spcAft>
              <a:buClr>
                <a:srgbClr val="1B224C"/>
              </a:buClr>
              <a:buSzPts val="1292"/>
            </a:pPr>
            <a:r>
              <a:rPr lang="ja-JP" altLang="en-US" sz="1200" b="1">
                <a:latin typeface="Times New Roman" panose="02020603050405020304" pitchFamily="18" charset="0"/>
                <a:ea typeface="+mn-ea"/>
                <a:cs typeface="Times New Roman" panose="02020603050405020304" pitchFamily="18" charset="0"/>
                <a:sym typeface="Arial"/>
              </a:rPr>
              <a:t>For ○○○○○○</a:t>
            </a:r>
            <a:endParaRPr sz="1200" b="1" dirty="0">
              <a:latin typeface="Times New Roman" panose="02020603050405020304" pitchFamily="18" charset="0"/>
              <a:ea typeface="+mn-ea"/>
              <a:cs typeface="Times New Roman" panose="02020603050405020304" pitchFamily="18" charset="0"/>
              <a:sym typeface="Arial"/>
            </a:endParaRPr>
          </a:p>
        </p:txBody>
      </p:sp>
      <p:cxnSp>
        <p:nvCxnSpPr>
          <p:cNvPr id="18" name="直線コネクタ 37">
            <a:extLst>
              <a:ext uri="{FF2B5EF4-FFF2-40B4-BE49-F238E27FC236}">
                <a16:creationId xmlns:a16="http://schemas.microsoft.com/office/drawing/2014/main" id="{71CBDA47-2815-4D5A-857F-E18BBD1C12BF}"/>
              </a:ext>
            </a:extLst>
          </p:cNvPr>
          <p:cNvCxnSpPr/>
          <p:nvPr/>
        </p:nvCxnSpPr>
        <p:spPr>
          <a:xfrm>
            <a:off x="5193822" y="3416138"/>
            <a:ext cx="315692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38">
            <a:extLst>
              <a:ext uri="{FF2B5EF4-FFF2-40B4-BE49-F238E27FC236}">
                <a16:creationId xmlns:a16="http://schemas.microsoft.com/office/drawing/2014/main" id="{8A95B07F-EEDD-976B-71C9-AFAD248C75BA}"/>
              </a:ext>
            </a:extLst>
          </p:cNvPr>
          <p:cNvCxnSpPr/>
          <p:nvPr/>
        </p:nvCxnSpPr>
        <p:spPr>
          <a:xfrm>
            <a:off x="5193822" y="4288348"/>
            <a:ext cx="315692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グラフィックス 41" descr="チェックマークを付けたチェック ボックス 単色塗りつぶし">
            <a:extLst>
              <a:ext uri="{FF2B5EF4-FFF2-40B4-BE49-F238E27FC236}">
                <a16:creationId xmlns:a16="http://schemas.microsoft.com/office/drawing/2014/main" id="{097AF702-A512-7AEB-BEDC-293465C4E1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967" y="2816002"/>
            <a:ext cx="365538" cy="365538"/>
          </a:xfrm>
          <a:prstGeom prst="rect">
            <a:avLst/>
          </a:prstGeom>
        </p:spPr>
      </p:pic>
      <p:pic>
        <p:nvPicPr>
          <p:cNvPr id="21" name="グラフィックス 42" descr="チェックマークを付けたチェック ボックス 単色塗りつぶし">
            <a:extLst>
              <a:ext uri="{FF2B5EF4-FFF2-40B4-BE49-F238E27FC236}">
                <a16:creationId xmlns:a16="http://schemas.microsoft.com/office/drawing/2014/main" id="{F50CC86E-3773-4BE6-2D78-1A30982993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967" y="3652057"/>
            <a:ext cx="365538" cy="365538"/>
          </a:xfrm>
          <a:prstGeom prst="rect">
            <a:avLst/>
          </a:prstGeom>
        </p:spPr>
      </p:pic>
      <p:pic>
        <p:nvPicPr>
          <p:cNvPr id="22" name="グラフィックス 44" descr="チェックマークを付けたチェック ボックス 単色塗りつぶし">
            <a:extLst>
              <a:ext uri="{FF2B5EF4-FFF2-40B4-BE49-F238E27FC236}">
                <a16:creationId xmlns:a16="http://schemas.microsoft.com/office/drawing/2014/main" id="{C3E5E07D-8297-F779-E8CE-1DB0D4886D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967" y="4483005"/>
            <a:ext cx="365538" cy="365538"/>
          </a:xfrm>
          <a:prstGeom prst="rect">
            <a:avLst/>
          </a:prstGeom>
        </p:spPr>
      </p:pic>
      <p:pic>
        <p:nvPicPr>
          <p:cNvPr id="23" name="グラフィックス 45" descr="チェックマークを付けたチェック ボックス 単色塗りつぶし">
            <a:extLst>
              <a:ext uri="{FF2B5EF4-FFF2-40B4-BE49-F238E27FC236}">
                <a16:creationId xmlns:a16="http://schemas.microsoft.com/office/drawing/2014/main" id="{B30DFF0B-6056-AB4E-EBAA-0190D737FD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4049" y="2816002"/>
            <a:ext cx="365538" cy="365538"/>
          </a:xfrm>
          <a:prstGeom prst="rect">
            <a:avLst/>
          </a:prstGeom>
        </p:spPr>
      </p:pic>
      <p:pic>
        <p:nvPicPr>
          <p:cNvPr id="24" name="グラフィックス 46" descr="チェックマークを付けたチェック ボックス 単色塗りつぶし">
            <a:extLst>
              <a:ext uri="{FF2B5EF4-FFF2-40B4-BE49-F238E27FC236}">
                <a16:creationId xmlns:a16="http://schemas.microsoft.com/office/drawing/2014/main" id="{E94E010D-8E18-14CE-66F7-473C257C64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4049" y="3652057"/>
            <a:ext cx="365538" cy="365538"/>
          </a:xfrm>
          <a:prstGeom prst="rect">
            <a:avLst/>
          </a:prstGeom>
        </p:spPr>
      </p:pic>
      <p:pic>
        <p:nvPicPr>
          <p:cNvPr id="25" name="グラフィックス 47" descr="チェックマークを付けたチェック ボックス 単色塗りつぶし">
            <a:extLst>
              <a:ext uri="{FF2B5EF4-FFF2-40B4-BE49-F238E27FC236}">
                <a16:creationId xmlns:a16="http://schemas.microsoft.com/office/drawing/2014/main" id="{9D6B324A-7AE9-41F1-B23A-68D46CF280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4049" y="4483005"/>
            <a:ext cx="365538" cy="365538"/>
          </a:xfrm>
          <a:prstGeom prst="rect">
            <a:avLst/>
          </a:prstGeom>
        </p:spPr>
      </p:pic>
    </p:spTree>
    <p:extLst>
      <p:ext uri="{BB962C8B-B14F-4D97-AF65-F5344CB8AC3E}">
        <p14:creationId xmlns:p14="http://schemas.microsoft.com/office/powerpoint/2010/main" val="301842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72688-3221-1A61-D244-04584AE30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FF512-1AAD-018C-5EF6-D5A967422065}"/>
              </a:ext>
            </a:extLst>
          </p:cNvPr>
          <p:cNvSpPr>
            <a:spLocks noGrp="1"/>
          </p:cNvSpPr>
          <p:nvPr>
            <p:ph type="title" idx="10"/>
          </p:nvPr>
        </p:nvSpPr>
        <p:spPr/>
        <p:txBody>
          <a:bodyPr/>
          <a:lstStyle/>
          <a:p>
            <a:r>
              <a:rPr lang="ja-JP" altLang="en-US"/>
              <a:t>Assumed risk</a:t>
            </a:r>
            <a:endParaRPr lang="en-US" dirty="0"/>
          </a:p>
        </p:txBody>
      </p:sp>
      <p:sp>
        <p:nvSpPr>
          <p:cNvPr id="4" name="Content Placeholder 3">
            <a:extLst>
              <a:ext uri="{FF2B5EF4-FFF2-40B4-BE49-F238E27FC236}">
                <a16:creationId xmlns:a16="http://schemas.microsoft.com/office/drawing/2014/main" id="{9D898330-C4DF-AE53-9ADF-C6241F341049}"/>
              </a:ext>
            </a:extLst>
          </p:cNvPr>
          <p:cNvSpPr>
            <a:spLocks noGrp="1"/>
          </p:cNvSpPr>
          <p:nvPr>
            <p:ph idx="17"/>
          </p:nvPr>
        </p:nvSpPr>
        <p:spPr/>
        <p:txBody>
          <a:bodyPr/>
          <a:lstStyle/>
          <a:p>
            <a:r>
              <a:rPr lang="en-US" altLang="ja-JP" dirty="0"/>
              <a:t>11-1 </a:t>
            </a:r>
            <a:r>
              <a:rPr lang="ja-JP" altLang="en-US"/>
              <a:t>Assumed Risks and Countermeasures</a:t>
            </a:r>
            <a:endParaRPr lang="en-US" dirty="0"/>
          </a:p>
        </p:txBody>
      </p:sp>
      <p:sp>
        <p:nvSpPr>
          <p:cNvPr id="5" name="Content Placeholder 4">
            <a:extLst>
              <a:ext uri="{FF2B5EF4-FFF2-40B4-BE49-F238E27FC236}">
                <a16:creationId xmlns:a16="http://schemas.microsoft.com/office/drawing/2014/main" id="{84CE294B-77F8-3934-7D77-9A61FC78A6D0}"/>
              </a:ext>
            </a:extLst>
          </p:cNvPr>
          <p:cNvSpPr>
            <a:spLocks noGrp="1"/>
          </p:cNvSpPr>
          <p:nvPr>
            <p:ph idx="18"/>
          </p:nvPr>
        </p:nvSpPr>
        <p:spPr/>
        <p:txBody>
          <a:bodyPr/>
          <a:lstStyle/>
          <a:p>
            <a:endParaRPr lang="en-US"/>
          </a:p>
        </p:txBody>
      </p:sp>
      <p:sp>
        <p:nvSpPr>
          <p:cNvPr id="6" name="Google Shape;333;p5">
            <a:extLst>
              <a:ext uri="{FF2B5EF4-FFF2-40B4-BE49-F238E27FC236}">
                <a16:creationId xmlns:a16="http://schemas.microsoft.com/office/drawing/2014/main" id="{664D2063-B86B-9B9E-519A-E75FEDBC5A63}"/>
              </a:ext>
            </a:extLst>
          </p:cNvPr>
          <p:cNvSpPr/>
          <p:nvPr/>
        </p:nvSpPr>
        <p:spPr>
          <a:xfrm>
            <a:off x="435220" y="2073803"/>
            <a:ext cx="3821538" cy="2093538"/>
          </a:xfrm>
          <a:prstGeom prst="roundRect">
            <a:avLst>
              <a:gd name="adj" fmla="val 3208"/>
            </a:avLst>
          </a:prstGeom>
          <a:solidFill>
            <a:schemeClr val="lt1"/>
          </a:solidFill>
          <a:ln>
            <a:noFill/>
          </a:ln>
          <a:effectLst>
            <a:outerShdw blurRad="127000" algn="ctr" rotWithShape="0">
              <a:srgbClr val="000000">
                <a:alpha val="40000"/>
              </a:srgbClr>
            </a:outerShdw>
          </a:effectLst>
        </p:spPr>
        <p:txBody>
          <a:bodyPr spcFirstLastPara="1" wrap="square" lIns="36000" tIns="36000" rIns="36000" bIns="36000" anchor="ctr" anchorCtr="0">
            <a:noAutofit/>
          </a:bodyPr>
          <a:lstStyle/>
          <a:p>
            <a:pPr algn="ctr">
              <a:buClr>
                <a:srgbClr val="000000"/>
              </a:buClr>
              <a:buSzPts val="1600"/>
            </a:pPr>
            <a:endParaRPr sz="1200" b="1" spc="277">
              <a:solidFill>
                <a:schemeClr val="accent1"/>
              </a:solidFill>
              <a:latin typeface="Times New Roman" panose="02020603050405020304" pitchFamily="18" charset="0"/>
              <a:ea typeface="+mn-ea"/>
              <a:cs typeface="Times New Roman" panose="02020603050405020304" pitchFamily="18" charset="0"/>
              <a:sym typeface="Arial"/>
            </a:endParaRPr>
          </a:p>
        </p:txBody>
      </p:sp>
      <p:sp>
        <p:nvSpPr>
          <p:cNvPr id="7" name="Google Shape;335;p5">
            <a:extLst>
              <a:ext uri="{FF2B5EF4-FFF2-40B4-BE49-F238E27FC236}">
                <a16:creationId xmlns:a16="http://schemas.microsoft.com/office/drawing/2014/main" id="{187C0B87-CEB5-116A-286E-AD3261CA899A}"/>
              </a:ext>
            </a:extLst>
          </p:cNvPr>
          <p:cNvSpPr/>
          <p:nvPr/>
        </p:nvSpPr>
        <p:spPr>
          <a:xfrm>
            <a:off x="435220" y="2073802"/>
            <a:ext cx="3821538" cy="498462"/>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66462" tIns="66462" rIns="66462" bIns="66462" anchor="ctr" anchorCtr="0">
            <a:normAutofit/>
          </a:bodyPr>
          <a:lstStyle/>
          <a:p>
            <a:pPr algn="ctr">
              <a:buClr>
                <a:srgbClr val="FFFFFF"/>
              </a:buClr>
              <a:buSzPts val="1600"/>
            </a:pPr>
            <a:r>
              <a:rPr lang="ja-JP" altLang="en-US" sz="1200">
                <a:solidFill>
                  <a:schemeClr val="bg1"/>
                </a:solidFill>
                <a:latin typeface="Times New Roman" panose="02020603050405020304" pitchFamily="18" charset="0"/>
                <a:ea typeface="+mn-ea"/>
                <a:cs typeface="Times New Roman" panose="02020603050405020304" pitchFamily="18" charset="0"/>
                <a:sym typeface="Arial"/>
              </a:rPr>
              <a:t>internal factor risk</a:t>
            </a:r>
            <a:endParaRPr lang="ja-JP" altLang="en-US" sz="1200"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8" name="Google Shape;336;p5">
            <a:extLst>
              <a:ext uri="{FF2B5EF4-FFF2-40B4-BE49-F238E27FC236}">
                <a16:creationId xmlns:a16="http://schemas.microsoft.com/office/drawing/2014/main" id="{0FD90D0C-197C-3329-170C-9DDBAF0ED471}"/>
              </a:ext>
            </a:extLst>
          </p:cNvPr>
          <p:cNvSpPr/>
          <p:nvPr/>
        </p:nvSpPr>
        <p:spPr>
          <a:xfrm>
            <a:off x="4920946" y="2073803"/>
            <a:ext cx="3821538" cy="2093538"/>
          </a:xfrm>
          <a:prstGeom prst="roundRect">
            <a:avLst>
              <a:gd name="adj" fmla="val 2508"/>
            </a:avLst>
          </a:prstGeom>
          <a:solidFill>
            <a:schemeClr val="lt1"/>
          </a:solidFill>
          <a:ln>
            <a:noFill/>
          </a:ln>
          <a:effectLst>
            <a:outerShdw blurRad="127000" algn="ctr" rotWithShape="0">
              <a:srgbClr val="000000">
                <a:alpha val="40000"/>
              </a:srgbClr>
            </a:outerShdw>
          </a:effectLst>
        </p:spPr>
        <p:txBody>
          <a:bodyPr spcFirstLastPara="1" wrap="square" lIns="36000" tIns="36000" rIns="36000" bIns="36000" anchor="ctr" anchorCtr="0">
            <a:noAutofit/>
          </a:bodyPr>
          <a:lstStyle/>
          <a:p>
            <a:pPr algn="ctr">
              <a:buClr>
                <a:srgbClr val="000000"/>
              </a:buClr>
              <a:buSzPts val="1600"/>
            </a:pPr>
            <a:endParaRPr sz="1200" b="1">
              <a:solidFill>
                <a:schemeClr val="accent1"/>
              </a:solidFill>
              <a:latin typeface="Times New Roman" panose="02020603050405020304" pitchFamily="18" charset="0"/>
              <a:ea typeface="+mn-ea"/>
              <a:cs typeface="Times New Roman" panose="02020603050405020304" pitchFamily="18" charset="0"/>
              <a:sym typeface="Arial"/>
            </a:endParaRPr>
          </a:p>
        </p:txBody>
      </p:sp>
      <p:sp>
        <p:nvSpPr>
          <p:cNvPr id="9" name="Google Shape;338;p5">
            <a:extLst>
              <a:ext uri="{FF2B5EF4-FFF2-40B4-BE49-F238E27FC236}">
                <a16:creationId xmlns:a16="http://schemas.microsoft.com/office/drawing/2014/main" id="{71B7EF8B-8742-E422-713C-3E43DCC76472}"/>
              </a:ext>
            </a:extLst>
          </p:cNvPr>
          <p:cNvSpPr/>
          <p:nvPr/>
        </p:nvSpPr>
        <p:spPr>
          <a:xfrm>
            <a:off x="4920946" y="2073802"/>
            <a:ext cx="3821538" cy="498462"/>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tx1"/>
          </a:solidFill>
          <a:ln>
            <a:noFill/>
          </a:ln>
        </p:spPr>
        <p:txBody>
          <a:bodyPr spcFirstLastPara="1" wrap="square" lIns="66462" tIns="66462" rIns="66462" bIns="66462" anchor="ctr" anchorCtr="0">
            <a:normAutofit/>
          </a:bodyPr>
          <a:lstStyle/>
          <a:p>
            <a:pPr algn="ctr">
              <a:buClr>
                <a:srgbClr val="FFFFFF"/>
              </a:buClr>
              <a:buSzPts val="1600"/>
            </a:pPr>
            <a:r>
              <a:rPr lang="ja-JP" altLang="en-US" sz="1200">
                <a:solidFill>
                  <a:schemeClr val="bg1"/>
                </a:solidFill>
                <a:latin typeface="Times New Roman" panose="02020603050405020304" pitchFamily="18" charset="0"/>
                <a:ea typeface="+mn-ea"/>
                <a:cs typeface="Times New Roman" panose="02020603050405020304" pitchFamily="18" charset="0"/>
                <a:sym typeface="Arial"/>
              </a:rPr>
              <a:t>Response and preventive measures</a:t>
            </a:r>
            <a:endParaRPr lang="ja-JP" altLang="en-US" sz="1200"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0" name="フリーフォーム 18">
            <a:extLst>
              <a:ext uri="{FF2B5EF4-FFF2-40B4-BE49-F238E27FC236}">
                <a16:creationId xmlns:a16="http://schemas.microsoft.com/office/drawing/2014/main" id="{B399B65F-8AC8-1055-A1B2-F7DBA82E0DCE}"/>
              </a:ext>
            </a:extLst>
          </p:cNvPr>
          <p:cNvSpPr/>
          <p:nvPr/>
        </p:nvSpPr>
        <p:spPr>
          <a:xfrm>
            <a:off x="4491680" y="2971033"/>
            <a:ext cx="166154" cy="299077"/>
          </a:xfrm>
          <a:custGeom>
            <a:avLst/>
            <a:gdLst>
              <a:gd name="connsiteX0" fmla="*/ 0 w 155818"/>
              <a:gd name="connsiteY0" fmla="*/ 344438 h 344438"/>
              <a:gd name="connsiteX1" fmla="*/ 0 w 155818"/>
              <a:gd name="connsiteY1" fmla="*/ 0 h 344438"/>
              <a:gd name="connsiteX2" fmla="*/ 155818 w 155818"/>
              <a:gd name="connsiteY2" fmla="*/ 180420 h 344438"/>
              <a:gd name="connsiteX3" fmla="*/ 0 w 155818"/>
              <a:gd name="connsiteY3" fmla="*/ 344438 h 344438"/>
              <a:gd name="connsiteX0" fmla="*/ 0 w 159918"/>
              <a:gd name="connsiteY0" fmla="*/ 344438 h 344438"/>
              <a:gd name="connsiteX1" fmla="*/ 0 w 159918"/>
              <a:gd name="connsiteY1" fmla="*/ 0 h 344438"/>
              <a:gd name="connsiteX2" fmla="*/ 159918 w 159918"/>
              <a:gd name="connsiteY2" fmla="*/ 164019 h 344438"/>
              <a:gd name="connsiteX3" fmla="*/ 0 w 159918"/>
              <a:gd name="connsiteY3" fmla="*/ 344438 h 344438"/>
            </a:gdLst>
            <a:ahLst/>
            <a:cxnLst>
              <a:cxn ang="0">
                <a:pos x="connsiteX0" y="connsiteY0"/>
              </a:cxn>
              <a:cxn ang="0">
                <a:pos x="connsiteX1" y="connsiteY1"/>
              </a:cxn>
              <a:cxn ang="0">
                <a:pos x="connsiteX2" y="connsiteY2"/>
              </a:cxn>
              <a:cxn ang="0">
                <a:pos x="connsiteX3" y="connsiteY3"/>
              </a:cxn>
            </a:cxnLst>
            <a:rect l="l" t="t" r="r" b="b"/>
            <a:pathLst>
              <a:path w="159918" h="344438">
                <a:moveTo>
                  <a:pt x="0" y="344438"/>
                </a:moveTo>
                <a:lnTo>
                  <a:pt x="0" y="0"/>
                </a:lnTo>
                <a:lnTo>
                  <a:pt x="159918" y="164019"/>
                </a:lnTo>
                <a:lnTo>
                  <a:pt x="0" y="344438"/>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Times New Roman" panose="02020603050405020304" pitchFamily="18" charset="0"/>
              <a:cs typeface="Times New Roman" panose="02020603050405020304" pitchFamily="18" charset="0"/>
            </a:endParaRPr>
          </a:p>
        </p:txBody>
      </p:sp>
      <p:sp>
        <p:nvSpPr>
          <p:cNvPr id="11" name="Google Shape;341;p5">
            <a:extLst>
              <a:ext uri="{FF2B5EF4-FFF2-40B4-BE49-F238E27FC236}">
                <a16:creationId xmlns:a16="http://schemas.microsoft.com/office/drawing/2014/main" id="{D45CF984-6BFF-CE41-15B0-112C461059CF}"/>
              </a:ext>
            </a:extLst>
          </p:cNvPr>
          <p:cNvSpPr txBox="1"/>
          <p:nvPr/>
        </p:nvSpPr>
        <p:spPr>
          <a:xfrm>
            <a:off x="5170177" y="2725324"/>
            <a:ext cx="3323077" cy="1262769"/>
          </a:xfrm>
          <a:prstGeom prst="rect">
            <a:avLst/>
          </a:prstGeom>
          <a:noFill/>
          <a:ln>
            <a:noFill/>
          </a:ln>
        </p:spPr>
        <p:txBody>
          <a:bodyPr spcFirstLastPara="1" wrap="square" lIns="84392" tIns="42185" rIns="84392" bIns="42185" anchor="ctr" anchorCtr="0">
            <a:noAutofit/>
          </a:bodyPr>
          <a:lstStyle/>
          <a:p>
            <a:pPr marL="232621" indent="-232621">
              <a:lnSpc>
                <a:spcPct val="150000"/>
              </a:lnSpc>
              <a:buClr>
                <a:schemeClr val="accent6"/>
              </a:buClr>
              <a:buSzPct val="100000"/>
              <a:buFont typeface="Wingdings" pitchFamily="2" charset="2"/>
              <a:buChar char="l"/>
            </a:pPr>
            <a:r>
              <a:rPr lang="ja-JP" altLang="en-US" sz="1200" b="1">
                <a:latin typeface="Times New Roman" panose="02020603050405020304" pitchFamily="18" charset="0"/>
                <a:ea typeface="+mn-ea"/>
                <a:cs typeface="Times New Roman" panose="02020603050405020304" pitchFamily="18" charset="0"/>
                <a:sym typeface="Arial"/>
              </a:rPr>
              <a:t>Conduct harassment </a:t>
            </a:r>
            <a:r>
              <a:rPr lang="ja-JP" altLang="en-US" sz="1200" b="1" dirty="0">
                <a:latin typeface="Times New Roman" panose="02020603050405020304" pitchFamily="18" charset="0"/>
                <a:ea typeface="+mn-ea"/>
                <a:cs typeface="Times New Roman" panose="02020603050405020304" pitchFamily="18" charset="0"/>
                <a:sym typeface="Arial"/>
              </a:rPr>
              <a:t>training</a:t>
            </a:r>
            <a:endParaRPr lang="en-US" altLang="ja-JP" sz="1200" b="1" dirty="0">
              <a:latin typeface="Times New Roman" panose="02020603050405020304" pitchFamily="18" charset="0"/>
              <a:ea typeface="+mn-ea"/>
              <a:cs typeface="Times New Roman" panose="02020603050405020304" pitchFamily="18" charset="0"/>
              <a:sym typeface="Arial"/>
            </a:endParaRPr>
          </a:p>
          <a:p>
            <a:pPr marL="232621" indent="-232621">
              <a:lnSpc>
                <a:spcPct val="150000"/>
              </a:lnSpc>
              <a:buClr>
                <a:schemeClr val="accent6"/>
              </a:buClr>
              <a:buSzPct val="100000"/>
              <a:buFont typeface="Wingdings" pitchFamily="2" charset="2"/>
              <a:buChar char="l"/>
            </a:pPr>
            <a:r>
              <a:rPr lang="ja-JP" altLang="en-US" sz="1200" b="1">
                <a:latin typeface="Times New Roman" panose="02020603050405020304" pitchFamily="18" charset="0"/>
                <a:ea typeface="+mn-ea"/>
                <a:cs typeface="Times New Roman" panose="02020603050405020304" pitchFamily="18" charset="0"/>
              </a:rPr>
              <a:t>Re-define target customers</a:t>
            </a:r>
            <a:endParaRPr lang="en-US" altLang="ja-JP" sz="1200" b="1" dirty="0">
              <a:latin typeface="Times New Roman" panose="02020603050405020304" pitchFamily="18" charset="0"/>
              <a:ea typeface="+mn-ea"/>
              <a:cs typeface="Times New Roman" panose="02020603050405020304" pitchFamily="18" charset="0"/>
            </a:endParaRPr>
          </a:p>
          <a:p>
            <a:pPr marL="232621" indent="-232621">
              <a:lnSpc>
                <a:spcPct val="150000"/>
              </a:lnSpc>
              <a:buClr>
                <a:schemeClr val="accent6"/>
              </a:buClr>
              <a:buSzPct val="100000"/>
              <a:buFont typeface="Wingdings" pitchFamily="2" charset="2"/>
              <a:buChar char="l"/>
            </a:pPr>
            <a:r>
              <a:rPr lang="ja-JP" altLang="en-US" sz="1200" b="1">
                <a:latin typeface="Times New Roman" panose="02020603050405020304" pitchFamily="18" charset="0"/>
                <a:ea typeface="+mn-ea"/>
                <a:cs typeface="Times New Roman" panose="02020603050405020304" pitchFamily="18" charset="0"/>
                <a:sym typeface="Arial"/>
              </a:rPr>
              <a:t>Vulnerability inspections and periodic updates of in-house systems</a:t>
            </a:r>
            <a:endParaRPr lang="en-US" altLang="ja-JP" sz="1200" b="1" dirty="0">
              <a:latin typeface="Times New Roman" panose="02020603050405020304" pitchFamily="18" charset="0"/>
              <a:ea typeface="+mn-ea"/>
              <a:cs typeface="Times New Roman" panose="02020603050405020304" pitchFamily="18" charset="0"/>
              <a:sym typeface="Arial"/>
            </a:endParaRPr>
          </a:p>
          <a:p>
            <a:pPr marL="232621" indent="-232621">
              <a:lnSpc>
                <a:spcPct val="150000"/>
              </a:lnSpc>
              <a:buClr>
                <a:schemeClr val="accent6"/>
              </a:buClr>
              <a:buSzPct val="100000"/>
              <a:buFont typeface="Wingdings" pitchFamily="2" charset="2"/>
              <a:buChar char="l"/>
            </a:pPr>
            <a:r>
              <a:rPr lang="ja-JP" altLang="en-US" sz="1200" b="1">
                <a:latin typeface="Times New Roman" panose="02020603050405020304" pitchFamily="18" charset="0"/>
                <a:ea typeface="+mn-ea"/>
                <a:cs typeface="Times New Roman" panose="02020603050405020304" pitchFamily="18" charset="0"/>
              </a:rPr>
              <a:t>Implementation of ◯◯◯◯◯◯◯◯</a:t>
            </a:r>
            <a:endParaRPr lang="en-US" altLang="ja-JP" sz="1200" b="1" dirty="0">
              <a:latin typeface="Times New Roman" panose="02020603050405020304" pitchFamily="18" charset="0"/>
              <a:ea typeface="+mn-ea"/>
              <a:cs typeface="Times New Roman" panose="02020603050405020304" pitchFamily="18" charset="0"/>
            </a:endParaRPr>
          </a:p>
        </p:txBody>
      </p:sp>
      <p:sp>
        <p:nvSpPr>
          <p:cNvPr id="12" name="Google Shape;1212;p66">
            <a:extLst>
              <a:ext uri="{FF2B5EF4-FFF2-40B4-BE49-F238E27FC236}">
                <a16:creationId xmlns:a16="http://schemas.microsoft.com/office/drawing/2014/main" id="{4BE7F204-308B-07C5-6C7E-B708CA02C1D9}"/>
              </a:ext>
            </a:extLst>
          </p:cNvPr>
          <p:cNvSpPr txBox="1"/>
          <p:nvPr/>
        </p:nvSpPr>
        <p:spPr>
          <a:xfrm>
            <a:off x="684450" y="2725324"/>
            <a:ext cx="3323077" cy="1262769"/>
          </a:xfrm>
          <a:prstGeom prst="rect">
            <a:avLst/>
          </a:prstGeom>
          <a:noFill/>
          <a:ln>
            <a:noFill/>
          </a:ln>
        </p:spPr>
        <p:txBody>
          <a:bodyPr spcFirstLastPara="1" wrap="square" lIns="33231" tIns="33231" rIns="33231" bIns="33231" anchor="ctr" anchorCtr="0">
            <a:noAutofit/>
          </a:bodyPr>
          <a:lstStyle/>
          <a:p>
            <a:pPr marL="232621" indent="-232621">
              <a:lnSpc>
                <a:spcPct val="150000"/>
              </a:lnSpc>
              <a:buClr>
                <a:schemeClr val="accent1"/>
              </a:buClr>
              <a:buSzPct val="100000"/>
              <a:buFont typeface="Wingdings" pitchFamily="2" charset="2"/>
              <a:buChar char="l"/>
            </a:pPr>
            <a:r>
              <a:rPr lang="ja-JP" altLang="en-US" sz="1200">
                <a:latin typeface="Times New Roman" panose="02020603050405020304" pitchFamily="18" charset="0"/>
                <a:ea typeface="+mn-ea"/>
                <a:cs typeface="Times New Roman" panose="02020603050405020304" pitchFamily="18" charset="0"/>
                <a:sym typeface="Arial"/>
              </a:rPr>
              <a:t>Occurrence of power harassment</a:t>
            </a:r>
            <a:endParaRPr lang="en-US" altLang="ja-JP" sz="1200" dirty="0">
              <a:latin typeface="Times New Roman" panose="02020603050405020304" pitchFamily="18" charset="0"/>
              <a:ea typeface="+mn-ea"/>
              <a:cs typeface="Times New Roman" panose="02020603050405020304" pitchFamily="18" charset="0"/>
              <a:sym typeface="Arial"/>
            </a:endParaRPr>
          </a:p>
          <a:p>
            <a:pPr marL="232621" indent="-232621">
              <a:lnSpc>
                <a:spcPct val="150000"/>
              </a:lnSpc>
              <a:buClr>
                <a:schemeClr val="accent1"/>
              </a:buClr>
              <a:buSzPct val="100000"/>
              <a:buFont typeface="Wingdings" pitchFamily="2" charset="2"/>
              <a:buChar char="l"/>
            </a:pPr>
            <a:r>
              <a:rPr lang="ja-JP" altLang="en-US" sz="1200" b="1">
                <a:latin typeface="Times New Roman" panose="02020603050405020304" pitchFamily="18" charset="0"/>
                <a:ea typeface="+mn-ea"/>
                <a:cs typeface="Times New Roman" panose="02020603050405020304" pitchFamily="18" charset="0"/>
              </a:rPr>
              <a:t>Cannibalization with existing businesses</a:t>
            </a:r>
            <a:endParaRPr lang="en-US" altLang="ja-JP" sz="1200" b="1" dirty="0">
              <a:latin typeface="Times New Roman" panose="02020603050405020304" pitchFamily="18" charset="0"/>
              <a:ea typeface="+mn-ea"/>
              <a:cs typeface="Times New Roman" panose="02020603050405020304" pitchFamily="18" charset="0"/>
            </a:endParaRPr>
          </a:p>
          <a:p>
            <a:pPr marL="232621" indent="-232621">
              <a:lnSpc>
                <a:spcPct val="150000"/>
              </a:lnSpc>
              <a:buClr>
                <a:schemeClr val="accent1"/>
              </a:buClr>
              <a:buSzPct val="100000"/>
              <a:buFont typeface="Wingdings" pitchFamily="2" charset="2"/>
              <a:buChar char="l"/>
            </a:pPr>
            <a:r>
              <a:rPr lang="ja-JP" altLang="en-US" sz="1200" b="1">
                <a:latin typeface="Times New Roman" panose="02020603050405020304" pitchFamily="18" charset="0"/>
                <a:ea typeface="+mn-ea"/>
                <a:cs typeface="Times New Roman" panose="02020603050405020304" pitchFamily="18" charset="0"/>
              </a:rPr>
              <a:t>Leakage of customer information</a:t>
            </a:r>
            <a:endParaRPr lang="en-US" altLang="ja-JP" sz="1200" b="1" dirty="0">
              <a:latin typeface="Times New Roman" panose="02020603050405020304" pitchFamily="18" charset="0"/>
              <a:ea typeface="+mn-ea"/>
              <a:cs typeface="Times New Roman" panose="02020603050405020304" pitchFamily="18" charset="0"/>
            </a:endParaRPr>
          </a:p>
          <a:p>
            <a:pPr marL="232621" indent="-232621">
              <a:lnSpc>
                <a:spcPct val="150000"/>
              </a:lnSpc>
              <a:buClr>
                <a:schemeClr val="accent1"/>
              </a:buClr>
              <a:buSzPct val="100000"/>
              <a:buFont typeface="Wingdings" pitchFamily="2" charset="2"/>
              <a:buChar char="l"/>
            </a:pPr>
            <a:r>
              <a:rPr lang="ja-JP" altLang="en-US" sz="1200" b="1">
                <a:latin typeface="Times New Roman" panose="02020603050405020304" pitchFamily="18" charset="0"/>
                <a:ea typeface="+mn-ea"/>
                <a:cs typeface="Times New Roman" panose="02020603050405020304" pitchFamily="18" charset="0"/>
              </a:rPr>
              <a:t>Changes to ◯◯◯◯◯◯◯◯◯◯</a:t>
            </a:r>
            <a:endParaRPr lang="en-US" altLang="ja-JP" sz="1200" b="1" dirty="0">
              <a:latin typeface="Times New Roman" panose="02020603050405020304" pitchFamily="18" charset="0"/>
              <a:ea typeface="+mn-ea"/>
              <a:cs typeface="Times New Roman" panose="02020603050405020304" pitchFamily="18" charset="0"/>
            </a:endParaRPr>
          </a:p>
        </p:txBody>
      </p:sp>
      <p:grpSp>
        <p:nvGrpSpPr>
          <p:cNvPr id="13" name="グループ化 27">
            <a:extLst>
              <a:ext uri="{FF2B5EF4-FFF2-40B4-BE49-F238E27FC236}">
                <a16:creationId xmlns:a16="http://schemas.microsoft.com/office/drawing/2014/main" id="{06B9CF22-380C-BCAF-16A2-9A6C01502186}"/>
              </a:ext>
            </a:extLst>
          </p:cNvPr>
          <p:cNvGrpSpPr/>
          <p:nvPr/>
        </p:nvGrpSpPr>
        <p:grpSpPr>
          <a:xfrm>
            <a:off x="1324025" y="2242492"/>
            <a:ext cx="166154" cy="166154"/>
            <a:chOff x="144162" y="1790999"/>
            <a:chExt cx="180000" cy="180000"/>
          </a:xfrm>
        </p:grpSpPr>
        <p:cxnSp>
          <p:nvCxnSpPr>
            <p:cNvPr id="14" name="直線コネクタ 21">
              <a:extLst>
                <a:ext uri="{FF2B5EF4-FFF2-40B4-BE49-F238E27FC236}">
                  <a16:creationId xmlns:a16="http://schemas.microsoft.com/office/drawing/2014/main" id="{BA9A1FC1-07AD-4CF8-93A1-79D964F0460F}"/>
                </a:ext>
              </a:extLst>
            </p:cNvPr>
            <p:cNvCxnSpPr/>
            <p:nvPr/>
          </p:nvCxnSpPr>
          <p:spPr>
            <a:xfrm>
              <a:off x="144162" y="1790999"/>
              <a:ext cx="180000" cy="18000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線コネクタ 22">
              <a:extLst>
                <a:ext uri="{FF2B5EF4-FFF2-40B4-BE49-F238E27FC236}">
                  <a16:creationId xmlns:a16="http://schemas.microsoft.com/office/drawing/2014/main" id="{CD66A0EA-4DF0-24C6-CB0A-A079348037E0}"/>
                </a:ext>
              </a:extLst>
            </p:cNvPr>
            <p:cNvCxnSpPr>
              <a:cxnSpLocks/>
            </p:cNvCxnSpPr>
            <p:nvPr/>
          </p:nvCxnSpPr>
          <p:spPr>
            <a:xfrm flipH="1">
              <a:off x="144162" y="1790999"/>
              <a:ext cx="180000" cy="18000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円/楕円 28">
            <a:extLst>
              <a:ext uri="{FF2B5EF4-FFF2-40B4-BE49-F238E27FC236}">
                <a16:creationId xmlns:a16="http://schemas.microsoft.com/office/drawing/2014/main" id="{BE7198D6-AE5A-4428-8CE8-7D74ADDBFE17}"/>
              </a:ext>
            </a:extLst>
          </p:cNvPr>
          <p:cNvSpPr/>
          <p:nvPr/>
        </p:nvSpPr>
        <p:spPr>
          <a:xfrm>
            <a:off x="5410200" y="2196169"/>
            <a:ext cx="240593" cy="240593"/>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Times New Roman" panose="02020603050405020304" pitchFamily="18" charset="0"/>
              <a:cs typeface="Times New Roman" panose="02020603050405020304" pitchFamily="18" charset="0"/>
            </a:endParaRPr>
          </a:p>
        </p:txBody>
      </p:sp>
      <p:sp>
        <p:nvSpPr>
          <p:cNvPr id="17" name="Google Shape;333;p5">
            <a:extLst>
              <a:ext uri="{FF2B5EF4-FFF2-40B4-BE49-F238E27FC236}">
                <a16:creationId xmlns:a16="http://schemas.microsoft.com/office/drawing/2014/main" id="{CBE6A15B-DFD3-EC25-DB4C-8C522840E75A}"/>
              </a:ext>
            </a:extLst>
          </p:cNvPr>
          <p:cNvSpPr/>
          <p:nvPr/>
        </p:nvSpPr>
        <p:spPr>
          <a:xfrm>
            <a:off x="435220" y="4383462"/>
            <a:ext cx="3821538" cy="2093538"/>
          </a:xfrm>
          <a:prstGeom prst="roundRect">
            <a:avLst>
              <a:gd name="adj" fmla="val 3208"/>
            </a:avLst>
          </a:prstGeom>
          <a:solidFill>
            <a:schemeClr val="lt1"/>
          </a:solidFill>
          <a:ln>
            <a:noFill/>
          </a:ln>
          <a:effectLst>
            <a:outerShdw blurRad="127000" algn="ctr" rotWithShape="0">
              <a:srgbClr val="000000">
                <a:alpha val="40000"/>
              </a:srgbClr>
            </a:outerShdw>
          </a:effectLst>
        </p:spPr>
        <p:txBody>
          <a:bodyPr spcFirstLastPara="1" wrap="square" lIns="36000" tIns="36000" rIns="36000" bIns="36000" anchor="ctr" anchorCtr="0">
            <a:noAutofit/>
          </a:bodyPr>
          <a:lstStyle/>
          <a:p>
            <a:pPr algn="ctr">
              <a:buClr>
                <a:srgbClr val="000000"/>
              </a:buClr>
              <a:buSzPts val="1600"/>
            </a:pPr>
            <a:endParaRPr sz="1200" b="1" spc="277">
              <a:solidFill>
                <a:schemeClr val="accent1"/>
              </a:solidFill>
              <a:latin typeface="Times New Roman" panose="02020603050405020304" pitchFamily="18" charset="0"/>
              <a:ea typeface="+mn-ea"/>
              <a:cs typeface="Times New Roman" panose="02020603050405020304" pitchFamily="18" charset="0"/>
              <a:sym typeface="Arial"/>
            </a:endParaRPr>
          </a:p>
        </p:txBody>
      </p:sp>
      <p:sp>
        <p:nvSpPr>
          <p:cNvPr id="18" name="Google Shape;335;p5">
            <a:extLst>
              <a:ext uri="{FF2B5EF4-FFF2-40B4-BE49-F238E27FC236}">
                <a16:creationId xmlns:a16="http://schemas.microsoft.com/office/drawing/2014/main" id="{EBDFDA22-69D6-EED1-8F63-2908AAD94862}"/>
              </a:ext>
            </a:extLst>
          </p:cNvPr>
          <p:cNvSpPr/>
          <p:nvPr/>
        </p:nvSpPr>
        <p:spPr>
          <a:xfrm>
            <a:off x="435220" y="4383461"/>
            <a:ext cx="3821538" cy="498462"/>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66462" tIns="66462" rIns="66462" bIns="66462" anchor="ctr" anchorCtr="0">
            <a:normAutofit/>
          </a:bodyPr>
          <a:lstStyle/>
          <a:p>
            <a:pPr algn="ctr">
              <a:buClr>
                <a:srgbClr val="FFFFFF"/>
              </a:buClr>
              <a:buSzPts val="1600"/>
            </a:pPr>
            <a:r>
              <a:rPr lang="ja-JP" altLang="en-US" sz="1200" b="1">
                <a:solidFill>
                  <a:schemeClr val="bg1"/>
                </a:solidFill>
                <a:latin typeface="Times New Roman" panose="02020603050405020304" pitchFamily="18" charset="0"/>
                <a:ea typeface="+mn-ea"/>
                <a:cs typeface="Times New Roman" panose="02020603050405020304" pitchFamily="18" charset="0"/>
              </a:rPr>
              <a:t>External </a:t>
            </a:r>
            <a:r>
              <a:rPr lang="ja-JP" altLang="en-US" sz="1200">
                <a:solidFill>
                  <a:schemeClr val="bg1"/>
                </a:solidFill>
                <a:latin typeface="Times New Roman" panose="02020603050405020304" pitchFamily="18" charset="0"/>
                <a:ea typeface="+mn-ea"/>
                <a:cs typeface="Times New Roman" panose="02020603050405020304" pitchFamily="18" charset="0"/>
                <a:sym typeface="Arial"/>
              </a:rPr>
              <a:t>Factor Risk</a:t>
            </a:r>
            <a:endParaRPr lang="ja-JP" altLang="en-US" sz="1200"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9" name="Google Shape;336;p5">
            <a:extLst>
              <a:ext uri="{FF2B5EF4-FFF2-40B4-BE49-F238E27FC236}">
                <a16:creationId xmlns:a16="http://schemas.microsoft.com/office/drawing/2014/main" id="{FAA97CC8-A65A-9378-EA17-E2E1EE51A5BC}"/>
              </a:ext>
            </a:extLst>
          </p:cNvPr>
          <p:cNvSpPr/>
          <p:nvPr/>
        </p:nvSpPr>
        <p:spPr>
          <a:xfrm>
            <a:off x="4920946" y="4383462"/>
            <a:ext cx="3821538" cy="2093538"/>
          </a:xfrm>
          <a:prstGeom prst="roundRect">
            <a:avLst>
              <a:gd name="adj" fmla="val 2508"/>
            </a:avLst>
          </a:prstGeom>
          <a:solidFill>
            <a:schemeClr val="lt1"/>
          </a:solidFill>
          <a:ln>
            <a:noFill/>
          </a:ln>
          <a:effectLst>
            <a:outerShdw blurRad="127000" algn="ctr" rotWithShape="0">
              <a:srgbClr val="000000">
                <a:alpha val="40000"/>
              </a:srgbClr>
            </a:outerShdw>
          </a:effectLst>
        </p:spPr>
        <p:txBody>
          <a:bodyPr spcFirstLastPara="1" wrap="square" lIns="36000" tIns="36000" rIns="36000" bIns="36000" anchor="ctr" anchorCtr="0">
            <a:noAutofit/>
          </a:bodyPr>
          <a:lstStyle/>
          <a:p>
            <a:pPr algn="ctr">
              <a:buClr>
                <a:srgbClr val="000000"/>
              </a:buClr>
              <a:buSzPts val="1600"/>
            </a:pPr>
            <a:endParaRPr sz="1200" b="1">
              <a:solidFill>
                <a:schemeClr val="accent1"/>
              </a:solidFill>
              <a:latin typeface="Times New Roman" panose="02020603050405020304" pitchFamily="18" charset="0"/>
              <a:ea typeface="+mn-ea"/>
              <a:cs typeface="Times New Roman" panose="02020603050405020304" pitchFamily="18" charset="0"/>
              <a:sym typeface="Arial"/>
            </a:endParaRPr>
          </a:p>
        </p:txBody>
      </p:sp>
      <p:sp>
        <p:nvSpPr>
          <p:cNvPr id="20" name="Google Shape;338;p5">
            <a:extLst>
              <a:ext uri="{FF2B5EF4-FFF2-40B4-BE49-F238E27FC236}">
                <a16:creationId xmlns:a16="http://schemas.microsoft.com/office/drawing/2014/main" id="{1924F1E9-05AC-C150-47EC-01F8232C3FAB}"/>
              </a:ext>
            </a:extLst>
          </p:cNvPr>
          <p:cNvSpPr/>
          <p:nvPr/>
        </p:nvSpPr>
        <p:spPr>
          <a:xfrm>
            <a:off x="4920946" y="4383461"/>
            <a:ext cx="3821538" cy="498462"/>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tx1"/>
          </a:solidFill>
          <a:ln>
            <a:noFill/>
          </a:ln>
        </p:spPr>
        <p:txBody>
          <a:bodyPr spcFirstLastPara="1" wrap="square" lIns="66462" tIns="66462" rIns="66462" bIns="66462" anchor="ctr" anchorCtr="0">
            <a:normAutofit/>
          </a:bodyPr>
          <a:lstStyle/>
          <a:p>
            <a:pPr algn="ctr">
              <a:buClr>
                <a:srgbClr val="FFFFFF"/>
              </a:buClr>
              <a:buSzPts val="1600"/>
            </a:pPr>
            <a:r>
              <a:rPr lang="ja-JP" altLang="en-US" sz="1200">
                <a:solidFill>
                  <a:schemeClr val="bg1"/>
                </a:solidFill>
                <a:latin typeface="Times New Roman" panose="02020603050405020304" pitchFamily="18" charset="0"/>
                <a:ea typeface="+mn-ea"/>
                <a:cs typeface="Times New Roman" panose="02020603050405020304" pitchFamily="18" charset="0"/>
                <a:sym typeface="Arial"/>
              </a:rPr>
              <a:t>Response and preventive measures</a:t>
            </a:r>
            <a:endParaRPr lang="ja-JP" altLang="en-US" sz="1200"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21" name="Google Shape;341;p5">
            <a:extLst>
              <a:ext uri="{FF2B5EF4-FFF2-40B4-BE49-F238E27FC236}">
                <a16:creationId xmlns:a16="http://schemas.microsoft.com/office/drawing/2014/main" id="{5BFA4AFA-935C-7958-F428-2644BCB5B7B3}"/>
              </a:ext>
            </a:extLst>
          </p:cNvPr>
          <p:cNvSpPr txBox="1"/>
          <p:nvPr/>
        </p:nvSpPr>
        <p:spPr>
          <a:xfrm>
            <a:off x="5170177" y="5034984"/>
            <a:ext cx="3323077" cy="1262769"/>
          </a:xfrm>
          <a:prstGeom prst="rect">
            <a:avLst/>
          </a:prstGeom>
          <a:noFill/>
          <a:ln>
            <a:noFill/>
          </a:ln>
        </p:spPr>
        <p:txBody>
          <a:bodyPr spcFirstLastPara="1" wrap="square" lIns="84392" tIns="42185" rIns="84392" bIns="42185" anchor="ctr" anchorCtr="0">
            <a:noAutofit/>
          </a:bodyPr>
          <a:lstStyle/>
          <a:p>
            <a:pPr marL="232621" indent="-232621">
              <a:lnSpc>
                <a:spcPct val="150000"/>
              </a:lnSpc>
              <a:buClr>
                <a:schemeClr val="accent6"/>
              </a:buClr>
              <a:buSzPct val="100000"/>
              <a:buFont typeface="Wingdings" pitchFamily="2" charset="2"/>
              <a:buChar char="l"/>
            </a:pPr>
            <a:r>
              <a:rPr lang="ja-JP" altLang="en-US" sz="1200" b="1" dirty="0">
                <a:latin typeface="Times New Roman" panose="02020603050405020304" pitchFamily="18" charset="0"/>
                <a:ea typeface="+mn-ea"/>
                <a:cs typeface="Times New Roman" panose="02020603050405020304" pitchFamily="18" charset="0"/>
              </a:rPr>
              <a:t>Conduct periodic market research</a:t>
            </a:r>
            <a:endParaRPr lang="en-US" altLang="ja-JP" sz="1200" b="1" dirty="0">
              <a:latin typeface="Times New Roman" panose="02020603050405020304" pitchFamily="18" charset="0"/>
              <a:ea typeface="+mn-ea"/>
              <a:cs typeface="Times New Roman" panose="02020603050405020304" pitchFamily="18" charset="0"/>
            </a:endParaRPr>
          </a:p>
          <a:p>
            <a:pPr marL="232621" indent="-232621">
              <a:lnSpc>
                <a:spcPct val="150000"/>
              </a:lnSpc>
              <a:buClr>
                <a:schemeClr val="accent6"/>
              </a:buClr>
              <a:buSzPct val="100000"/>
              <a:buFont typeface="Wingdings" pitchFamily="2" charset="2"/>
              <a:buChar char="l"/>
            </a:pPr>
            <a:r>
              <a:rPr lang="ja-JP" altLang="en-US" sz="1200" b="1">
                <a:latin typeface="Times New Roman" panose="02020603050405020304" pitchFamily="18" charset="0"/>
                <a:ea typeface="+mn-ea"/>
                <a:cs typeface="Times New Roman" panose="02020603050405020304" pitchFamily="18" charset="0"/>
              </a:rPr>
              <a:t>Formulation of </a:t>
            </a:r>
            <a:r>
              <a:rPr lang="en-US" altLang="ja-JP" sz="1200" b="1" dirty="0">
                <a:latin typeface="Times New Roman" panose="02020603050405020304" pitchFamily="18" charset="0"/>
                <a:ea typeface="+mn-ea"/>
                <a:cs typeface="Times New Roman" panose="02020603050405020304" pitchFamily="18" charset="0"/>
              </a:rPr>
              <a:t>BCP </a:t>
            </a:r>
            <a:r>
              <a:rPr lang="ja-JP" altLang="en-US" sz="1200" b="1">
                <a:latin typeface="Times New Roman" panose="02020603050405020304" pitchFamily="18" charset="0"/>
                <a:ea typeface="+mn-ea"/>
                <a:cs typeface="Times New Roman" panose="02020603050405020304" pitchFamily="18" charset="0"/>
              </a:rPr>
              <a:t>(</a:t>
            </a:r>
            <a:r>
              <a:rPr lang="en-US" altLang="ja-JP" sz="1200" b="1" dirty="0">
                <a:latin typeface="Times New Roman" panose="02020603050405020304" pitchFamily="18" charset="0"/>
                <a:ea typeface="+mn-ea"/>
                <a:cs typeface="Times New Roman" panose="02020603050405020304" pitchFamily="18" charset="0"/>
              </a:rPr>
              <a:t>Business </a:t>
            </a:r>
            <a:r>
              <a:rPr lang="ja-JP" altLang="en-US" sz="1200" b="1">
                <a:latin typeface="Times New Roman" panose="02020603050405020304" pitchFamily="18" charset="0"/>
                <a:ea typeface="+mn-ea"/>
                <a:cs typeface="Times New Roman" panose="02020603050405020304" pitchFamily="18" charset="0"/>
              </a:rPr>
              <a:t>Continuity </a:t>
            </a:r>
            <a:r>
              <a:rPr lang="en-US" altLang="ja-JP" sz="1200" b="1" dirty="0">
                <a:latin typeface="Times New Roman" panose="02020603050405020304" pitchFamily="18" charset="0"/>
                <a:ea typeface="+mn-ea"/>
                <a:cs typeface="Times New Roman" panose="02020603050405020304" pitchFamily="18" charset="0"/>
              </a:rPr>
              <a:t>Plan</a:t>
            </a:r>
            <a:r>
              <a:rPr lang="ja-JP" altLang="en-US" sz="1200" b="1">
                <a:latin typeface="Times New Roman" panose="02020603050405020304" pitchFamily="18" charset="0"/>
                <a:ea typeface="+mn-ea"/>
                <a:cs typeface="Times New Roman" panose="02020603050405020304" pitchFamily="18" charset="0"/>
              </a:rPr>
              <a:t>)</a:t>
            </a:r>
            <a:endParaRPr lang="en-US" altLang="ja-JP" sz="1200" b="1" dirty="0">
              <a:latin typeface="Times New Roman" panose="02020603050405020304" pitchFamily="18" charset="0"/>
              <a:ea typeface="+mn-ea"/>
              <a:cs typeface="Times New Roman" panose="02020603050405020304" pitchFamily="18" charset="0"/>
            </a:endParaRPr>
          </a:p>
          <a:p>
            <a:pPr marL="232621" indent="-232621">
              <a:lnSpc>
                <a:spcPct val="150000"/>
              </a:lnSpc>
              <a:buClr>
                <a:schemeClr val="accent6"/>
              </a:buClr>
              <a:buSzPct val="100000"/>
              <a:buFont typeface="Wingdings" pitchFamily="2" charset="2"/>
              <a:buChar char="l"/>
            </a:pPr>
            <a:r>
              <a:rPr lang="ja-JP" altLang="en-US" sz="1200" b="1">
                <a:latin typeface="Times New Roman" panose="02020603050405020304" pitchFamily="18" charset="0"/>
                <a:ea typeface="+mn-ea"/>
                <a:cs typeface="Times New Roman" panose="02020603050405020304" pitchFamily="18" charset="0"/>
              </a:rPr>
              <a:t>Implementation of ◯◯◯◯◯◯◯◯◯◯</a:t>
            </a:r>
            <a:endParaRPr lang="en-US" altLang="ja-JP" sz="1200" b="1" dirty="0">
              <a:latin typeface="Times New Roman" panose="02020603050405020304" pitchFamily="18" charset="0"/>
              <a:ea typeface="+mn-ea"/>
              <a:cs typeface="Times New Roman" panose="02020603050405020304" pitchFamily="18" charset="0"/>
            </a:endParaRPr>
          </a:p>
        </p:txBody>
      </p:sp>
      <p:sp>
        <p:nvSpPr>
          <p:cNvPr id="22" name="Google Shape;1212;p66">
            <a:extLst>
              <a:ext uri="{FF2B5EF4-FFF2-40B4-BE49-F238E27FC236}">
                <a16:creationId xmlns:a16="http://schemas.microsoft.com/office/drawing/2014/main" id="{806C4C26-249B-CA68-4943-9D0C03635F6F}"/>
              </a:ext>
            </a:extLst>
          </p:cNvPr>
          <p:cNvSpPr txBox="1"/>
          <p:nvPr/>
        </p:nvSpPr>
        <p:spPr>
          <a:xfrm>
            <a:off x="684450" y="5034984"/>
            <a:ext cx="3323077" cy="1262769"/>
          </a:xfrm>
          <a:prstGeom prst="rect">
            <a:avLst/>
          </a:prstGeom>
          <a:noFill/>
          <a:ln>
            <a:noFill/>
          </a:ln>
        </p:spPr>
        <p:txBody>
          <a:bodyPr spcFirstLastPara="1" wrap="square" lIns="33231" tIns="33231" rIns="33231" bIns="33231" anchor="ctr" anchorCtr="0">
            <a:noAutofit/>
          </a:bodyPr>
          <a:lstStyle/>
          <a:p>
            <a:pPr marL="232621" indent="-232621">
              <a:lnSpc>
                <a:spcPct val="150000"/>
              </a:lnSpc>
              <a:buClr>
                <a:schemeClr val="accent1"/>
              </a:buClr>
              <a:buSzPct val="100000"/>
              <a:buFont typeface="Wingdings" pitchFamily="2" charset="2"/>
              <a:buChar char="l"/>
            </a:pPr>
            <a:r>
              <a:rPr lang="ja-JP" altLang="en-US" sz="1200">
                <a:latin typeface="Times New Roman" panose="02020603050405020304" pitchFamily="18" charset="0"/>
                <a:ea typeface="+mn-ea"/>
                <a:cs typeface="Times New Roman" panose="02020603050405020304" pitchFamily="18" charset="0"/>
                <a:sym typeface="Arial"/>
              </a:rPr>
              <a:t>Changing market needs</a:t>
            </a:r>
          </a:p>
          <a:p>
            <a:pPr marL="232621" indent="-232621">
              <a:lnSpc>
                <a:spcPct val="150000"/>
              </a:lnSpc>
              <a:buClr>
                <a:schemeClr val="accent1"/>
              </a:buClr>
              <a:buSzPct val="100000"/>
              <a:buFont typeface="Wingdings" pitchFamily="2" charset="2"/>
              <a:buChar char="l"/>
            </a:pPr>
            <a:r>
              <a:rPr lang="ja-JP" altLang="en-US" sz="1200" b="1">
                <a:latin typeface="Times New Roman" panose="02020603050405020304" pitchFamily="18" charset="0"/>
                <a:ea typeface="+mn-ea"/>
                <a:cs typeface="Times New Roman" panose="02020603050405020304" pitchFamily="18" charset="0"/>
              </a:rPr>
              <a:t>Disasters such as earthquakes and extreme weather events</a:t>
            </a:r>
            <a:endParaRPr lang="en-US" altLang="ja-JP" sz="1200" b="1" dirty="0">
              <a:latin typeface="Times New Roman" panose="02020603050405020304" pitchFamily="18" charset="0"/>
              <a:ea typeface="+mn-ea"/>
              <a:cs typeface="Times New Roman" panose="02020603050405020304" pitchFamily="18" charset="0"/>
            </a:endParaRPr>
          </a:p>
          <a:p>
            <a:pPr marL="232621" indent="-232621">
              <a:lnSpc>
                <a:spcPct val="150000"/>
              </a:lnSpc>
              <a:buClr>
                <a:schemeClr val="accent1"/>
              </a:buClr>
              <a:buSzPct val="100000"/>
              <a:buFont typeface="Wingdings" pitchFamily="2" charset="2"/>
              <a:buChar char="l"/>
            </a:pPr>
            <a:r>
              <a:rPr lang="ja-JP" altLang="en-US" sz="1200" b="1">
                <a:latin typeface="Times New Roman" panose="02020603050405020304" pitchFamily="18" charset="0"/>
                <a:ea typeface="+mn-ea"/>
                <a:cs typeface="Times New Roman" panose="02020603050405020304" pitchFamily="18" charset="0"/>
              </a:rPr>
              <a:t>Occurrence of ◯◯◯◯◯◯◯◯◯◯</a:t>
            </a:r>
            <a:endParaRPr lang="en-US" altLang="ja-JP" sz="1200" b="1" dirty="0">
              <a:latin typeface="Times New Roman" panose="02020603050405020304" pitchFamily="18" charset="0"/>
              <a:ea typeface="+mn-ea"/>
              <a:cs typeface="Times New Roman" panose="02020603050405020304" pitchFamily="18" charset="0"/>
            </a:endParaRPr>
          </a:p>
        </p:txBody>
      </p:sp>
      <p:grpSp>
        <p:nvGrpSpPr>
          <p:cNvPr id="23" name="グループ化 32">
            <a:extLst>
              <a:ext uri="{FF2B5EF4-FFF2-40B4-BE49-F238E27FC236}">
                <a16:creationId xmlns:a16="http://schemas.microsoft.com/office/drawing/2014/main" id="{C3FF2D28-33AC-B0FD-017F-CC2381EB84A0}"/>
              </a:ext>
            </a:extLst>
          </p:cNvPr>
          <p:cNvGrpSpPr/>
          <p:nvPr/>
        </p:nvGrpSpPr>
        <p:grpSpPr>
          <a:xfrm>
            <a:off x="1324025" y="4552152"/>
            <a:ext cx="166154" cy="166154"/>
            <a:chOff x="144162" y="1790999"/>
            <a:chExt cx="180000" cy="180000"/>
          </a:xfrm>
        </p:grpSpPr>
        <p:cxnSp>
          <p:nvCxnSpPr>
            <p:cNvPr id="24" name="直線コネクタ 33">
              <a:extLst>
                <a:ext uri="{FF2B5EF4-FFF2-40B4-BE49-F238E27FC236}">
                  <a16:creationId xmlns:a16="http://schemas.microsoft.com/office/drawing/2014/main" id="{6654E387-2FCB-0F87-02CD-111E0C947213}"/>
                </a:ext>
              </a:extLst>
            </p:cNvPr>
            <p:cNvCxnSpPr/>
            <p:nvPr/>
          </p:nvCxnSpPr>
          <p:spPr>
            <a:xfrm>
              <a:off x="144162" y="1790999"/>
              <a:ext cx="180000" cy="18000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線コネクタ 34">
              <a:extLst>
                <a:ext uri="{FF2B5EF4-FFF2-40B4-BE49-F238E27FC236}">
                  <a16:creationId xmlns:a16="http://schemas.microsoft.com/office/drawing/2014/main" id="{6067E5BA-F532-4B10-B8A0-7D0B07F31384}"/>
                </a:ext>
              </a:extLst>
            </p:cNvPr>
            <p:cNvCxnSpPr>
              <a:cxnSpLocks/>
            </p:cNvCxnSpPr>
            <p:nvPr/>
          </p:nvCxnSpPr>
          <p:spPr>
            <a:xfrm flipH="1">
              <a:off x="144162" y="1790999"/>
              <a:ext cx="180000" cy="18000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円/楕円 35">
            <a:extLst>
              <a:ext uri="{FF2B5EF4-FFF2-40B4-BE49-F238E27FC236}">
                <a16:creationId xmlns:a16="http://schemas.microsoft.com/office/drawing/2014/main" id="{B4DB9F92-33D2-C9AC-D68B-67586E06EDF8}"/>
              </a:ext>
            </a:extLst>
          </p:cNvPr>
          <p:cNvSpPr/>
          <p:nvPr/>
        </p:nvSpPr>
        <p:spPr>
          <a:xfrm>
            <a:off x="5410200" y="4505829"/>
            <a:ext cx="240593" cy="240593"/>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Times New Roman" panose="02020603050405020304" pitchFamily="18" charset="0"/>
              <a:cs typeface="Times New Roman" panose="02020603050405020304" pitchFamily="18" charset="0"/>
            </a:endParaRPr>
          </a:p>
        </p:txBody>
      </p:sp>
      <p:sp>
        <p:nvSpPr>
          <p:cNvPr id="27" name="フリーフォーム 36">
            <a:extLst>
              <a:ext uri="{FF2B5EF4-FFF2-40B4-BE49-F238E27FC236}">
                <a16:creationId xmlns:a16="http://schemas.microsoft.com/office/drawing/2014/main" id="{599BB7C9-68E9-17F8-3793-F89E1D4AC91A}"/>
              </a:ext>
            </a:extLst>
          </p:cNvPr>
          <p:cNvSpPr/>
          <p:nvPr/>
        </p:nvSpPr>
        <p:spPr>
          <a:xfrm>
            <a:off x="4505775" y="5280693"/>
            <a:ext cx="166154" cy="299077"/>
          </a:xfrm>
          <a:custGeom>
            <a:avLst/>
            <a:gdLst>
              <a:gd name="connsiteX0" fmla="*/ 0 w 155818"/>
              <a:gd name="connsiteY0" fmla="*/ 344438 h 344438"/>
              <a:gd name="connsiteX1" fmla="*/ 0 w 155818"/>
              <a:gd name="connsiteY1" fmla="*/ 0 h 344438"/>
              <a:gd name="connsiteX2" fmla="*/ 155818 w 155818"/>
              <a:gd name="connsiteY2" fmla="*/ 180420 h 344438"/>
              <a:gd name="connsiteX3" fmla="*/ 0 w 155818"/>
              <a:gd name="connsiteY3" fmla="*/ 344438 h 344438"/>
              <a:gd name="connsiteX0" fmla="*/ 0 w 159918"/>
              <a:gd name="connsiteY0" fmla="*/ 344438 h 344438"/>
              <a:gd name="connsiteX1" fmla="*/ 0 w 159918"/>
              <a:gd name="connsiteY1" fmla="*/ 0 h 344438"/>
              <a:gd name="connsiteX2" fmla="*/ 159918 w 159918"/>
              <a:gd name="connsiteY2" fmla="*/ 164019 h 344438"/>
              <a:gd name="connsiteX3" fmla="*/ 0 w 159918"/>
              <a:gd name="connsiteY3" fmla="*/ 344438 h 344438"/>
            </a:gdLst>
            <a:ahLst/>
            <a:cxnLst>
              <a:cxn ang="0">
                <a:pos x="connsiteX0" y="connsiteY0"/>
              </a:cxn>
              <a:cxn ang="0">
                <a:pos x="connsiteX1" y="connsiteY1"/>
              </a:cxn>
              <a:cxn ang="0">
                <a:pos x="connsiteX2" y="connsiteY2"/>
              </a:cxn>
              <a:cxn ang="0">
                <a:pos x="connsiteX3" y="connsiteY3"/>
              </a:cxn>
            </a:cxnLst>
            <a:rect l="l" t="t" r="r" b="b"/>
            <a:pathLst>
              <a:path w="159918" h="344438">
                <a:moveTo>
                  <a:pt x="0" y="344438"/>
                </a:moveTo>
                <a:lnTo>
                  <a:pt x="0" y="0"/>
                </a:lnTo>
                <a:lnTo>
                  <a:pt x="159918" y="164019"/>
                </a:lnTo>
                <a:lnTo>
                  <a:pt x="0" y="344438"/>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185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0730-7852-BFE0-20C8-8EDE1C80B620}"/>
              </a:ext>
            </a:extLst>
          </p:cNvPr>
          <p:cNvSpPr>
            <a:spLocks noGrp="1"/>
          </p:cNvSpPr>
          <p:nvPr>
            <p:ph type="title" idx="10"/>
          </p:nvPr>
        </p:nvSpPr>
        <p:spPr/>
        <p:txBody>
          <a:bodyPr/>
          <a:lstStyle/>
          <a:p>
            <a:r>
              <a:rPr lang="ja-JP" altLang="en-US"/>
              <a:t>Assumed risk</a:t>
            </a:r>
            <a:endParaRPr lang="en-US" dirty="0"/>
          </a:p>
        </p:txBody>
      </p:sp>
      <p:sp>
        <p:nvSpPr>
          <p:cNvPr id="4" name="Content Placeholder 3">
            <a:extLst>
              <a:ext uri="{FF2B5EF4-FFF2-40B4-BE49-F238E27FC236}">
                <a16:creationId xmlns:a16="http://schemas.microsoft.com/office/drawing/2014/main" id="{DC01AED7-C5AD-B32B-4E8B-70059DD9FBFA}"/>
              </a:ext>
            </a:extLst>
          </p:cNvPr>
          <p:cNvSpPr>
            <a:spLocks noGrp="1"/>
          </p:cNvSpPr>
          <p:nvPr>
            <p:ph idx="17"/>
          </p:nvPr>
        </p:nvSpPr>
        <p:spPr/>
        <p:txBody>
          <a:bodyPr/>
          <a:lstStyle/>
          <a:p>
            <a:r>
              <a:rPr kumimoji="1" lang="en-US" altLang="ja-JP" dirty="0"/>
              <a:t>11-2. P</a:t>
            </a:r>
            <a:r>
              <a:rPr kumimoji="1" lang="ja-JP" altLang="en-US"/>
              <a:t>rioritization of assumed risks</a:t>
            </a:r>
            <a:endParaRPr lang="en-US" dirty="0"/>
          </a:p>
        </p:txBody>
      </p:sp>
      <p:sp>
        <p:nvSpPr>
          <p:cNvPr id="5" name="Content Placeholder 4">
            <a:extLst>
              <a:ext uri="{FF2B5EF4-FFF2-40B4-BE49-F238E27FC236}">
                <a16:creationId xmlns:a16="http://schemas.microsoft.com/office/drawing/2014/main" id="{0842EB72-BD9E-C37D-623E-EB7DFA2388E4}"/>
              </a:ext>
            </a:extLst>
          </p:cNvPr>
          <p:cNvSpPr>
            <a:spLocks noGrp="1"/>
          </p:cNvSpPr>
          <p:nvPr>
            <p:ph idx="18"/>
          </p:nvPr>
        </p:nvSpPr>
        <p:spPr/>
        <p:txBody>
          <a:bodyPr/>
          <a:lstStyle/>
          <a:p>
            <a:endParaRPr lang="en-US"/>
          </a:p>
        </p:txBody>
      </p:sp>
      <p:sp>
        <p:nvSpPr>
          <p:cNvPr id="6" name="角丸四角形 27">
            <a:extLst>
              <a:ext uri="{FF2B5EF4-FFF2-40B4-BE49-F238E27FC236}">
                <a16:creationId xmlns:a16="http://schemas.microsoft.com/office/drawing/2014/main" id="{B90CE091-050E-01AD-23EE-9DD591288A28}"/>
              </a:ext>
            </a:extLst>
          </p:cNvPr>
          <p:cNvSpPr/>
          <p:nvPr/>
        </p:nvSpPr>
        <p:spPr>
          <a:xfrm>
            <a:off x="418154" y="2782737"/>
            <a:ext cx="3889220" cy="1119633"/>
          </a:xfrm>
          <a:prstGeom prst="roundRect">
            <a:avLst>
              <a:gd name="adj" fmla="val 541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100" dirty="0">
              <a:solidFill>
                <a:schemeClr val="accent1"/>
              </a:solidFill>
              <a:latin typeface="Times New Roman" panose="02020603050405020304" pitchFamily="18" charset="0"/>
              <a:cs typeface="Times New Roman" panose="02020603050405020304" pitchFamily="18" charset="0"/>
            </a:endParaRPr>
          </a:p>
        </p:txBody>
      </p:sp>
      <p:sp>
        <p:nvSpPr>
          <p:cNvPr id="7" name="角丸四角形 28">
            <a:extLst>
              <a:ext uri="{FF2B5EF4-FFF2-40B4-BE49-F238E27FC236}">
                <a16:creationId xmlns:a16="http://schemas.microsoft.com/office/drawing/2014/main" id="{3C07146B-F3E8-28F0-298E-E0A8C44E2AD9}"/>
              </a:ext>
            </a:extLst>
          </p:cNvPr>
          <p:cNvSpPr/>
          <p:nvPr/>
        </p:nvSpPr>
        <p:spPr>
          <a:xfrm>
            <a:off x="4830272" y="2782737"/>
            <a:ext cx="3889220" cy="1119633"/>
          </a:xfrm>
          <a:prstGeom prst="roundRect">
            <a:avLst>
              <a:gd name="adj" fmla="val 541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100" dirty="0">
              <a:solidFill>
                <a:schemeClr val="accent1"/>
              </a:solidFill>
              <a:latin typeface="Times New Roman" panose="02020603050405020304" pitchFamily="18" charset="0"/>
              <a:cs typeface="Times New Roman" panose="02020603050405020304" pitchFamily="18" charset="0"/>
            </a:endParaRPr>
          </a:p>
        </p:txBody>
      </p:sp>
      <p:sp>
        <p:nvSpPr>
          <p:cNvPr id="8" name="角丸四角形 33">
            <a:extLst>
              <a:ext uri="{FF2B5EF4-FFF2-40B4-BE49-F238E27FC236}">
                <a16:creationId xmlns:a16="http://schemas.microsoft.com/office/drawing/2014/main" id="{FECF991A-56F6-34E6-225F-79AF164E7459}"/>
              </a:ext>
            </a:extLst>
          </p:cNvPr>
          <p:cNvSpPr/>
          <p:nvPr/>
        </p:nvSpPr>
        <p:spPr>
          <a:xfrm>
            <a:off x="418154" y="4647677"/>
            <a:ext cx="3889220" cy="1119633"/>
          </a:xfrm>
          <a:prstGeom prst="roundRect">
            <a:avLst>
              <a:gd name="adj" fmla="val 541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100" dirty="0">
              <a:solidFill>
                <a:schemeClr val="accent1"/>
              </a:solidFill>
              <a:latin typeface="Times New Roman" panose="02020603050405020304" pitchFamily="18" charset="0"/>
              <a:cs typeface="Times New Roman" panose="02020603050405020304" pitchFamily="18" charset="0"/>
            </a:endParaRPr>
          </a:p>
        </p:txBody>
      </p:sp>
      <p:sp>
        <p:nvSpPr>
          <p:cNvPr id="9" name="角丸四角形 34">
            <a:extLst>
              <a:ext uri="{FF2B5EF4-FFF2-40B4-BE49-F238E27FC236}">
                <a16:creationId xmlns:a16="http://schemas.microsoft.com/office/drawing/2014/main" id="{DED079A0-9AF6-83F2-057E-5BA97C899FBF}"/>
              </a:ext>
            </a:extLst>
          </p:cNvPr>
          <p:cNvSpPr/>
          <p:nvPr/>
        </p:nvSpPr>
        <p:spPr>
          <a:xfrm>
            <a:off x="4830272" y="4647677"/>
            <a:ext cx="3889220" cy="1119633"/>
          </a:xfrm>
          <a:prstGeom prst="roundRect">
            <a:avLst>
              <a:gd name="adj" fmla="val 541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100" dirty="0">
              <a:solidFill>
                <a:schemeClr val="accent1"/>
              </a:solidFill>
              <a:latin typeface="Times New Roman" panose="02020603050405020304" pitchFamily="18" charset="0"/>
              <a:cs typeface="Times New Roman" panose="02020603050405020304" pitchFamily="18" charset="0"/>
            </a:endParaRPr>
          </a:p>
        </p:txBody>
      </p:sp>
      <p:sp>
        <p:nvSpPr>
          <p:cNvPr id="10" name="テキスト ボックス 11">
            <a:extLst>
              <a:ext uri="{FF2B5EF4-FFF2-40B4-BE49-F238E27FC236}">
                <a16:creationId xmlns:a16="http://schemas.microsoft.com/office/drawing/2014/main" id="{3BD2CCD3-667A-5548-286A-4968CC2D4F51}"/>
              </a:ext>
            </a:extLst>
          </p:cNvPr>
          <p:cNvSpPr txBox="1"/>
          <p:nvPr/>
        </p:nvSpPr>
        <p:spPr>
          <a:xfrm>
            <a:off x="5196421" y="3014609"/>
            <a:ext cx="3156923" cy="664615"/>
          </a:xfrm>
          <a:prstGeom prst="rect">
            <a:avLst/>
          </a:prstGeom>
          <a:noFill/>
        </p:spPr>
        <p:txBody>
          <a:bodyPr wrap="square" lIns="33231" tIns="33231" rIns="33231" bIns="33231" anchor="ctr">
            <a:noAutofit/>
          </a:bodyPr>
          <a:lstStyle/>
          <a:p>
            <a:pPr>
              <a:spcAft>
                <a:spcPts val="554"/>
              </a:spcAft>
              <a:buClr>
                <a:srgbClr val="1B224C"/>
              </a:buClr>
              <a:buSzPts val="1200"/>
            </a:pPr>
            <a:r>
              <a:rPr lang="ja-JP" altLang="en-US" sz="1050" dirty="0">
                <a:latin typeface="Times New Roman" panose="02020603050405020304" pitchFamily="18" charset="0"/>
                <a:ea typeface="+mn-ea"/>
                <a:cs typeface="Times New Roman" panose="02020603050405020304" pitchFamily="18" charset="0"/>
                <a:sym typeface="Arial"/>
              </a:rPr>
              <a:t>Change in market needs</a:t>
            </a:r>
            <a:endParaRPr lang="en-US" altLang="ja-JP" sz="1050" dirty="0">
              <a:latin typeface="Times New Roman" panose="02020603050405020304" pitchFamily="18" charset="0"/>
              <a:ea typeface="+mn-ea"/>
              <a:cs typeface="Times New Roman" panose="02020603050405020304" pitchFamily="18" charset="0"/>
              <a:sym typeface="Arial"/>
            </a:endParaRPr>
          </a:p>
          <a:p>
            <a:pPr>
              <a:spcAft>
                <a:spcPts val="554"/>
              </a:spcAft>
              <a:buClr>
                <a:srgbClr val="1B224C"/>
              </a:buClr>
              <a:buSzPts val="1200"/>
            </a:pPr>
            <a:r>
              <a:rPr lang="en-US" altLang="ja-JP" sz="1050" dirty="0">
                <a:latin typeface="Times New Roman" panose="02020603050405020304" pitchFamily="18" charset="0"/>
                <a:ea typeface="+mn-ea"/>
                <a:cs typeface="Times New Roman" panose="02020603050405020304" pitchFamily="18" charset="0"/>
                <a:sym typeface="Arial"/>
              </a:rPr>
              <a:t>❷ </a:t>
            </a:r>
            <a:r>
              <a:rPr lang="ja-JP" altLang="en-US" sz="1050">
                <a:latin typeface="Times New Roman" panose="02020603050405020304" pitchFamily="18" charset="0"/>
                <a:ea typeface="+mn-ea"/>
                <a:cs typeface="Times New Roman" panose="02020603050405020304" pitchFamily="18" charset="0"/>
                <a:sym typeface="Arial"/>
              </a:rPr>
              <a:t>Disasters such as earthquakes and extreme weather events</a:t>
            </a:r>
            <a:endParaRPr lang="en-US" altLang="ja-JP" sz="1050" b="1" dirty="0">
              <a:latin typeface="Times New Roman" panose="02020603050405020304" pitchFamily="18" charset="0"/>
              <a:ea typeface="+mn-ea"/>
              <a:cs typeface="Times New Roman" panose="02020603050405020304" pitchFamily="18" charset="0"/>
            </a:endParaRPr>
          </a:p>
        </p:txBody>
      </p:sp>
      <p:sp>
        <p:nvSpPr>
          <p:cNvPr id="11" name="テキスト ボックス 16">
            <a:extLst>
              <a:ext uri="{FF2B5EF4-FFF2-40B4-BE49-F238E27FC236}">
                <a16:creationId xmlns:a16="http://schemas.microsoft.com/office/drawing/2014/main" id="{0576232B-B73B-B24D-8C17-9B0A19EDFC1F}"/>
              </a:ext>
            </a:extLst>
          </p:cNvPr>
          <p:cNvSpPr txBox="1"/>
          <p:nvPr/>
        </p:nvSpPr>
        <p:spPr>
          <a:xfrm>
            <a:off x="5196421" y="4866687"/>
            <a:ext cx="3156923" cy="664615"/>
          </a:xfrm>
          <a:prstGeom prst="rect">
            <a:avLst/>
          </a:prstGeom>
          <a:noFill/>
        </p:spPr>
        <p:txBody>
          <a:bodyPr wrap="square" lIns="33231" tIns="33231" rIns="33231" bIns="33231" anchor="ctr">
            <a:noAutofit/>
          </a:bodyPr>
          <a:lstStyle/>
          <a:p>
            <a:pPr>
              <a:spcAft>
                <a:spcPts val="554"/>
              </a:spcAft>
              <a:buClr>
                <a:srgbClr val="1B224C"/>
              </a:buClr>
              <a:buSzPts val="1200"/>
            </a:pPr>
            <a:r>
              <a:rPr lang="ja-JP" altLang="en-US" sz="1050">
                <a:latin typeface="Times New Roman" panose="02020603050405020304" pitchFamily="18" charset="0"/>
                <a:ea typeface="+mn-ea"/>
                <a:cs typeface="Times New Roman" panose="02020603050405020304" pitchFamily="18" charset="0"/>
                <a:sym typeface="Arial"/>
              </a:rPr>
              <a:t>Occurrence of</a:t>
            </a:r>
            <a:r>
              <a:rPr lang="en-US" altLang="ja-JP" sz="1050" b="1" dirty="0">
                <a:latin typeface="Times New Roman" panose="02020603050405020304" pitchFamily="18" charset="0"/>
                <a:ea typeface="+mn-ea"/>
                <a:cs typeface="Times New Roman" panose="02020603050405020304" pitchFamily="18" charset="0"/>
              </a:rPr>
              <a:t> ❼ 00 00 00 </a:t>
            </a:r>
            <a:r>
              <a:rPr lang="ja-JP" altLang="en-US" sz="1050">
                <a:latin typeface="Times New Roman" panose="02020603050405020304" pitchFamily="18" charset="0"/>
                <a:ea typeface="+mn-ea"/>
                <a:cs typeface="Times New Roman" panose="02020603050405020304" pitchFamily="18" charset="0"/>
                <a:sym typeface="Arial"/>
              </a:rPr>
              <a:t>00 00</a:t>
            </a:r>
            <a:endParaRPr lang="en-US" altLang="ja-JP" sz="1050" dirty="0">
              <a:latin typeface="Times New Roman" panose="02020603050405020304" pitchFamily="18" charset="0"/>
              <a:ea typeface="+mn-ea"/>
              <a:cs typeface="Times New Roman" panose="02020603050405020304" pitchFamily="18" charset="0"/>
              <a:sym typeface="Arial"/>
            </a:endParaRPr>
          </a:p>
        </p:txBody>
      </p:sp>
      <p:sp>
        <p:nvSpPr>
          <p:cNvPr id="12" name="テキスト ボックス 23">
            <a:extLst>
              <a:ext uri="{FF2B5EF4-FFF2-40B4-BE49-F238E27FC236}">
                <a16:creationId xmlns:a16="http://schemas.microsoft.com/office/drawing/2014/main" id="{7972E73C-CA14-CD99-307A-078D0C49E1B7}"/>
              </a:ext>
            </a:extLst>
          </p:cNvPr>
          <p:cNvSpPr txBox="1"/>
          <p:nvPr/>
        </p:nvSpPr>
        <p:spPr>
          <a:xfrm>
            <a:off x="784303" y="3014609"/>
            <a:ext cx="3156923" cy="664615"/>
          </a:xfrm>
          <a:prstGeom prst="rect">
            <a:avLst/>
          </a:prstGeom>
          <a:noFill/>
        </p:spPr>
        <p:txBody>
          <a:bodyPr wrap="square" lIns="33231" tIns="33231" rIns="33231" bIns="33231" anchor="ctr">
            <a:noAutofit/>
          </a:bodyPr>
          <a:lstStyle/>
          <a:p>
            <a:pPr>
              <a:spcAft>
                <a:spcPts val="554"/>
              </a:spcAft>
              <a:buClr>
                <a:srgbClr val="1B224C"/>
              </a:buClr>
              <a:buSzPts val="1200"/>
            </a:pPr>
            <a:r>
              <a:rPr lang="ja-JP" altLang="en-US" sz="1050" b="1">
                <a:latin typeface="Times New Roman" panose="02020603050405020304" pitchFamily="18" charset="0"/>
                <a:ea typeface="+mn-ea"/>
                <a:cs typeface="Times New Roman" panose="02020603050405020304" pitchFamily="18" charset="0"/>
              </a:rPr>
              <a:t>❸ Cannibalization </a:t>
            </a:r>
            <a:r>
              <a:rPr lang="ja-JP" altLang="en-US" sz="1050" b="1" dirty="0">
                <a:latin typeface="Times New Roman" panose="02020603050405020304" pitchFamily="18" charset="0"/>
                <a:ea typeface="+mn-ea"/>
                <a:cs typeface="Times New Roman" panose="02020603050405020304" pitchFamily="18" charset="0"/>
              </a:rPr>
              <a:t>with existing business</a:t>
            </a:r>
            <a:endParaRPr lang="en-US" altLang="ja-JP" sz="1050" dirty="0">
              <a:latin typeface="Times New Roman" panose="02020603050405020304" pitchFamily="18" charset="0"/>
              <a:ea typeface="+mn-ea"/>
              <a:cs typeface="Times New Roman" panose="02020603050405020304" pitchFamily="18" charset="0"/>
              <a:sym typeface="Arial"/>
            </a:endParaRPr>
          </a:p>
          <a:p>
            <a:pPr>
              <a:spcAft>
                <a:spcPts val="554"/>
              </a:spcAft>
              <a:buClr>
                <a:srgbClr val="1B224C"/>
              </a:buClr>
              <a:buSzPts val="1200"/>
            </a:pPr>
            <a:r>
              <a:rPr lang="ja-JP" altLang="en-US" sz="1050" b="1">
                <a:latin typeface="Times New Roman" panose="02020603050405020304" pitchFamily="18" charset="0"/>
                <a:ea typeface="+mn-ea"/>
                <a:cs typeface="Times New Roman" panose="02020603050405020304" pitchFamily="18" charset="0"/>
              </a:rPr>
              <a:t>❹ </a:t>
            </a:r>
            <a:r>
              <a:rPr lang="ja-JP" altLang="en-US" sz="1050">
                <a:latin typeface="Times New Roman" panose="02020603050405020304" pitchFamily="18" charset="0"/>
                <a:ea typeface="+mn-ea"/>
                <a:cs typeface="Times New Roman" panose="02020603050405020304" pitchFamily="18" charset="0"/>
                <a:sym typeface="Arial"/>
              </a:rPr>
              <a:t>Leakage of customer information</a:t>
            </a:r>
            <a:endParaRPr lang="en-US" altLang="ja-JP" sz="1050" b="1" dirty="0">
              <a:latin typeface="Times New Roman" panose="02020603050405020304" pitchFamily="18" charset="0"/>
              <a:ea typeface="+mn-ea"/>
              <a:cs typeface="Times New Roman" panose="02020603050405020304" pitchFamily="18" charset="0"/>
            </a:endParaRPr>
          </a:p>
        </p:txBody>
      </p:sp>
      <p:sp>
        <p:nvSpPr>
          <p:cNvPr id="13" name="テキスト ボックス 24">
            <a:extLst>
              <a:ext uri="{FF2B5EF4-FFF2-40B4-BE49-F238E27FC236}">
                <a16:creationId xmlns:a16="http://schemas.microsoft.com/office/drawing/2014/main" id="{629D54E3-D26A-0069-9487-720BB75DE317}"/>
              </a:ext>
            </a:extLst>
          </p:cNvPr>
          <p:cNvSpPr txBox="1"/>
          <p:nvPr/>
        </p:nvSpPr>
        <p:spPr>
          <a:xfrm>
            <a:off x="784303" y="4866687"/>
            <a:ext cx="3156923" cy="664615"/>
          </a:xfrm>
          <a:prstGeom prst="rect">
            <a:avLst/>
          </a:prstGeom>
          <a:noFill/>
        </p:spPr>
        <p:txBody>
          <a:bodyPr wrap="square" lIns="33231" tIns="33231" rIns="33231" bIns="33231" anchor="ctr">
            <a:noAutofit/>
          </a:bodyPr>
          <a:lstStyle/>
          <a:p>
            <a:pPr>
              <a:spcAft>
                <a:spcPts val="554"/>
              </a:spcAft>
              <a:buClr>
                <a:srgbClr val="1B224C"/>
              </a:buClr>
              <a:buSzPts val="1200"/>
            </a:pPr>
            <a:r>
              <a:rPr lang="ja-JP" altLang="en-US" sz="1050">
                <a:latin typeface="Times New Roman" panose="02020603050405020304" pitchFamily="18" charset="0"/>
                <a:ea typeface="+mn-ea"/>
                <a:cs typeface="Times New Roman" panose="02020603050405020304" pitchFamily="18" charset="0"/>
                <a:sym typeface="Arial"/>
              </a:rPr>
              <a:t>❺ O</a:t>
            </a:r>
            <a:r>
              <a:rPr lang="ja-JP" altLang="en-US" sz="1050" dirty="0">
                <a:latin typeface="Times New Roman" panose="02020603050405020304" pitchFamily="18" charset="0"/>
                <a:ea typeface="+mn-ea"/>
                <a:cs typeface="Times New Roman" panose="02020603050405020304" pitchFamily="18" charset="0"/>
                <a:sym typeface="Arial"/>
              </a:rPr>
              <a:t>ccurrence of power harassment</a:t>
            </a:r>
            <a:endParaRPr lang="en-US" altLang="ja-JP" sz="1050" dirty="0">
              <a:latin typeface="Times New Roman" panose="02020603050405020304" pitchFamily="18" charset="0"/>
              <a:ea typeface="+mn-ea"/>
              <a:cs typeface="Times New Roman" panose="02020603050405020304" pitchFamily="18" charset="0"/>
              <a:sym typeface="Arial"/>
            </a:endParaRPr>
          </a:p>
          <a:p>
            <a:pPr>
              <a:spcAft>
                <a:spcPts val="554"/>
              </a:spcAft>
              <a:buClr>
                <a:srgbClr val="1B224C"/>
              </a:buClr>
              <a:buSzPts val="1200"/>
            </a:pPr>
            <a:r>
              <a:rPr lang="en-US" altLang="ja-JP" sz="1050" dirty="0">
                <a:latin typeface="Times New Roman" panose="02020603050405020304" pitchFamily="18" charset="0"/>
                <a:ea typeface="+mn-ea"/>
                <a:cs typeface="Times New Roman" panose="02020603050405020304" pitchFamily="18" charset="0"/>
                <a:sym typeface="Arial"/>
              </a:rPr>
              <a:t>❻</a:t>
            </a:r>
            <a:r>
              <a:rPr lang="ja-JP" altLang="en-US" sz="1050">
                <a:latin typeface="Times New Roman" panose="02020603050405020304" pitchFamily="18" charset="0"/>
                <a:ea typeface="+mn-ea"/>
                <a:cs typeface="Times New Roman" panose="02020603050405020304" pitchFamily="18" charset="0"/>
                <a:sym typeface="Arial"/>
              </a:rPr>
              <a:t> </a:t>
            </a:r>
            <a:r>
              <a:rPr lang="en-US" altLang="ja-JP" sz="1050" dirty="0">
                <a:latin typeface="Times New Roman" panose="02020603050405020304" pitchFamily="18" charset="0"/>
                <a:ea typeface="+mn-ea"/>
                <a:cs typeface="Times New Roman" panose="02020603050405020304" pitchFamily="18" charset="0"/>
                <a:sym typeface="Arial"/>
              </a:rPr>
              <a:t>XXXXXXXXXXXXX</a:t>
            </a:r>
            <a:endParaRPr lang="en-US" altLang="ja-JP" sz="1050" b="1" dirty="0">
              <a:latin typeface="Times New Roman" panose="02020603050405020304" pitchFamily="18" charset="0"/>
              <a:ea typeface="+mn-ea"/>
              <a:cs typeface="Times New Roman" panose="02020603050405020304" pitchFamily="18" charset="0"/>
            </a:endParaRPr>
          </a:p>
        </p:txBody>
      </p:sp>
      <p:sp>
        <p:nvSpPr>
          <p:cNvPr id="14" name="テキスト ボックス 35">
            <a:extLst>
              <a:ext uri="{FF2B5EF4-FFF2-40B4-BE49-F238E27FC236}">
                <a16:creationId xmlns:a16="http://schemas.microsoft.com/office/drawing/2014/main" id="{4F0E06A5-7076-75CF-59E1-020EBDB500B1}"/>
              </a:ext>
            </a:extLst>
          </p:cNvPr>
          <p:cNvSpPr txBox="1"/>
          <p:nvPr/>
        </p:nvSpPr>
        <p:spPr>
          <a:xfrm>
            <a:off x="6917829" y="6413136"/>
            <a:ext cx="1801663" cy="159444"/>
          </a:xfrm>
          <a:prstGeom prst="rect">
            <a:avLst/>
          </a:prstGeom>
          <a:noFill/>
        </p:spPr>
        <p:txBody>
          <a:bodyPr wrap="square" lIns="33231" tIns="33231" rIns="33231" bIns="33231" rtlCol="0">
            <a:spAutoFit/>
          </a:bodyPr>
          <a:lstStyle/>
          <a:p>
            <a:pPr algn="r"/>
            <a:r>
              <a:rPr kumimoji="1" lang="ja-JP" altLang="en-US" sz="600">
                <a:solidFill>
                  <a:schemeClr val="accent1"/>
                </a:solidFill>
                <a:latin typeface="Times New Roman" panose="02020603050405020304" pitchFamily="18" charset="0"/>
                <a:ea typeface="+mn-ea"/>
                <a:cs typeface="Times New Roman" panose="02020603050405020304" pitchFamily="18" charset="0"/>
              </a:rPr>
              <a:t>Priority</a:t>
            </a:r>
          </a:p>
        </p:txBody>
      </p:sp>
      <p:cxnSp>
        <p:nvCxnSpPr>
          <p:cNvPr id="15" name="Google Shape;431;p13">
            <a:extLst>
              <a:ext uri="{FF2B5EF4-FFF2-40B4-BE49-F238E27FC236}">
                <a16:creationId xmlns:a16="http://schemas.microsoft.com/office/drawing/2014/main" id="{0A0926C6-34F5-7E85-D302-B4BEAFAB3FC8}"/>
              </a:ext>
            </a:extLst>
          </p:cNvPr>
          <p:cNvCxnSpPr>
            <a:cxnSpLocks/>
          </p:cNvCxnSpPr>
          <p:nvPr/>
        </p:nvCxnSpPr>
        <p:spPr>
          <a:xfrm>
            <a:off x="4557948" y="1933588"/>
            <a:ext cx="6354" cy="2355402"/>
          </a:xfrm>
          <a:prstGeom prst="straightConnector1">
            <a:avLst/>
          </a:prstGeom>
          <a:noFill/>
          <a:ln w="38100" cap="flat" cmpd="sng">
            <a:solidFill>
              <a:schemeClr val="tx1"/>
            </a:solidFill>
            <a:prstDash val="solid"/>
            <a:round/>
            <a:headEnd type="triangle" w="lg" len="med"/>
            <a:tailEnd type="none" w="lg" len="med"/>
          </a:ln>
        </p:spPr>
      </p:cxnSp>
      <p:cxnSp>
        <p:nvCxnSpPr>
          <p:cNvPr id="16" name="Google Shape;431;p13">
            <a:extLst>
              <a:ext uri="{FF2B5EF4-FFF2-40B4-BE49-F238E27FC236}">
                <a16:creationId xmlns:a16="http://schemas.microsoft.com/office/drawing/2014/main" id="{EFEBFB81-D6DE-E65A-4EB1-B6A59AC97B97}"/>
              </a:ext>
            </a:extLst>
          </p:cNvPr>
          <p:cNvCxnSpPr>
            <a:cxnSpLocks/>
          </p:cNvCxnSpPr>
          <p:nvPr/>
        </p:nvCxnSpPr>
        <p:spPr>
          <a:xfrm>
            <a:off x="4565646" y="4273998"/>
            <a:ext cx="6354" cy="2355402"/>
          </a:xfrm>
          <a:prstGeom prst="straightConnector1">
            <a:avLst/>
          </a:prstGeom>
          <a:noFill/>
          <a:ln w="38100" cap="flat" cmpd="sng">
            <a:solidFill>
              <a:schemeClr val="tx1"/>
            </a:solidFill>
            <a:prstDash val="solid"/>
            <a:round/>
            <a:headEnd type="none" w="lg" len="med"/>
            <a:tailEnd type="triangle" w="lg" len="med"/>
          </a:ln>
        </p:spPr>
      </p:cxnSp>
      <p:sp>
        <p:nvSpPr>
          <p:cNvPr id="17" name="Google Shape;444;p13">
            <a:extLst>
              <a:ext uri="{FF2B5EF4-FFF2-40B4-BE49-F238E27FC236}">
                <a16:creationId xmlns:a16="http://schemas.microsoft.com/office/drawing/2014/main" id="{D00E15B0-CE6C-E1CA-3E8D-17E77C441228}"/>
              </a:ext>
            </a:extLst>
          </p:cNvPr>
          <p:cNvSpPr/>
          <p:nvPr/>
        </p:nvSpPr>
        <p:spPr>
          <a:xfrm>
            <a:off x="3325846" y="5974003"/>
            <a:ext cx="2492308" cy="332308"/>
          </a:xfrm>
          <a:prstGeom prst="roundRect">
            <a:avLst>
              <a:gd name="adj" fmla="val 50000"/>
            </a:avLst>
          </a:prstGeom>
          <a:solidFill>
            <a:schemeClr val="tx1"/>
          </a:solidFill>
          <a:ln w="19050" cap="flat" cmpd="sng">
            <a:solidFill>
              <a:schemeClr val="tx1"/>
            </a:solidFill>
            <a:prstDash val="solid"/>
            <a:round/>
            <a:headEnd type="none" w="sm" len="sm"/>
            <a:tailEnd type="none" w="sm" len="sm"/>
          </a:ln>
        </p:spPr>
        <p:txBody>
          <a:bodyPr spcFirstLastPara="1" wrap="square" lIns="33231" tIns="33231" rIns="33231" bIns="33231" anchor="ctr" anchorCtr="0">
            <a:noAutofit/>
          </a:bodyPr>
          <a:lstStyle/>
          <a:p>
            <a:pPr algn="ctr">
              <a:buClr>
                <a:srgbClr val="000000"/>
              </a:buClr>
              <a:buSzPts val="1192"/>
            </a:pPr>
            <a:r>
              <a:rPr lang="ja-JP" altLang="en-US" sz="1100" b="1">
                <a:solidFill>
                  <a:schemeClr val="bg1"/>
                </a:solidFill>
                <a:latin typeface="Times New Roman" panose="02020603050405020304" pitchFamily="18" charset="0"/>
                <a:ea typeface="+mn-ea"/>
                <a:cs typeface="Times New Roman" panose="02020603050405020304" pitchFamily="18" charset="0"/>
              </a:rPr>
              <a:t>Small </a:t>
            </a:r>
            <a:r>
              <a:rPr lang="ja-JP" altLang="en-US" sz="1100">
                <a:solidFill>
                  <a:schemeClr val="bg1"/>
                </a:solidFill>
                <a:latin typeface="Times New Roman" panose="02020603050405020304" pitchFamily="18" charset="0"/>
                <a:ea typeface="+mn-ea"/>
                <a:cs typeface="Times New Roman" panose="02020603050405020304" pitchFamily="18" charset="0"/>
                <a:sym typeface="Arial"/>
              </a:rPr>
              <a:t>impact on </a:t>
            </a:r>
            <a:r>
              <a:rPr lang="ja-JP" altLang="en-US" sz="1100" dirty="0">
                <a:solidFill>
                  <a:schemeClr val="bg1"/>
                </a:solidFill>
                <a:latin typeface="Times New Roman" panose="02020603050405020304" pitchFamily="18" charset="0"/>
                <a:ea typeface="+mn-ea"/>
                <a:cs typeface="Times New Roman" panose="02020603050405020304" pitchFamily="18" charset="0"/>
                <a:sym typeface="Arial"/>
              </a:rPr>
              <a:t>business</a:t>
            </a:r>
            <a:endParaRPr sz="1100"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8" name="Google Shape;444;p13">
            <a:extLst>
              <a:ext uri="{FF2B5EF4-FFF2-40B4-BE49-F238E27FC236}">
                <a16:creationId xmlns:a16="http://schemas.microsoft.com/office/drawing/2014/main" id="{1F6130F3-08F0-FD3C-26F3-E09288D65214}"/>
              </a:ext>
            </a:extLst>
          </p:cNvPr>
          <p:cNvSpPr/>
          <p:nvPr/>
        </p:nvSpPr>
        <p:spPr>
          <a:xfrm>
            <a:off x="3325846" y="2224825"/>
            <a:ext cx="2492308" cy="332308"/>
          </a:xfrm>
          <a:prstGeom prst="roundRect">
            <a:avLst>
              <a:gd name="adj" fmla="val 50000"/>
            </a:avLst>
          </a:prstGeom>
          <a:solidFill>
            <a:schemeClr val="tx1"/>
          </a:solidFill>
          <a:ln w="19050" cap="flat" cmpd="sng">
            <a:solidFill>
              <a:schemeClr val="tx1"/>
            </a:solidFill>
            <a:prstDash val="solid"/>
            <a:round/>
            <a:headEnd type="none" w="sm" len="sm"/>
            <a:tailEnd type="none" w="sm" len="sm"/>
          </a:ln>
        </p:spPr>
        <p:txBody>
          <a:bodyPr spcFirstLastPara="1" wrap="square" lIns="33231" tIns="33231" rIns="33231" bIns="33231" anchor="ctr" anchorCtr="0">
            <a:noAutofit/>
          </a:bodyPr>
          <a:lstStyle/>
          <a:p>
            <a:pPr algn="ctr">
              <a:buClr>
                <a:srgbClr val="000000"/>
              </a:buClr>
              <a:buSzPts val="1192"/>
            </a:pPr>
            <a:r>
              <a:rPr lang="ja-JP" altLang="en-US" sz="1100">
                <a:solidFill>
                  <a:schemeClr val="bg1"/>
                </a:solidFill>
                <a:latin typeface="Times New Roman" panose="02020603050405020304" pitchFamily="18" charset="0"/>
                <a:ea typeface="+mn-ea"/>
                <a:cs typeface="Times New Roman" panose="02020603050405020304" pitchFamily="18" charset="0"/>
                <a:sym typeface="Arial"/>
              </a:rPr>
              <a:t>Significant impact on </a:t>
            </a:r>
            <a:r>
              <a:rPr lang="ja-JP" altLang="en-US" sz="1100" dirty="0">
                <a:solidFill>
                  <a:schemeClr val="bg1"/>
                </a:solidFill>
                <a:latin typeface="Times New Roman" panose="02020603050405020304" pitchFamily="18" charset="0"/>
                <a:ea typeface="+mn-ea"/>
                <a:cs typeface="Times New Roman" panose="02020603050405020304" pitchFamily="18" charset="0"/>
                <a:sym typeface="Arial"/>
              </a:rPr>
              <a:t>business</a:t>
            </a:r>
            <a:endParaRPr sz="1100" dirty="0">
              <a:solidFill>
                <a:schemeClr val="bg1"/>
              </a:solidFill>
              <a:latin typeface="Times New Roman" panose="02020603050405020304" pitchFamily="18" charset="0"/>
              <a:ea typeface="+mn-ea"/>
              <a:cs typeface="Times New Roman" panose="02020603050405020304" pitchFamily="18" charset="0"/>
              <a:sym typeface="Arial"/>
            </a:endParaRPr>
          </a:p>
        </p:txBody>
      </p:sp>
      <p:cxnSp>
        <p:nvCxnSpPr>
          <p:cNvPr id="19" name="Google Shape;426;p13">
            <a:extLst>
              <a:ext uri="{FF2B5EF4-FFF2-40B4-BE49-F238E27FC236}">
                <a16:creationId xmlns:a16="http://schemas.microsoft.com/office/drawing/2014/main" id="{5C37E3F9-730A-FE26-5ACC-CD5227DF5C19}"/>
              </a:ext>
            </a:extLst>
          </p:cNvPr>
          <p:cNvCxnSpPr>
            <a:cxnSpLocks/>
          </p:cNvCxnSpPr>
          <p:nvPr/>
        </p:nvCxnSpPr>
        <p:spPr>
          <a:xfrm flipV="1">
            <a:off x="418154" y="4286648"/>
            <a:ext cx="8307692" cy="402"/>
          </a:xfrm>
          <a:prstGeom prst="straightConnector1">
            <a:avLst/>
          </a:prstGeom>
          <a:noFill/>
          <a:ln w="38100" cap="flat" cmpd="sng">
            <a:solidFill>
              <a:schemeClr val="tx1"/>
            </a:solidFill>
            <a:prstDash val="solid"/>
            <a:round/>
            <a:headEnd type="triangle" w="lg" len="med"/>
            <a:tailEnd type="triangle" w="lg" len="med"/>
          </a:ln>
        </p:spPr>
      </p:cxnSp>
      <p:sp>
        <p:nvSpPr>
          <p:cNvPr id="20" name="Google Shape;444;p13">
            <a:extLst>
              <a:ext uri="{FF2B5EF4-FFF2-40B4-BE49-F238E27FC236}">
                <a16:creationId xmlns:a16="http://schemas.microsoft.com/office/drawing/2014/main" id="{B96AD3BE-7DDD-3064-52D1-A3FC2A31D14F}"/>
              </a:ext>
            </a:extLst>
          </p:cNvPr>
          <p:cNvSpPr/>
          <p:nvPr/>
        </p:nvSpPr>
        <p:spPr>
          <a:xfrm>
            <a:off x="6774883" y="4118630"/>
            <a:ext cx="1661538" cy="332308"/>
          </a:xfrm>
          <a:prstGeom prst="roundRect">
            <a:avLst>
              <a:gd name="adj" fmla="val 50000"/>
            </a:avLst>
          </a:prstGeom>
          <a:solidFill>
            <a:schemeClr val="tx1"/>
          </a:solidFill>
          <a:ln w="19050" cap="flat" cmpd="sng">
            <a:solidFill>
              <a:schemeClr val="tx1"/>
            </a:solidFill>
            <a:prstDash val="solid"/>
            <a:round/>
            <a:headEnd type="none" w="sm" len="sm"/>
            <a:tailEnd type="none" w="sm" len="sm"/>
          </a:ln>
        </p:spPr>
        <p:txBody>
          <a:bodyPr spcFirstLastPara="1" wrap="square" lIns="33231" tIns="33231" rIns="33231" bIns="33231" anchor="ctr" anchorCtr="0">
            <a:noAutofit/>
          </a:bodyPr>
          <a:lstStyle/>
          <a:p>
            <a:pPr algn="ctr">
              <a:buClr>
                <a:srgbClr val="000000"/>
              </a:buClr>
              <a:buSzPts val="1192"/>
            </a:pPr>
            <a:r>
              <a:rPr lang="ja-JP" altLang="en-US" sz="1100" b="1">
                <a:solidFill>
                  <a:schemeClr val="bg1"/>
                </a:solidFill>
                <a:latin typeface="Times New Roman" panose="02020603050405020304" pitchFamily="18" charset="0"/>
                <a:ea typeface="+mn-ea"/>
                <a:cs typeface="Times New Roman" panose="02020603050405020304" pitchFamily="18" charset="0"/>
              </a:rPr>
              <a:t>Uncertainty is high.</a:t>
            </a:r>
            <a:endParaRPr sz="1100"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21" name="Google Shape;444;p13">
            <a:extLst>
              <a:ext uri="{FF2B5EF4-FFF2-40B4-BE49-F238E27FC236}">
                <a16:creationId xmlns:a16="http://schemas.microsoft.com/office/drawing/2014/main" id="{EEB7A564-4525-D2EB-86CE-BC5E95E25DDE}"/>
              </a:ext>
            </a:extLst>
          </p:cNvPr>
          <p:cNvSpPr/>
          <p:nvPr/>
        </p:nvSpPr>
        <p:spPr>
          <a:xfrm>
            <a:off x="707579" y="4120694"/>
            <a:ext cx="1661538" cy="332308"/>
          </a:xfrm>
          <a:prstGeom prst="roundRect">
            <a:avLst>
              <a:gd name="adj" fmla="val 50000"/>
            </a:avLst>
          </a:prstGeom>
          <a:solidFill>
            <a:schemeClr val="tx1"/>
          </a:solidFill>
          <a:ln w="19050" cap="flat" cmpd="sng">
            <a:solidFill>
              <a:schemeClr val="tx1"/>
            </a:solidFill>
            <a:prstDash val="solid"/>
            <a:round/>
            <a:headEnd type="none" w="sm" len="sm"/>
            <a:tailEnd type="none" w="sm" len="sm"/>
          </a:ln>
        </p:spPr>
        <p:txBody>
          <a:bodyPr spcFirstLastPara="1" wrap="square" lIns="33231" tIns="33231" rIns="33231" bIns="33231" anchor="ctr" anchorCtr="0">
            <a:noAutofit/>
          </a:bodyPr>
          <a:lstStyle/>
          <a:p>
            <a:pPr algn="ctr">
              <a:buClr>
                <a:srgbClr val="000000"/>
              </a:buClr>
              <a:buSzPts val="1192"/>
            </a:pPr>
            <a:r>
              <a:rPr lang="ja-JP" altLang="en-US" sz="1100">
                <a:solidFill>
                  <a:schemeClr val="bg1"/>
                </a:solidFill>
                <a:latin typeface="Times New Roman" panose="02020603050405020304" pitchFamily="18" charset="0"/>
                <a:ea typeface="+mn-ea"/>
                <a:cs typeface="Times New Roman" panose="02020603050405020304" pitchFamily="18" charset="0"/>
                <a:sym typeface="Arial"/>
              </a:rPr>
              <a:t>Low </a:t>
            </a:r>
            <a:r>
              <a:rPr lang="ja-JP" altLang="en-US" sz="1100" b="1">
                <a:solidFill>
                  <a:schemeClr val="bg1"/>
                </a:solidFill>
                <a:latin typeface="Times New Roman" panose="02020603050405020304" pitchFamily="18" charset="0"/>
                <a:ea typeface="+mn-ea"/>
                <a:cs typeface="Times New Roman" panose="02020603050405020304" pitchFamily="18" charset="0"/>
              </a:rPr>
              <a:t>uncertainty</a:t>
            </a:r>
            <a:endParaRPr sz="1100" dirty="0">
              <a:solidFill>
                <a:schemeClr val="bg1"/>
              </a:solidFill>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08313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19F4-C0CB-213A-09D4-CE3BB48E6C3F}"/>
              </a:ext>
            </a:extLst>
          </p:cNvPr>
          <p:cNvSpPr>
            <a:spLocks noGrp="1"/>
          </p:cNvSpPr>
          <p:nvPr>
            <p:ph type="title" idx="10"/>
          </p:nvPr>
        </p:nvSpPr>
        <p:spPr/>
        <p:txBody>
          <a:bodyPr/>
          <a:lstStyle/>
          <a:p>
            <a:r>
              <a:rPr lang="ja-JP" altLang="en-US"/>
              <a:t>Business Overview</a:t>
            </a:r>
            <a:endParaRPr lang="en-US" dirty="0"/>
          </a:p>
        </p:txBody>
      </p:sp>
      <p:sp>
        <p:nvSpPr>
          <p:cNvPr id="4" name="Content Placeholder 3">
            <a:extLst>
              <a:ext uri="{FF2B5EF4-FFF2-40B4-BE49-F238E27FC236}">
                <a16:creationId xmlns:a16="http://schemas.microsoft.com/office/drawing/2014/main" id="{4673C59E-CB95-953B-C109-29C99253877B}"/>
              </a:ext>
            </a:extLst>
          </p:cNvPr>
          <p:cNvSpPr>
            <a:spLocks noGrp="1"/>
          </p:cNvSpPr>
          <p:nvPr>
            <p:ph idx="17"/>
          </p:nvPr>
        </p:nvSpPr>
        <p:spPr/>
        <p:txBody>
          <a:bodyPr/>
          <a:lstStyle/>
          <a:p>
            <a:r>
              <a:rPr lang="en-US" altLang="ja-JP" dirty="0"/>
              <a:t>2-1. B</a:t>
            </a:r>
            <a:r>
              <a:rPr lang="ja-JP" altLang="en-US"/>
              <a:t>usiness description</a:t>
            </a:r>
          </a:p>
        </p:txBody>
      </p:sp>
      <p:sp>
        <p:nvSpPr>
          <p:cNvPr id="5" name="Content Placeholder 4">
            <a:extLst>
              <a:ext uri="{FF2B5EF4-FFF2-40B4-BE49-F238E27FC236}">
                <a16:creationId xmlns:a16="http://schemas.microsoft.com/office/drawing/2014/main" id="{5670706D-13FE-0C32-38DA-EF5E5B76DF4E}"/>
              </a:ext>
            </a:extLst>
          </p:cNvPr>
          <p:cNvSpPr>
            <a:spLocks noGrp="1"/>
          </p:cNvSpPr>
          <p:nvPr>
            <p:ph idx="18"/>
          </p:nvPr>
        </p:nvSpPr>
        <p:spPr/>
        <p:txBody>
          <a:bodyPr/>
          <a:lstStyle/>
          <a:p>
            <a:endParaRPr lang="en-US"/>
          </a:p>
        </p:txBody>
      </p:sp>
      <p:sp>
        <p:nvSpPr>
          <p:cNvPr id="6" name="角丸四角形 4">
            <a:extLst>
              <a:ext uri="{FF2B5EF4-FFF2-40B4-BE49-F238E27FC236}">
                <a16:creationId xmlns:a16="http://schemas.microsoft.com/office/drawing/2014/main" id="{72E866F0-69A1-3A3E-6912-389687380CC6}"/>
              </a:ext>
            </a:extLst>
          </p:cNvPr>
          <p:cNvSpPr/>
          <p:nvPr/>
        </p:nvSpPr>
        <p:spPr>
          <a:xfrm>
            <a:off x="417046" y="2177961"/>
            <a:ext cx="3316753" cy="498462"/>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62">
                <a:solidFill>
                  <a:schemeClr val="bg1"/>
                </a:solidFill>
                <a:latin typeface="Times New Roman" panose="02020603050405020304" pitchFamily="18" charset="0"/>
              </a:rPr>
              <a:t>theme</a:t>
            </a:r>
          </a:p>
        </p:txBody>
      </p:sp>
      <p:sp>
        <p:nvSpPr>
          <p:cNvPr id="7" name="角丸四角形 5">
            <a:extLst>
              <a:ext uri="{FF2B5EF4-FFF2-40B4-BE49-F238E27FC236}">
                <a16:creationId xmlns:a16="http://schemas.microsoft.com/office/drawing/2014/main" id="{04C74B5E-7264-69BA-49F3-7D494EA3EDE7}"/>
              </a:ext>
            </a:extLst>
          </p:cNvPr>
          <p:cNvSpPr/>
          <p:nvPr/>
        </p:nvSpPr>
        <p:spPr>
          <a:xfrm>
            <a:off x="417046" y="3060404"/>
            <a:ext cx="3316753" cy="498462"/>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62">
                <a:solidFill>
                  <a:schemeClr val="bg1"/>
                </a:solidFill>
                <a:latin typeface="Times New Roman" panose="02020603050405020304" pitchFamily="18" charset="0"/>
              </a:rPr>
              <a:t>concept</a:t>
            </a:r>
          </a:p>
        </p:txBody>
      </p:sp>
      <p:sp>
        <p:nvSpPr>
          <p:cNvPr id="8" name="角丸四角形 6">
            <a:extLst>
              <a:ext uri="{FF2B5EF4-FFF2-40B4-BE49-F238E27FC236}">
                <a16:creationId xmlns:a16="http://schemas.microsoft.com/office/drawing/2014/main" id="{D6F0EF19-C349-6CC7-AD56-26A64D3318F9}"/>
              </a:ext>
            </a:extLst>
          </p:cNvPr>
          <p:cNvSpPr/>
          <p:nvPr/>
        </p:nvSpPr>
        <p:spPr>
          <a:xfrm>
            <a:off x="417046" y="3942847"/>
            <a:ext cx="3316753" cy="498462"/>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62">
                <a:solidFill>
                  <a:schemeClr val="bg1"/>
                </a:solidFill>
                <a:latin typeface="Times New Roman" panose="02020603050405020304" pitchFamily="18" charset="0"/>
              </a:rPr>
              <a:t>value provided</a:t>
            </a:r>
            <a:endParaRPr kumimoji="1" lang="en-US" altLang="ja-JP" sz="1662" dirty="0">
              <a:solidFill>
                <a:schemeClr val="bg1"/>
              </a:solidFill>
              <a:latin typeface="Times New Roman" panose="02020603050405020304" pitchFamily="18" charset="0"/>
            </a:endParaRPr>
          </a:p>
          <a:p>
            <a:pPr algn="ctr"/>
            <a:r>
              <a:rPr kumimoji="1" lang="ja-JP" altLang="en-US" sz="1662">
                <a:solidFill>
                  <a:schemeClr val="bg1"/>
                </a:solidFill>
                <a:latin typeface="Times New Roman" panose="02020603050405020304" pitchFamily="18" charset="0"/>
              </a:rPr>
              <a:t> (by product, service, etc.)</a:t>
            </a:r>
          </a:p>
        </p:txBody>
      </p:sp>
      <p:sp>
        <p:nvSpPr>
          <p:cNvPr id="9" name="角丸四角形 7">
            <a:extLst>
              <a:ext uri="{FF2B5EF4-FFF2-40B4-BE49-F238E27FC236}">
                <a16:creationId xmlns:a16="http://schemas.microsoft.com/office/drawing/2014/main" id="{5BBA26F7-AD31-161A-4C0E-EC33D4CC4B88}"/>
              </a:ext>
            </a:extLst>
          </p:cNvPr>
          <p:cNvSpPr/>
          <p:nvPr/>
        </p:nvSpPr>
        <p:spPr>
          <a:xfrm>
            <a:off x="417046" y="4825290"/>
            <a:ext cx="3316753" cy="498462"/>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62">
                <a:solidFill>
                  <a:schemeClr val="bg1"/>
                </a:solidFill>
                <a:latin typeface="Times New Roman" panose="02020603050405020304" pitchFamily="18" charset="0"/>
              </a:rPr>
              <a:t>Target Clients</a:t>
            </a:r>
          </a:p>
        </p:txBody>
      </p:sp>
      <p:sp>
        <p:nvSpPr>
          <p:cNvPr id="10" name="角丸四角形 8">
            <a:extLst>
              <a:ext uri="{FF2B5EF4-FFF2-40B4-BE49-F238E27FC236}">
                <a16:creationId xmlns:a16="http://schemas.microsoft.com/office/drawing/2014/main" id="{2CD7A68E-0E44-1971-A1F1-4CD6AA7B27D1}"/>
              </a:ext>
            </a:extLst>
          </p:cNvPr>
          <p:cNvSpPr/>
          <p:nvPr/>
        </p:nvSpPr>
        <p:spPr>
          <a:xfrm>
            <a:off x="417046" y="5707732"/>
            <a:ext cx="3316753" cy="498462"/>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62">
                <a:solidFill>
                  <a:schemeClr val="bg1"/>
                </a:solidFill>
                <a:latin typeface="Times New Roman" panose="02020603050405020304" pitchFamily="18" charset="0"/>
              </a:rPr>
              <a:t>Target</a:t>
            </a:r>
          </a:p>
        </p:txBody>
      </p:sp>
      <p:cxnSp>
        <p:nvCxnSpPr>
          <p:cNvPr id="11" name="直線コネクタ 9">
            <a:extLst>
              <a:ext uri="{FF2B5EF4-FFF2-40B4-BE49-F238E27FC236}">
                <a16:creationId xmlns:a16="http://schemas.microsoft.com/office/drawing/2014/main" id="{3FD05DDB-B739-9E2E-C9D8-05384F269393}"/>
              </a:ext>
            </a:extLst>
          </p:cNvPr>
          <p:cNvCxnSpPr>
            <a:cxnSpLocks/>
          </p:cNvCxnSpPr>
          <p:nvPr/>
        </p:nvCxnSpPr>
        <p:spPr>
          <a:xfrm>
            <a:off x="417047" y="2853540"/>
            <a:ext cx="8307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3">
            <a:extLst>
              <a:ext uri="{FF2B5EF4-FFF2-40B4-BE49-F238E27FC236}">
                <a16:creationId xmlns:a16="http://schemas.microsoft.com/office/drawing/2014/main" id="{EB9E1C5B-CD9A-E111-8CD1-139DA30C3FDD}"/>
              </a:ext>
            </a:extLst>
          </p:cNvPr>
          <p:cNvCxnSpPr>
            <a:cxnSpLocks/>
          </p:cNvCxnSpPr>
          <p:nvPr/>
        </p:nvCxnSpPr>
        <p:spPr>
          <a:xfrm>
            <a:off x="417047" y="3752411"/>
            <a:ext cx="8307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20">
            <a:extLst>
              <a:ext uri="{FF2B5EF4-FFF2-40B4-BE49-F238E27FC236}">
                <a16:creationId xmlns:a16="http://schemas.microsoft.com/office/drawing/2014/main" id="{0F59DBC2-DA50-CB62-8262-82808ED059D7}"/>
              </a:ext>
            </a:extLst>
          </p:cNvPr>
          <p:cNvCxnSpPr>
            <a:cxnSpLocks/>
          </p:cNvCxnSpPr>
          <p:nvPr/>
        </p:nvCxnSpPr>
        <p:spPr>
          <a:xfrm>
            <a:off x="417047" y="4629358"/>
            <a:ext cx="8307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21">
            <a:extLst>
              <a:ext uri="{FF2B5EF4-FFF2-40B4-BE49-F238E27FC236}">
                <a16:creationId xmlns:a16="http://schemas.microsoft.com/office/drawing/2014/main" id="{2A7AE10F-4358-1011-DF30-9072EDFE75B5}"/>
              </a:ext>
            </a:extLst>
          </p:cNvPr>
          <p:cNvCxnSpPr>
            <a:cxnSpLocks/>
          </p:cNvCxnSpPr>
          <p:nvPr/>
        </p:nvCxnSpPr>
        <p:spPr>
          <a:xfrm>
            <a:off x="417047" y="5511614"/>
            <a:ext cx="8307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グラフィックス 27" descr="バッジ: チェックマーク 1 単色塗りつぶし">
            <a:extLst>
              <a:ext uri="{FF2B5EF4-FFF2-40B4-BE49-F238E27FC236}">
                <a16:creationId xmlns:a16="http://schemas.microsoft.com/office/drawing/2014/main" id="{8D509523-8A63-273E-D690-85C4737D78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855" y="2211860"/>
            <a:ext cx="406415" cy="406415"/>
          </a:xfrm>
          <a:prstGeom prst="rect">
            <a:avLst/>
          </a:prstGeom>
        </p:spPr>
      </p:pic>
      <p:pic>
        <p:nvPicPr>
          <p:cNvPr id="16" name="グラフィックス 28" descr="バッジ: チェックマーク 1 単色塗りつぶし">
            <a:extLst>
              <a:ext uri="{FF2B5EF4-FFF2-40B4-BE49-F238E27FC236}">
                <a16:creationId xmlns:a16="http://schemas.microsoft.com/office/drawing/2014/main" id="{C0BBEBF5-F989-FEDF-A91B-6BA51BB69A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855" y="3106427"/>
            <a:ext cx="406415" cy="406415"/>
          </a:xfrm>
          <a:prstGeom prst="rect">
            <a:avLst/>
          </a:prstGeom>
        </p:spPr>
      </p:pic>
      <p:pic>
        <p:nvPicPr>
          <p:cNvPr id="17" name="グラフィックス 29" descr="バッジ: チェックマーク 1 単色塗りつぶし">
            <a:extLst>
              <a:ext uri="{FF2B5EF4-FFF2-40B4-BE49-F238E27FC236}">
                <a16:creationId xmlns:a16="http://schemas.microsoft.com/office/drawing/2014/main" id="{F4A23D3B-26FC-6353-7682-9FE5ACC05A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855" y="3987678"/>
            <a:ext cx="406415" cy="406415"/>
          </a:xfrm>
          <a:prstGeom prst="rect">
            <a:avLst/>
          </a:prstGeom>
        </p:spPr>
      </p:pic>
      <p:pic>
        <p:nvPicPr>
          <p:cNvPr id="18" name="グラフィックス 35" descr="バッジ: チェックマーク 1 単色塗りつぶし">
            <a:extLst>
              <a:ext uri="{FF2B5EF4-FFF2-40B4-BE49-F238E27FC236}">
                <a16:creationId xmlns:a16="http://schemas.microsoft.com/office/drawing/2014/main" id="{C31AE890-ACEE-3267-3A7C-1F7D2D4246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855" y="4871313"/>
            <a:ext cx="406415" cy="406415"/>
          </a:xfrm>
          <a:prstGeom prst="rect">
            <a:avLst/>
          </a:prstGeom>
        </p:spPr>
      </p:pic>
      <p:pic>
        <p:nvPicPr>
          <p:cNvPr id="19" name="グラフィックス 36" descr="バッジ: チェックマーク 1 単色塗りつぶし">
            <a:extLst>
              <a:ext uri="{FF2B5EF4-FFF2-40B4-BE49-F238E27FC236}">
                <a16:creationId xmlns:a16="http://schemas.microsoft.com/office/drawing/2014/main" id="{A5C63291-FE63-138B-9743-562703B8CE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855" y="5752532"/>
            <a:ext cx="406415" cy="406415"/>
          </a:xfrm>
          <a:prstGeom prst="rect">
            <a:avLst/>
          </a:prstGeom>
        </p:spPr>
      </p:pic>
      <p:sp>
        <p:nvSpPr>
          <p:cNvPr id="20" name="テキスト ボックス 37">
            <a:extLst>
              <a:ext uri="{FF2B5EF4-FFF2-40B4-BE49-F238E27FC236}">
                <a16:creationId xmlns:a16="http://schemas.microsoft.com/office/drawing/2014/main" id="{FB54895B-03F7-A193-1690-F428644C5DDE}"/>
              </a:ext>
            </a:extLst>
          </p:cNvPr>
          <p:cNvSpPr txBox="1"/>
          <p:nvPr/>
        </p:nvSpPr>
        <p:spPr>
          <a:xfrm>
            <a:off x="4114800" y="2162224"/>
            <a:ext cx="4609938" cy="498462"/>
          </a:xfrm>
          <a:prstGeom prst="rect">
            <a:avLst/>
          </a:prstGeom>
          <a:noFill/>
        </p:spPr>
        <p:txBody>
          <a:bodyPr wrap="square" lIns="33231" tIns="33231" rIns="33231" bIns="33231" rtlCol="0" anchor="ctr">
            <a:noAutofit/>
          </a:bodyPr>
          <a:lstStyle/>
          <a:p>
            <a:r>
              <a:rPr kumimoji="1" lang="ja-JP" altLang="en-US" sz="1477" b="1">
                <a:latin typeface="Times New Roman" panose="02020603050405020304" pitchFamily="18" charset="0"/>
                <a:ea typeface="+mn-ea"/>
                <a:cs typeface="Times New Roman" panose="02020603050405020304" pitchFamily="18" charset="0"/>
              </a:rPr>
              <a:t>Realization of ◯◯◯◯◯◯◯◯◯</a:t>
            </a:r>
          </a:p>
        </p:txBody>
      </p:sp>
      <p:sp>
        <p:nvSpPr>
          <p:cNvPr id="21" name="テキスト ボックス 38">
            <a:extLst>
              <a:ext uri="{FF2B5EF4-FFF2-40B4-BE49-F238E27FC236}">
                <a16:creationId xmlns:a16="http://schemas.microsoft.com/office/drawing/2014/main" id="{6C994947-419A-1B89-771A-949B02E3043E}"/>
              </a:ext>
            </a:extLst>
          </p:cNvPr>
          <p:cNvSpPr txBox="1"/>
          <p:nvPr/>
        </p:nvSpPr>
        <p:spPr>
          <a:xfrm>
            <a:off x="4114800" y="3064901"/>
            <a:ext cx="4609938" cy="498462"/>
          </a:xfrm>
          <a:prstGeom prst="rect">
            <a:avLst/>
          </a:prstGeom>
          <a:noFill/>
        </p:spPr>
        <p:txBody>
          <a:bodyPr wrap="square" lIns="33231" tIns="33231" rIns="33231" bIns="33231" rtlCol="0" anchor="ctr">
            <a:noAutofit/>
          </a:bodyPr>
          <a:lstStyle/>
          <a:p>
            <a:r>
              <a:rPr kumimoji="1" lang="ja-JP" altLang="en-US" sz="1477" b="1">
                <a:latin typeface="Times New Roman" panose="02020603050405020304" pitchFamily="18" charset="0"/>
                <a:ea typeface="+mn-ea"/>
                <a:cs typeface="Times New Roman" panose="02020603050405020304" pitchFamily="18" charset="0"/>
              </a:rPr>
              <a:t>Efficiency of ◯◯◯◯◯◯ by ◯◯◯◯◯</a:t>
            </a:r>
          </a:p>
        </p:txBody>
      </p:sp>
      <p:sp>
        <p:nvSpPr>
          <p:cNvPr id="22" name="テキスト ボックス 43">
            <a:extLst>
              <a:ext uri="{FF2B5EF4-FFF2-40B4-BE49-F238E27FC236}">
                <a16:creationId xmlns:a16="http://schemas.microsoft.com/office/drawing/2014/main" id="{A741BE20-26D4-A140-E7E1-121B17267966}"/>
              </a:ext>
            </a:extLst>
          </p:cNvPr>
          <p:cNvSpPr txBox="1"/>
          <p:nvPr/>
        </p:nvSpPr>
        <p:spPr>
          <a:xfrm>
            <a:off x="4114800" y="3944132"/>
            <a:ext cx="4609938" cy="498462"/>
          </a:xfrm>
          <a:prstGeom prst="rect">
            <a:avLst/>
          </a:prstGeom>
          <a:noFill/>
        </p:spPr>
        <p:txBody>
          <a:bodyPr wrap="square" lIns="33231" tIns="33231" rIns="33231" bIns="33231" rtlCol="0" anchor="ctr">
            <a:noAutofit/>
          </a:bodyPr>
          <a:lstStyle/>
          <a:p>
            <a:r>
              <a:rPr kumimoji="1" lang="ja-JP" altLang="en-US" sz="1477" b="1">
                <a:latin typeface="Times New Roman" panose="02020603050405020304" pitchFamily="18" charset="0"/>
                <a:ea typeface="+mn-ea"/>
                <a:cs typeface="Times New Roman" panose="02020603050405020304" pitchFamily="18" charset="0"/>
              </a:rPr>
              <a:t>Expansion of ◯◯◯◯◯◯ by ◯◯◯◯◯</a:t>
            </a:r>
          </a:p>
        </p:txBody>
      </p:sp>
      <p:sp>
        <p:nvSpPr>
          <p:cNvPr id="23" name="テキスト ボックス 44">
            <a:extLst>
              <a:ext uri="{FF2B5EF4-FFF2-40B4-BE49-F238E27FC236}">
                <a16:creationId xmlns:a16="http://schemas.microsoft.com/office/drawing/2014/main" id="{285DCD70-289E-4459-F9DF-FD10811675FB}"/>
              </a:ext>
            </a:extLst>
          </p:cNvPr>
          <p:cNvSpPr txBox="1"/>
          <p:nvPr/>
        </p:nvSpPr>
        <p:spPr>
          <a:xfrm>
            <a:off x="4114800" y="4823363"/>
            <a:ext cx="4609938" cy="498462"/>
          </a:xfrm>
          <a:prstGeom prst="rect">
            <a:avLst/>
          </a:prstGeom>
          <a:noFill/>
        </p:spPr>
        <p:txBody>
          <a:bodyPr wrap="square" lIns="33231" tIns="33231" rIns="33231" bIns="33231" rtlCol="0" anchor="ctr">
            <a:noAutofit/>
          </a:bodyPr>
          <a:lstStyle/>
          <a:p>
            <a:r>
              <a:rPr kumimoji="1" lang="ja-JP" altLang="en-US" sz="1477" b="1">
                <a:latin typeface="Times New Roman" panose="02020603050405020304" pitchFamily="18" charset="0"/>
                <a:ea typeface="+mn-ea"/>
                <a:cs typeface="Times New Roman" panose="02020603050405020304" pitchFamily="18" charset="0"/>
              </a:rPr>
              <a:t>Companies interested in ◯◯◯◯◯◯◯</a:t>
            </a:r>
          </a:p>
        </p:txBody>
      </p:sp>
      <p:sp>
        <p:nvSpPr>
          <p:cNvPr id="24" name="テキスト ボックス 45">
            <a:extLst>
              <a:ext uri="{FF2B5EF4-FFF2-40B4-BE49-F238E27FC236}">
                <a16:creationId xmlns:a16="http://schemas.microsoft.com/office/drawing/2014/main" id="{04AA4615-7BE8-B1DC-9CDB-0142B050DB66}"/>
              </a:ext>
            </a:extLst>
          </p:cNvPr>
          <p:cNvSpPr txBox="1"/>
          <p:nvPr/>
        </p:nvSpPr>
        <p:spPr>
          <a:xfrm>
            <a:off x="4114800" y="5702593"/>
            <a:ext cx="4609938" cy="498462"/>
          </a:xfrm>
          <a:prstGeom prst="rect">
            <a:avLst/>
          </a:prstGeom>
          <a:noFill/>
        </p:spPr>
        <p:txBody>
          <a:bodyPr wrap="square" lIns="33231" tIns="33231" rIns="33231" bIns="33231" rtlCol="0" anchor="ctr">
            <a:noAutofit/>
          </a:bodyPr>
          <a:lstStyle/>
          <a:p>
            <a:r>
              <a:rPr kumimoji="1" lang="ja-JP" altLang="en-US" sz="1477" b="1">
                <a:latin typeface="Times New Roman" panose="02020603050405020304" pitchFamily="18" charset="0"/>
                <a:ea typeface="+mn-ea"/>
                <a:cs typeface="Times New Roman" panose="02020603050405020304" pitchFamily="18" charset="0"/>
              </a:rPr>
              <a:t>Achieve gross profit of Fat Fat Fat by </a:t>
            </a:r>
            <a:r>
              <a:rPr kumimoji="1" lang="en-US" altLang="ja-JP" sz="1477" b="1" dirty="0">
                <a:latin typeface="Times New Roman" panose="02020603050405020304" pitchFamily="18" charset="0"/>
                <a:ea typeface="+mn-ea"/>
                <a:cs typeface="Times New Roman" panose="02020603050405020304" pitchFamily="18" charset="0"/>
              </a:rPr>
              <a:t>20XX</a:t>
            </a:r>
            <a:r>
              <a:rPr kumimoji="1" lang="ja-JP" altLang="en-US" sz="1477" b="1">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126721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F396-F766-A053-DD86-CE39D3EA7A62}"/>
              </a:ext>
            </a:extLst>
          </p:cNvPr>
          <p:cNvSpPr>
            <a:spLocks noGrp="1"/>
          </p:cNvSpPr>
          <p:nvPr>
            <p:ph type="title" idx="10"/>
          </p:nvPr>
        </p:nvSpPr>
        <p:spPr/>
        <p:txBody>
          <a:bodyPr/>
          <a:lstStyle/>
          <a:p>
            <a:r>
              <a:rPr lang="en-US" altLang="ja-JP" b="1" dirty="0">
                <a:ea typeface="Meiryo UI" panose="020B0604030504040204" pitchFamily="34" charset="-128"/>
              </a:rPr>
              <a:t>SASAL, INC</a:t>
            </a:r>
            <a:endParaRPr lang="en-US" dirty="0"/>
          </a:p>
        </p:txBody>
      </p:sp>
      <p:sp>
        <p:nvSpPr>
          <p:cNvPr id="4" name="Content Placeholder 3">
            <a:extLst>
              <a:ext uri="{FF2B5EF4-FFF2-40B4-BE49-F238E27FC236}">
                <a16:creationId xmlns:a16="http://schemas.microsoft.com/office/drawing/2014/main" id="{7835825A-6472-9829-5438-DD0C2A1FBF47}"/>
              </a:ext>
            </a:extLst>
          </p:cNvPr>
          <p:cNvSpPr>
            <a:spLocks noGrp="1"/>
          </p:cNvSpPr>
          <p:nvPr>
            <p:ph idx="17"/>
          </p:nvPr>
        </p:nvSpPr>
        <p:spPr/>
        <p:txBody>
          <a:bodyPr/>
          <a:lstStyle/>
          <a:p>
            <a:r>
              <a:rPr lang="en-US" altLang="ja-JP" b="1" dirty="0">
                <a:ea typeface="Meiryo UI" panose="020B0604030504040204" pitchFamily="34" charset="-128"/>
              </a:rPr>
              <a:t>Company Profile</a:t>
            </a:r>
          </a:p>
        </p:txBody>
      </p:sp>
      <p:sp>
        <p:nvSpPr>
          <p:cNvPr id="5" name="Content Placeholder 4">
            <a:extLst>
              <a:ext uri="{FF2B5EF4-FFF2-40B4-BE49-F238E27FC236}">
                <a16:creationId xmlns:a16="http://schemas.microsoft.com/office/drawing/2014/main" id="{8141504A-23C9-37B2-56AF-3D8CB1257680}"/>
              </a:ext>
            </a:extLst>
          </p:cNvPr>
          <p:cNvSpPr>
            <a:spLocks noGrp="1"/>
          </p:cNvSpPr>
          <p:nvPr>
            <p:ph idx="18"/>
          </p:nvPr>
        </p:nvSpPr>
        <p:spPr/>
        <p:txBody>
          <a:bodyPr/>
          <a:lstStyle/>
          <a:p>
            <a:r>
              <a:rPr lang="en-US" altLang="ja-JP" sz="1600" dirty="0">
                <a:latin typeface="Times New Roman" panose="02020603050405020304" pitchFamily="18" charset="0"/>
                <a:ea typeface="Meiryo UI" panose="020B0604030504040204" pitchFamily="34" charset="-128"/>
                <a:cs typeface="Times New Roman" panose="02020603050405020304" pitchFamily="18" charset="0"/>
              </a:rPr>
              <a:t>SASAL, INC is a strategic consulting firm founded in 2022. The firm is headquartered in New York, USA, and has a subsidiary in Tokyo, Japan.</a:t>
            </a:r>
          </a:p>
        </p:txBody>
      </p:sp>
      <p:graphicFrame>
        <p:nvGraphicFramePr>
          <p:cNvPr id="6" name="Google Shape;87;g229f938419a_0_0">
            <a:extLst>
              <a:ext uri="{FF2B5EF4-FFF2-40B4-BE49-F238E27FC236}">
                <a16:creationId xmlns:a16="http://schemas.microsoft.com/office/drawing/2014/main" id="{983B8C03-95AE-568F-9686-9D28A23D7F05}"/>
              </a:ext>
            </a:extLst>
          </p:cNvPr>
          <p:cNvGraphicFramePr/>
          <p:nvPr>
            <p:extLst>
              <p:ext uri="{D42A27DB-BD31-4B8C-83A1-F6EECF244321}">
                <p14:modId xmlns:p14="http://schemas.microsoft.com/office/powerpoint/2010/main" val="3753794752"/>
              </p:ext>
            </p:extLst>
          </p:nvPr>
        </p:nvGraphicFramePr>
        <p:xfrm>
          <a:off x="220774" y="2360438"/>
          <a:ext cx="4123058" cy="4345162"/>
        </p:xfrm>
        <a:graphic>
          <a:graphicData uri="http://schemas.openxmlformats.org/drawingml/2006/table">
            <a:tbl>
              <a:tblPr firstRow="1" bandRow="1">
                <a:noFill/>
              </a:tblPr>
              <a:tblGrid>
                <a:gridCol w="1621962">
                  <a:extLst>
                    <a:ext uri="{9D8B030D-6E8A-4147-A177-3AD203B41FA5}">
                      <a16:colId xmlns:a16="http://schemas.microsoft.com/office/drawing/2014/main" val="20000"/>
                    </a:ext>
                  </a:extLst>
                </a:gridCol>
                <a:gridCol w="2501096">
                  <a:extLst>
                    <a:ext uri="{9D8B030D-6E8A-4147-A177-3AD203B41FA5}">
                      <a16:colId xmlns:a16="http://schemas.microsoft.com/office/drawing/2014/main" val="20001"/>
                    </a:ext>
                  </a:extLst>
                </a:gridCol>
              </a:tblGrid>
              <a:tr h="248979">
                <a:tc>
                  <a:txBody>
                    <a:bodyPr/>
                    <a:lstStyle/>
                    <a:p>
                      <a:pPr marL="0" marR="0" lvl="0" indent="0" algn="l" rtl="0">
                        <a:spcBef>
                          <a:spcPts val="0"/>
                        </a:spcBef>
                        <a:spcAft>
                          <a:spcPts val="0"/>
                        </a:spcAft>
                        <a:buNone/>
                      </a:pPr>
                      <a:r>
                        <a:rPr lang="en-US" sz="1200" b="0"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Company Name</a:t>
                      </a:r>
                      <a:endParaRPr sz="1200" b="0"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endParaRPr>
                    </a:p>
                  </a:txBody>
                  <a:tcPr marL="91450" marR="91450" marT="45725" marB="45725"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100000"/>
                        </a:lnSpc>
                        <a:buNone/>
                      </a:pPr>
                      <a:r>
                        <a:rPr lang="en-US" altLang="ja-JP" sz="1200"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SASAL, Inc</a:t>
                      </a:r>
                      <a:endParaRPr lang="ja-JP" sz="1200">
                        <a:solidFill>
                          <a:schemeClr val="tx1"/>
                        </a:solidFill>
                        <a:latin typeface="Times New Roman" panose="02020603050405020304" pitchFamily="18" charset="0"/>
                        <a:ea typeface="Meiryo UI" panose="020B0604030504040204" pitchFamily="34" charset="-128"/>
                        <a:cs typeface="Times New Roman" panose="02020603050405020304" pitchFamily="18"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8979">
                <a:tc>
                  <a:txBody>
                    <a:bodyPr/>
                    <a:lstStyle/>
                    <a:p>
                      <a:pPr marL="0" marR="0" lvl="0" indent="0" algn="l" rtl="0">
                        <a:spcBef>
                          <a:spcPts val="0"/>
                        </a:spcBef>
                        <a:spcAft>
                          <a:spcPts val="0"/>
                        </a:spcAft>
                        <a:buNone/>
                      </a:pPr>
                      <a:r>
                        <a:rPr lang="en-US" sz="1200" b="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Representative</a:t>
                      </a:r>
                    </a:p>
                  </a:txBody>
                  <a:tcPr marL="91450" marR="91450" marT="45725" marB="45725"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US" sz="1200" b="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Yurino Sakamoto </a:t>
                      </a:r>
                      <a:endParaRPr sz="1200" b="0">
                        <a:solidFill>
                          <a:schemeClr val="tx1"/>
                        </a:solidFill>
                        <a:latin typeface="Times New Roman" panose="02020603050405020304" pitchFamily="18" charset="0"/>
                        <a:ea typeface="Meiryo UI" panose="020B0604030504040204" pitchFamily="34" charset="-128"/>
                        <a:cs typeface="Times New Roman" panose="02020603050405020304" pitchFamily="18"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8979">
                <a:tc>
                  <a:txBody>
                    <a:bodyPr/>
                    <a:lstStyle/>
                    <a:p>
                      <a:pPr marL="0" lvl="0" indent="0" algn="l">
                        <a:lnSpc>
                          <a:spcPct val="100000"/>
                        </a:lnSpc>
                        <a:buNone/>
                      </a:pPr>
                      <a:r>
                        <a:rPr lang="en-US" altLang="ja-JP" sz="1200"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Build</a:t>
                      </a:r>
                      <a:endParaRPr lang="ja-JP" sz="1200">
                        <a:solidFill>
                          <a:schemeClr val="tx1"/>
                        </a:solidFill>
                        <a:latin typeface="Times New Roman" panose="02020603050405020304" pitchFamily="18" charset="0"/>
                        <a:ea typeface="Meiryo UI" panose="020B0604030504040204" pitchFamily="34" charset="-128"/>
                        <a:cs typeface="Times New Roman" panose="02020603050405020304" pitchFamily="18" charset="0"/>
                      </a:endParaRPr>
                    </a:p>
                  </a:txBody>
                  <a:tcPr marL="91450" marR="91450" marT="45725" marB="45725"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spcBef>
                          <a:spcPts val="0"/>
                        </a:spcBef>
                        <a:spcAft>
                          <a:spcPts val="0"/>
                        </a:spcAft>
                        <a:buNone/>
                      </a:pPr>
                      <a:r>
                        <a:rPr lang="en-US" altLang="ja-JP" sz="1200" b="0" i="0" u="none" strike="noStrike" noProof="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October 2022</a:t>
                      </a:r>
                      <a:endParaRPr sz="1200">
                        <a:solidFill>
                          <a:schemeClr val="tx1"/>
                        </a:solidFill>
                        <a:latin typeface="Times New Roman" panose="02020603050405020304" pitchFamily="18" charset="0"/>
                        <a:ea typeface="Meiryo UI" panose="020B0604030504040204" pitchFamily="34" charset="-128"/>
                        <a:cs typeface="Times New Roman" panose="02020603050405020304" pitchFamily="18"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8979">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altLang="ja-JP" sz="1200" b="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Business</a:t>
                      </a:r>
                    </a:p>
                  </a:txBody>
                  <a:tcPr marL="91450" marR="91450" marT="45725" marB="45725"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lnSpc>
                          <a:spcPct val="100000"/>
                        </a:lnSpc>
                        <a:spcBef>
                          <a:spcPts val="0"/>
                        </a:spcBef>
                        <a:spcAft>
                          <a:spcPts val="0"/>
                        </a:spcAft>
                        <a:buNone/>
                      </a:pPr>
                      <a:r>
                        <a:rPr lang="en-US" sz="1200">
                          <a:solidFill>
                            <a:schemeClr val="tx1"/>
                          </a:solidFill>
                          <a:latin typeface="Times New Roman" panose="02020603050405020304" pitchFamily="18" charset="0"/>
                          <a:ea typeface="Meiryo UI" panose="020B0604030504040204" pitchFamily="34" charset="-128"/>
                          <a:cs typeface="Times New Roman" panose="02020603050405020304" pitchFamily="18" charset="0"/>
                          <a:sym typeface="Calibri"/>
                        </a:rPr>
                        <a:t>Strategy Consulting Company</a:t>
                      </a:r>
                      <a:endParaRPr sz="1200">
                        <a:solidFill>
                          <a:schemeClr val="tx1"/>
                        </a:solidFill>
                        <a:latin typeface="Times New Roman" panose="02020603050405020304" pitchFamily="18" charset="0"/>
                        <a:ea typeface="Meiryo UI" panose="020B0604030504040204" pitchFamily="34" charset="-128"/>
                        <a:cs typeface="Times New Roman" panose="02020603050405020304" pitchFamily="18" charset="0"/>
                        <a:sym typeface="Calibri"/>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970265"/>
                  </a:ext>
                </a:extLst>
              </a:tr>
              <a:tr h="1078880">
                <a:tc>
                  <a:txBody>
                    <a:bodyPr/>
                    <a:lstStyle/>
                    <a:p>
                      <a:pPr marL="0" lvl="0" indent="0" algn="l">
                        <a:lnSpc>
                          <a:spcPct val="100000"/>
                        </a:lnSpc>
                        <a:buNone/>
                      </a:pPr>
                      <a:r>
                        <a:rPr lang="en-US" sz="1200" b="0" i="0" u="none" strike="noStrike" baseline="0" noProof="0"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Address</a:t>
                      </a:r>
                      <a:endParaRPr lang="ja-JP" sz="1200">
                        <a:solidFill>
                          <a:schemeClr val="tx1"/>
                        </a:solidFill>
                        <a:latin typeface="Times New Roman" panose="02020603050405020304" pitchFamily="18" charset="0"/>
                        <a:ea typeface="Meiryo UI" panose="020B0604030504040204" pitchFamily="34" charset="-128"/>
                        <a:cs typeface="Times New Roman" panose="02020603050405020304" pitchFamily="18" charset="0"/>
                      </a:endParaRPr>
                    </a:p>
                  </a:txBody>
                  <a:tcPr marL="91450" marR="91450" marT="45725" marB="45725"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spcBef>
                          <a:spcPts val="0"/>
                        </a:spcBef>
                        <a:spcAft>
                          <a:spcPts val="0"/>
                        </a:spcAft>
                        <a:buNone/>
                      </a:pPr>
                      <a:r>
                        <a:rPr lang="en-US" altLang="ja-JP" sz="1200" b="0" i="0" dirty="0">
                          <a:solidFill>
                            <a:schemeClr val="tx1"/>
                          </a:solidFill>
                          <a:effectLst/>
                          <a:latin typeface="Times New Roman" panose="02020603050405020304" pitchFamily="18" charset="0"/>
                          <a:ea typeface="+mn-ea"/>
                          <a:cs typeface="Times New Roman" panose="02020603050405020304" pitchFamily="18" charset="0"/>
                        </a:rPr>
                        <a:t>Headquarter</a:t>
                      </a:r>
                      <a:br>
                        <a:rPr lang="en-US" altLang="ja-JP" sz="1200" b="0" i="0" dirty="0">
                          <a:solidFill>
                            <a:schemeClr val="tx1"/>
                          </a:solidFill>
                          <a:effectLst/>
                          <a:latin typeface="Times New Roman" panose="02020603050405020304" pitchFamily="18" charset="0"/>
                          <a:ea typeface="+mn-ea"/>
                          <a:cs typeface="Times New Roman" panose="02020603050405020304" pitchFamily="18" charset="0"/>
                        </a:rPr>
                      </a:br>
                      <a:r>
                        <a:rPr lang="en-US" altLang="ja-JP" sz="1200" b="0" i="0" dirty="0">
                          <a:solidFill>
                            <a:schemeClr val="tx1"/>
                          </a:solidFill>
                          <a:effectLst/>
                          <a:latin typeface="Times New Roman" panose="02020603050405020304" pitchFamily="18" charset="0"/>
                          <a:ea typeface="+mn-ea"/>
                          <a:cs typeface="Times New Roman" panose="02020603050405020304" pitchFamily="18" charset="0"/>
                        </a:rPr>
                        <a:t>136 Madison Avenue, New York, NY 10016</a:t>
                      </a:r>
                    </a:p>
                    <a:p>
                      <a:pPr marL="0" marR="0" lvl="0" indent="0" algn="just">
                        <a:spcBef>
                          <a:spcPts val="0"/>
                        </a:spcBef>
                        <a:spcAft>
                          <a:spcPts val="0"/>
                        </a:spcAft>
                        <a:buNone/>
                      </a:pPr>
                      <a:endParaRPr lang="en-US" altLang="ja-JP" sz="1200" b="0" i="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a:spcBef>
                          <a:spcPts val="0"/>
                        </a:spcBef>
                        <a:spcAft>
                          <a:spcPts val="0"/>
                        </a:spcAft>
                        <a:buNone/>
                      </a:pPr>
                      <a:r>
                        <a:rPr lang="en-US" altLang="ja-JP" sz="1200" b="0" i="0" dirty="0">
                          <a:solidFill>
                            <a:schemeClr val="tx1"/>
                          </a:solidFill>
                          <a:effectLst/>
                          <a:latin typeface="Times New Roman" panose="02020603050405020304" pitchFamily="18" charset="0"/>
                          <a:ea typeface="+mn-ea"/>
                          <a:cs typeface="Times New Roman" panose="02020603050405020304" pitchFamily="18" charset="0"/>
                        </a:rPr>
                        <a:t>Subsidiary</a:t>
                      </a:r>
                      <a:br>
                        <a:rPr lang="en-US" altLang="ja-JP" sz="1200" b="0" i="0" dirty="0">
                          <a:solidFill>
                            <a:schemeClr val="tx1"/>
                          </a:solidFill>
                          <a:effectLst/>
                          <a:latin typeface="Times New Roman" panose="02020603050405020304" pitchFamily="18" charset="0"/>
                          <a:ea typeface="+mn-ea"/>
                          <a:cs typeface="Times New Roman" panose="02020603050405020304" pitchFamily="18" charset="0"/>
                        </a:rPr>
                      </a:br>
                      <a:r>
                        <a:rPr lang="en-US" altLang="ja-JP" sz="1200" b="0" i="0" dirty="0">
                          <a:solidFill>
                            <a:schemeClr val="tx1"/>
                          </a:solidFill>
                          <a:effectLst/>
                          <a:latin typeface="Times New Roman" panose="02020603050405020304" pitchFamily="18" charset="0"/>
                          <a:ea typeface="+mn-ea"/>
                          <a:cs typeface="Times New Roman" panose="02020603050405020304" pitchFamily="18" charset="0"/>
                        </a:rPr>
                        <a:t>Akasaka Front Town 3F, 4-8-19 Akasaka, Minato-ku, Tokyo, Japan, 107-0052</a:t>
                      </a: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8979">
                <a:tc>
                  <a:txBody>
                    <a:bodyPr/>
                    <a:lstStyle/>
                    <a:p>
                      <a:pPr marL="0" lvl="0" indent="0" algn="l">
                        <a:lnSpc>
                          <a:spcPct val="100000"/>
                        </a:lnSpc>
                        <a:buNone/>
                      </a:pPr>
                      <a:r>
                        <a:rPr lang="en-US" altLang="ja-JP" sz="1200"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Employee</a:t>
                      </a:r>
                      <a:endParaRPr lang="ja-JP" sz="1200">
                        <a:solidFill>
                          <a:schemeClr val="tx1"/>
                        </a:solidFill>
                        <a:latin typeface="Times New Roman" panose="02020603050405020304" pitchFamily="18" charset="0"/>
                        <a:ea typeface="Meiryo UI" panose="020B0604030504040204" pitchFamily="34" charset="-128"/>
                        <a:cs typeface="Times New Roman" panose="02020603050405020304" pitchFamily="18" charset="0"/>
                      </a:endParaRPr>
                    </a:p>
                  </a:txBody>
                  <a:tcPr marL="91450" marR="91450" marT="45725" marB="45725"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spcBef>
                          <a:spcPts val="0"/>
                        </a:spcBef>
                        <a:spcAft>
                          <a:spcPts val="0"/>
                        </a:spcAft>
                        <a:buNone/>
                      </a:pPr>
                      <a:r>
                        <a:rPr lang="en-US" sz="1200" dirty="0">
                          <a:solidFill>
                            <a:schemeClr val="tx1"/>
                          </a:solidFill>
                          <a:latin typeface="Times New Roman" panose="02020603050405020304" pitchFamily="18" charset="0"/>
                          <a:ea typeface="Meiryo UI"/>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10 (Subcontract Included)</a:t>
                      </a:r>
                      <a:endParaRPr sz="1200" dirty="0">
                        <a:solidFill>
                          <a:schemeClr val="tx1"/>
                        </a:solidFill>
                        <a:latin typeface="Times New Roman" panose="02020603050405020304" pitchFamily="18" charset="0"/>
                        <a:ea typeface="Meiryo UI"/>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4079492"/>
                  </a:ext>
                </a:extLst>
              </a:tr>
              <a:tr h="248979">
                <a:tc>
                  <a:txBody>
                    <a:bodyPr/>
                    <a:lstStyle/>
                    <a:p>
                      <a:pPr marL="0" lvl="0" indent="0" algn="l">
                        <a:lnSpc>
                          <a:spcPct val="100000"/>
                        </a:lnSpc>
                        <a:buNone/>
                      </a:pPr>
                      <a:r>
                        <a:rPr lang="en-US" altLang="ja-JP" sz="1200"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Web Site</a:t>
                      </a:r>
                      <a:endParaRPr lang="ja-JP" sz="1200">
                        <a:solidFill>
                          <a:schemeClr val="tx1"/>
                        </a:solidFill>
                        <a:latin typeface="Times New Roman" panose="02020603050405020304" pitchFamily="18" charset="0"/>
                        <a:ea typeface="Meiryo UI" panose="020B0604030504040204" pitchFamily="34" charset="-128"/>
                        <a:cs typeface="Times New Roman" panose="02020603050405020304" pitchFamily="18" charset="0"/>
                      </a:endParaRPr>
                    </a:p>
                  </a:txBody>
                  <a:tcPr marL="91450" marR="91450" marT="45725" marB="45725"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spcBef>
                          <a:spcPts val="0"/>
                        </a:spcBef>
                        <a:spcAft>
                          <a:spcPts val="0"/>
                        </a:spcAft>
                        <a:buNone/>
                      </a:pPr>
                      <a:r>
                        <a:rPr lang="en-US" sz="1200" dirty="0">
                          <a:solidFill>
                            <a:schemeClr val="tx1"/>
                          </a:solidFill>
                          <a:latin typeface="Times New Roman" panose="02020603050405020304" pitchFamily="18" charset="0"/>
                          <a:ea typeface="Meiryo UI"/>
                          <a:cs typeface="Times New Roman" panose="02020603050405020304" pitchFamily="18" charset="0"/>
                          <a:hlinkClick r:id="rId2">
                            <a:extLst>
                              <a:ext uri="{A12FA001-AC4F-418D-AE19-62706E023703}">
                                <ahyp:hlinkClr xmlns:ahyp="http://schemas.microsoft.com/office/drawing/2018/hyperlinkcolor" val="tx"/>
                              </a:ext>
                            </a:extLst>
                          </a:hlinkClick>
                        </a:rPr>
                        <a:t>https://sasalinc.com/</a:t>
                      </a:r>
                      <a:endParaRPr sz="1200" dirty="0">
                        <a:solidFill>
                          <a:schemeClr val="tx1"/>
                        </a:solidFill>
                        <a:latin typeface="Times New Roman" panose="02020603050405020304" pitchFamily="18" charset="0"/>
                        <a:ea typeface="Meiryo UI"/>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1148183"/>
                  </a:ext>
                </a:extLst>
              </a:tr>
              <a:tr h="321722">
                <a:tc>
                  <a:txBody>
                    <a:bodyPr/>
                    <a:lstStyle/>
                    <a:p>
                      <a:pPr marL="0" lvl="0" indent="0" algn="l">
                        <a:lnSpc>
                          <a:spcPct val="100000"/>
                        </a:lnSpc>
                        <a:buNone/>
                      </a:pPr>
                      <a:r>
                        <a:rPr lang="en-US" altLang="ja-JP" sz="1200"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Contact</a:t>
                      </a:r>
                      <a:endParaRPr lang="ja-JP" sz="1200">
                        <a:solidFill>
                          <a:schemeClr val="tx1"/>
                        </a:solidFill>
                        <a:latin typeface="Times New Roman" panose="02020603050405020304" pitchFamily="18" charset="0"/>
                        <a:ea typeface="Meiryo UI" panose="020B0604030504040204" pitchFamily="34" charset="-128"/>
                        <a:cs typeface="Times New Roman" panose="02020603050405020304" pitchFamily="18" charset="0"/>
                      </a:endParaRPr>
                    </a:p>
                  </a:txBody>
                  <a:tcPr marL="91450" marR="91450" marT="45725" marB="45725"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spcBef>
                          <a:spcPts val="0"/>
                        </a:spcBef>
                        <a:spcAft>
                          <a:spcPts val="0"/>
                        </a:spcAft>
                        <a:buNone/>
                      </a:pPr>
                      <a:r>
                        <a:rPr lang="en-US" altLang="ja-JP" sz="1200" dirty="0">
                          <a:solidFill>
                            <a:schemeClr val="tx1"/>
                          </a:solidFill>
                          <a:latin typeface="Times New Roman" panose="02020603050405020304" pitchFamily="18" charset="0"/>
                          <a:ea typeface="Meiryo UI"/>
                          <a:cs typeface="Times New Roman" panose="02020603050405020304" pitchFamily="18" charset="0"/>
                          <a:hlinkClick r:id="rId3">
                            <a:extLst>
                              <a:ext uri="{A12FA001-AC4F-418D-AE19-62706E023703}">
                                <ahyp:hlinkClr xmlns:ahyp="http://schemas.microsoft.com/office/drawing/2018/hyperlinkcolor" val="tx"/>
                              </a:ext>
                            </a:extLst>
                          </a:hlinkClick>
                        </a:rPr>
                        <a:t>https://sasalinc.com/contact/</a:t>
                      </a: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426389"/>
                  </a:ext>
                </a:extLst>
              </a:tr>
              <a:tr h="321722">
                <a:tc>
                  <a:txBody>
                    <a:bodyPr/>
                    <a:lstStyle/>
                    <a:p>
                      <a:pPr marL="0" lvl="0" indent="0" algn="l">
                        <a:lnSpc>
                          <a:spcPct val="100000"/>
                        </a:lnSpc>
                        <a:buNone/>
                      </a:pPr>
                      <a:r>
                        <a:rPr lang="en-US" altLang="ja-JP" sz="1200"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History</a:t>
                      </a:r>
                      <a:endParaRPr lang="ja-JP" sz="1200">
                        <a:solidFill>
                          <a:schemeClr val="tx1"/>
                        </a:solidFill>
                        <a:latin typeface="Times New Roman" panose="02020603050405020304" pitchFamily="18" charset="0"/>
                        <a:ea typeface="Meiryo UI" panose="020B0604030504040204" pitchFamily="34" charset="-128"/>
                        <a:cs typeface="Times New Roman" panose="02020603050405020304" pitchFamily="18" charset="0"/>
                      </a:endParaRPr>
                    </a:p>
                  </a:txBody>
                  <a:tcPr marL="91450" marR="91450" marT="45725" marB="45725" anchor="ctr">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defRPr lang="en-US" sz="1400" dirty="0"/>
                      </a:pPr>
                      <a:r>
                        <a:rPr lang="en-US" altLang="ja-JP" sz="1200"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10/2022 SASAL, Inc. Established in Japan.</a:t>
                      </a:r>
                    </a:p>
                    <a:p>
                      <a:pPr marL="342900" indent="-342900">
                        <a:buFont typeface="Arial" panose="020B0604020202020204" pitchFamily="34" charset="0"/>
                        <a:buChar char="•"/>
                        <a:defRPr lang="en-US" sz="1400" dirty="0"/>
                      </a:pPr>
                      <a:r>
                        <a:rPr lang="en-US" altLang="ja-JP" sz="1200" dirty="0">
                          <a:latin typeface="Times New Roman" panose="02020603050405020304" pitchFamily="18" charset="0"/>
                          <a:ea typeface="Meiryo UI" panose="020B0604030504040204" pitchFamily="34" charset="-128"/>
                          <a:cs typeface="Times New Roman" panose="02020603050405020304" pitchFamily="18" charset="0"/>
                        </a:rPr>
                        <a:t>07</a:t>
                      </a:r>
                      <a:r>
                        <a:rPr lang="en-US" altLang="ja-JP" sz="1200"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/2023 SASAL, Inc. Established in the US.</a:t>
                      </a: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3470085"/>
                  </a:ext>
                </a:extLst>
              </a:tr>
            </a:tbl>
          </a:graphicData>
        </a:graphic>
      </p:graphicFrame>
      <p:grpSp>
        <p:nvGrpSpPr>
          <p:cNvPr id="14" name="Group 13">
            <a:extLst>
              <a:ext uri="{FF2B5EF4-FFF2-40B4-BE49-F238E27FC236}">
                <a16:creationId xmlns:a16="http://schemas.microsoft.com/office/drawing/2014/main" id="{576D0A02-C70F-D1A3-9F98-1DBF197B3DC7}"/>
              </a:ext>
            </a:extLst>
          </p:cNvPr>
          <p:cNvGrpSpPr/>
          <p:nvPr/>
        </p:nvGrpSpPr>
        <p:grpSpPr>
          <a:xfrm>
            <a:off x="224649" y="1878799"/>
            <a:ext cx="4119183" cy="357405"/>
            <a:chOff x="224217" y="2130664"/>
            <a:chExt cx="4119183" cy="357405"/>
          </a:xfrm>
        </p:grpSpPr>
        <p:sp>
          <p:nvSpPr>
            <p:cNvPr id="10" name="Google Shape;181;g229f938419a_0_48">
              <a:extLst>
                <a:ext uri="{FF2B5EF4-FFF2-40B4-BE49-F238E27FC236}">
                  <a16:creationId xmlns:a16="http://schemas.microsoft.com/office/drawing/2014/main" id="{CD14CF02-2F69-DC2F-2EC5-70E3A4E626C8}"/>
                </a:ext>
              </a:extLst>
            </p:cNvPr>
            <p:cNvSpPr txBox="1"/>
            <p:nvPr/>
          </p:nvSpPr>
          <p:spPr>
            <a:xfrm>
              <a:off x="224217" y="2130664"/>
              <a:ext cx="2595183" cy="307736"/>
            </a:xfrm>
            <a:prstGeom prst="rect">
              <a:avLst/>
            </a:prstGeom>
            <a:noFill/>
            <a:ln>
              <a:noFill/>
            </a:ln>
          </p:spPr>
          <p:txBody>
            <a:bodyPr spcFirstLastPara="1" wrap="square" lIns="91425" tIns="45700" rIns="91425" bIns="45700" anchor="t" anchorCtr="0">
              <a:spAutoFit/>
            </a:bodyPr>
            <a:lstStyle/>
            <a:p>
              <a:pPr>
                <a:defRPr lang="en-US" sz="1400" dirty="0"/>
              </a:pPr>
              <a:r>
                <a:rPr lang="en-US" altLang="ja-JP" sz="1400" b="1" dirty="0">
                  <a:latin typeface="Times New Roman" panose="02020603050405020304" pitchFamily="18" charset="0"/>
                  <a:ea typeface="Meiryo UI" panose="020B0604030504040204" pitchFamily="34" charset="-128"/>
                  <a:cs typeface="Times New Roman" panose="02020603050405020304" pitchFamily="18" charset="0"/>
                </a:rPr>
                <a:t>Overview</a:t>
              </a:r>
              <a:r>
                <a:rPr lang="en-US" altLang="ja-JP" sz="1400" b="1"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 </a:t>
              </a:r>
            </a:p>
          </p:txBody>
        </p:sp>
        <p:cxnSp>
          <p:nvCxnSpPr>
            <p:cNvPr id="11" name="直線コネクタ 8">
              <a:extLst>
                <a:ext uri="{FF2B5EF4-FFF2-40B4-BE49-F238E27FC236}">
                  <a16:creationId xmlns:a16="http://schemas.microsoft.com/office/drawing/2014/main" id="{DCEEEA3F-65D7-D84B-8479-00C2505781AB}"/>
                </a:ext>
              </a:extLst>
            </p:cNvPr>
            <p:cNvCxnSpPr/>
            <p:nvPr/>
          </p:nvCxnSpPr>
          <p:spPr>
            <a:xfrm>
              <a:off x="316232" y="2488069"/>
              <a:ext cx="2279737" cy="0"/>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9">
              <a:extLst>
                <a:ext uri="{FF2B5EF4-FFF2-40B4-BE49-F238E27FC236}">
                  <a16:creationId xmlns:a16="http://schemas.microsoft.com/office/drawing/2014/main" id="{FDDEADD9-059A-A11C-C2B1-D6FA7D8A330A}"/>
                </a:ext>
              </a:extLst>
            </p:cNvPr>
            <p:cNvCxnSpPr>
              <a:cxnSpLocks/>
            </p:cNvCxnSpPr>
            <p:nvPr/>
          </p:nvCxnSpPr>
          <p:spPr>
            <a:xfrm>
              <a:off x="224217" y="2488069"/>
              <a:ext cx="411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6" name="Table 15">
            <a:extLst>
              <a:ext uri="{FF2B5EF4-FFF2-40B4-BE49-F238E27FC236}">
                <a16:creationId xmlns:a16="http://schemas.microsoft.com/office/drawing/2014/main" id="{27F45468-875F-2987-96A5-17EE9E861AF1}"/>
              </a:ext>
            </a:extLst>
          </p:cNvPr>
          <p:cNvGraphicFramePr>
            <a:graphicFrameLocks noGrp="1"/>
          </p:cNvGraphicFramePr>
          <p:nvPr>
            <p:extLst>
              <p:ext uri="{D42A27DB-BD31-4B8C-83A1-F6EECF244321}">
                <p14:modId xmlns:p14="http://schemas.microsoft.com/office/powerpoint/2010/main" val="4143680924"/>
              </p:ext>
            </p:extLst>
          </p:nvPr>
        </p:nvGraphicFramePr>
        <p:xfrm>
          <a:off x="4953432" y="2327916"/>
          <a:ext cx="3505200" cy="1468120"/>
        </p:xfrm>
        <a:graphic>
          <a:graphicData uri="http://schemas.openxmlformats.org/drawingml/2006/table">
            <a:tbl>
              <a:tblPr firstRow="1" bandRow="1">
                <a:tableStyleId>{5C22544A-7EE6-4342-B048-85BDC9FD1C3A}</a:tableStyleId>
              </a:tblPr>
              <a:tblGrid>
                <a:gridCol w="841674">
                  <a:extLst>
                    <a:ext uri="{9D8B030D-6E8A-4147-A177-3AD203B41FA5}">
                      <a16:colId xmlns:a16="http://schemas.microsoft.com/office/drawing/2014/main" val="1329402205"/>
                    </a:ext>
                  </a:extLst>
                </a:gridCol>
                <a:gridCol w="2663526">
                  <a:extLst>
                    <a:ext uri="{9D8B030D-6E8A-4147-A177-3AD203B41FA5}">
                      <a16:colId xmlns:a16="http://schemas.microsoft.com/office/drawing/2014/main" val="106244296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Values</a:t>
                      </a:r>
                    </a:p>
                  </a:txBody>
                  <a:tcPr>
                    <a:lnB w="6350" cap="flat" cmpd="sng" algn="ctr">
                      <a:solidFill>
                        <a:schemeClr val="tx1"/>
                      </a:solidFill>
                      <a:prstDash val="dash"/>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Deepen your human capital through our work.</a:t>
                      </a:r>
                    </a:p>
                  </a:txBody>
                  <a:tcPr>
                    <a:lnB w="635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6791895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Vision</a:t>
                      </a:r>
                    </a:p>
                  </a:txBody>
                  <a:tcP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i="0" dirty="0">
                          <a:effectLst/>
                          <a:latin typeface="Times New Roman" panose="02020603050405020304" pitchFamily="18" charset="0"/>
                          <a:ea typeface="Meiryo UI" panose="020B0604030504040204" pitchFamily="34" charset="-128"/>
                          <a:cs typeface="Times New Roman" panose="02020603050405020304" pitchFamily="18" charset="0"/>
                        </a:rPr>
                        <a:t>Contribute as one company that supports the wealth of countries around the world.</a:t>
                      </a:r>
                    </a:p>
                  </a:txBody>
                  <a:tcP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231673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Mission </a:t>
                      </a:r>
                    </a:p>
                  </a:txBody>
                  <a:tcPr>
                    <a:lnT w="6350" cap="flat" cmpd="sng" algn="ctr">
                      <a:solidFill>
                        <a:schemeClr val="tx1"/>
                      </a:solidFill>
                      <a:prstDash val="dash"/>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i="0" u="none" strike="noStrike" dirty="0">
                          <a:effectLst/>
                          <a:latin typeface="Times New Roman" panose="02020603050405020304" pitchFamily="18" charset="0"/>
                          <a:ea typeface="Meiryo UI" panose="020B0604030504040204" pitchFamily="34" charset="-128"/>
                          <a:cs typeface="Times New Roman" panose="02020603050405020304" pitchFamily="18" charset="0"/>
                        </a:rPr>
                        <a:t>Increase your company’s “Future value”.</a:t>
                      </a:r>
                      <a:endParaRPr lang="en-US" altLang="ja-JP" sz="1200" i="0" dirty="0">
                        <a:effectLst/>
                        <a:latin typeface="Times New Roman" panose="02020603050405020304" pitchFamily="18" charset="0"/>
                        <a:ea typeface="Meiryo UI" panose="020B0604030504040204" pitchFamily="34" charset="-128"/>
                        <a:cs typeface="Times New Roman" panose="02020603050405020304" pitchFamily="18" charset="0"/>
                      </a:endParaRPr>
                    </a:p>
                  </a:txBody>
                  <a:tcPr>
                    <a:lnT w="635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2580580581"/>
                  </a:ext>
                </a:extLst>
              </a:tr>
            </a:tbl>
          </a:graphicData>
        </a:graphic>
      </p:graphicFrame>
      <p:grpSp>
        <p:nvGrpSpPr>
          <p:cNvPr id="17" name="Group 16">
            <a:extLst>
              <a:ext uri="{FF2B5EF4-FFF2-40B4-BE49-F238E27FC236}">
                <a16:creationId xmlns:a16="http://schemas.microsoft.com/office/drawing/2014/main" id="{CADB1C87-A9FB-C7D3-560F-5F3F58169185}"/>
              </a:ext>
            </a:extLst>
          </p:cNvPr>
          <p:cNvGrpSpPr/>
          <p:nvPr/>
        </p:nvGrpSpPr>
        <p:grpSpPr>
          <a:xfrm>
            <a:off x="4889888" y="1917516"/>
            <a:ext cx="3492544" cy="334697"/>
            <a:chOff x="223520" y="1958633"/>
            <a:chExt cx="3492544" cy="334697"/>
          </a:xfrm>
        </p:grpSpPr>
        <p:sp>
          <p:nvSpPr>
            <p:cNvPr id="18" name="Google Shape;184;g229f938419a_0_48">
              <a:extLst>
                <a:ext uri="{FF2B5EF4-FFF2-40B4-BE49-F238E27FC236}">
                  <a16:creationId xmlns:a16="http://schemas.microsoft.com/office/drawing/2014/main" id="{56672A13-0878-A9BE-43DB-FB4825F14F0C}"/>
                </a:ext>
              </a:extLst>
            </p:cNvPr>
            <p:cNvSpPr txBox="1"/>
            <p:nvPr/>
          </p:nvSpPr>
          <p:spPr>
            <a:xfrm>
              <a:off x="223520" y="1958633"/>
              <a:ext cx="2776447" cy="307736"/>
            </a:xfrm>
            <a:prstGeom prst="rect">
              <a:avLst/>
            </a:prstGeom>
            <a:noFill/>
            <a:ln>
              <a:noFill/>
            </a:ln>
          </p:spPr>
          <p:txBody>
            <a:bodyPr spcFirstLastPara="1" wrap="square" lIns="91425" tIns="45700" rIns="91425" bIns="45700" anchor="t" anchorCtr="0">
              <a:spAutoFit/>
            </a:bodyPr>
            <a:lstStyle/>
            <a:p>
              <a:pPr algn="l" rtl="0">
                <a:lnSpc>
                  <a:spcPct val="100000"/>
                </a:lnSpc>
                <a:spcBef>
                  <a:spcPts val="0"/>
                </a:spcBef>
                <a:spcAft>
                  <a:spcPts val="0"/>
                </a:spcAft>
                <a:defRPr lang="en-US" sz="1400" dirty="0"/>
              </a:pPr>
              <a:r>
                <a:rPr lang="en-US" altLang="ja-JP" sz="1400" b="1"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Management Philosophy</a:t>
              </a:r>
            </a:p>
          </p:txBody>
        </p:sp>
        <p:cxnSp>
          <p:nvCxnSpPr>
            <p:cNvPr id="20" name="直線コネクタ 24">
              <a:extLst>
                <a:ext uri="{FF2B5EF4-FFF2-40B4-BE49-F238E27FC236}">
                  <a16:creationId xmlns:a16="http://schemas.microsoft.com/office/drawing/2014/main" id="{94D3258E-6D68-17D4-9075-759D2CF85DBD}"/>
                </a:ext>
              </a:extLst>
            </p:cNvPr>
            <p:cNvCxnSpPr>
              <a:cxnSpLocks/>
            </p:cNvCxnSpPr>
            <p:nvPr/>
          </p:nvCxnSpPr>
          <p:spPr>
            <a:xfrm>
              <a:off x="287064" y="229333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EDEDD869-2037-3335-10FF-634C0336770B}"/>
              </a:ext>
            </a:extLst>
          </p:cNvPr>
          <p:cNvSpPr txBox="1"/>
          <p:nvPr/>
        </p:nvSpPr>
        <p:spPr>
          <a:xfrm>
            <a:off x="7796049" y="787652"/>
            <a:ext cx="126188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*Feb 2024 Status</a:t>
            </a:r>
          </a:p>
        </p:txBody>
      </p:sp>
    </p:spTree>
    <p:extLst>
      <p:ext uri="{BB962C8B-B14F-4D97-AF65-F5344CB8AC3E}">
        <p14:creationId xmlns:p14="http://schemas.microsoft.com/office/powerpoint/2010/main" val="2091413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A5BA-D114-EA94-68C9-45D85EB754F0}"/>
              </a:ext>
            </a:extLst>
          </p:cNvPr>
          <p:cNvSpPr>
            <a:spLocks noGrp="1"/>
          </p:cNvSpPr>
          <p:nvPr>
            <p:ph type="title" idx="10"/>
          </p:nvPr>
        </p:nvSpPr>
        <p:spPr/>
        <p:txBody>
          <a:bodyPr/>
          <a:lstStyle/>
          <a:p>
            <a:r>
              <a:rPr lang="en-US" altLang="ja-JP" b="1" dirty="0">
                <a:ea typeface="Meiryo UI" panose="020B0604030504040204" pitchFamily="34" charset="-128"/>
              </a:rPr>
              <a:t>SASAL, INC</a:t>
            </a:r>
            <a:endParaRPr lang="en-US" dirty="0"/>
          </a:p>
        </p:txBody>
      </p:sp>
      <p:sp>
        <p:nvSpPr>
          <p:cNvPr id="4" name="Content Placeholder 3">
            <a:extLst>
              <a:ext uri="{FF2B5EF4-FFF2-40B4-BE49-F238E27FC236}">
                <a16:creationId xmlns:a16="http://schemas.microsoft.com/office/drawing/2014/main" id="{38487EC0-83D4-14C5-240B-50008E8C8851}"/>
              </a:ext>
            </a:extLst>
          </p:cNvPr>
          <p:cNvSpPr>
            <a:spLocks noGrp="1"/>
          </p:cNvSpPr>
          <p:nvPr>
            <p:ph idx="17"/>
          </p:nvPr>
        </p:nvSpPr>
        <p:spPr/>
        <p:txBody>
          <a:bodyPr/>
          <a:lstStyle/>
          <a:p>
            <a:r>
              <a:rPr lang="en-US" altLang="ja-JP" b="1" dirty="0">
                <a:ea typeface="Meiryo UI" panose="020B0604030504040204" pitchFamily="34" charset="-128"/>
              </a:rPr>
              <a:t>Past Case</a:t>
            </a:r>
          </a:p>
        </p:txBody>
      </p:sp>
      <p:sp>
        <p:nvSpPr>
          <p:cNvPr id="5" name="Content Placeholder 4">
            <a:extLst>
              <a:ext uri="{FF2B5EF4-FFF2-40B4-BE49-F238E27FC236}">
                <a16:creationId xmlns:a16="http://schemas.microsoft.com/office/drawing/2014/main" id="{BCA88B7D-7C8A-DE3E-56DE-417015C4BF88}"/>
              </a:ext>
            </a:extLst>
          </p:cNvPr>
          <p:cNvSpPr>
            <a:spLocks noGrp="1"/>
          </p:cNvSpPr>
          <p:nvPr>
            <p:ph idx="18"/>
          </p:nvPr>
        </p:nvSpPr>
        <p:spPr/>
        <p:txBody>
          <a:bodyPr/>
          <a:lstStyle/>
          <a:p>
            <a:r>
              <a:rPr lang="en-US" altLang="ja-JP" sz="1600" dirty="0">
                <a:latin typeface="Times New Roman" panose="02020603050405020304" pitchFamily="18" charset="0"/>
                <a:ea typeface="Meiryo UI" panose="020B0604030504040204" pitchFamily="34" charset="-128"/>
                <a:cs typeface="Times New Roman" panose="02020603050405020304" pitchFamily="18" charset="0"/>
              </a:rPr>
              <a:t>Those are the past cases of SASAL, INC.</a:t>
            </a:r>
            <a:endParaRPr lang="ja-JP" altLang="ja-JP" sz="1600">
              <a:latin typeface="Times New Roman" panose="02020603050405020304" pitchFamily="18" charset="0"/>
              <a:ea typeface="Meiryo UI" panose="020B0604030504040204" pitchFamily="34" charset="-128"/>
              <a:cs typeface="Times New Roman" panose="02020603050405020304" pitchFamily="18" charset="0"/>
            </a:endParaRPr>
          </a:p>
        </p:txBody>
      </p:sp>
      <p:graphicFrame>
        <p:nvGraphicFramePr>
          <p:cNvPr id="7" name="Table 6">
            <a:extLst>
              <a:ext uri="{FF2B5EF4-FFF2-40B4-BE49-F238E27FC236}">
                <a16:creationId xmlns:a16="http://schemas.microsoft.com/office/drawing/2014/main" id="{10E75DDE-E039-ABCA-2617-48686581DE67}"/>
              </a:ext>
            </a:extLst>
          </p:cNvPr>
          <p:cNvGraphicFramePr>
            <a:graphicFrameLocks noGrp="1"/>
          </p:cNvGraphicFramePr>
          <p:nvPr>
            <p:extLst>
              <p:ext uri="{D42A27DB-BD31-4B8C-83A1-F6EECF244321}">
                <p14:modId xmlns:p14="http://schemas.microsoft.com/office/powerpoint/2010/main" val="2977888813"/>
              </p:ext>
            </p:extLst>
          </p:nvPr>
        </p:nvGraphicFramePr>
        <p:xfrm>
          <a:off x="304798" y="1901173"/>
          <a:ext cx="8618860" cy="4888438"/>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99477956"/>
                    </a:ext>
                  </a:extLst>
                </a:gridCol>
                <a:gridCol w="1066800">
                  <a:extLst>
                    <a:ext uri="{9D8B030D-6E8A-4147-A177-3AD203B41FA5}">
                      <a16:colId xmlns:a16="http://schemas.microsoft.com/office/drawing/2014/main" val="2150951374"/>
                    </a:ext>
                  </a:extLst>
                </a:gridCol>
                <a:gridCol w="1905000">
                  <a:extLst>
                    <a:ext uri="{9D8B030D-6E8A-4147-A177-3AD203B41FA5}">
                      <a16:colId xmlns:a16="http://schemas.microsoft.com/office/drawing/2014/main" val="2694083933"/>
                    </a:ext>
                  </a:extLst>
                </a:gridCol>
                <a:gridCol w="3048000">
                  <a:extLst>
                    <a:ext uri="{9D8B030D-6E8A-4147-A177-3AD203B41FA5}">
                      <a16:colId xmlns:a16="http://schemas.microsoft.com/office/drawing/2014/main" val="1866194782"/>
                    </a:ext>
                  </a:extLst>
                </a:gridCol>
                <a:gridCol w="1066800">
                  <a:extLst>
                    <a:ext uri="{9D8B030D-6E8A-4147-A177-3AD203B41FA5}">
                      <a16:colId xmlns:a16="http://schemas.microsoft.com/office/drawing/2014/main" val="782517274"/>
                    </a:ext>
                  </a:extLst>
                </a:gridCol>
                <a:gridCol w="1075060">
                  <a:extLst>
                    <a:ext uri="{9D8B030D-6E8A-4147-A177-3AD203B41FA5}">
                      <a16:colId xmlns:a16="http://schemas.microsoft.com/office/drawing/2014/main" val="1985099589"/>
                    </a:ext>
                  </a:extLst>
                </a:gridCol>
              </a:tblGrid>
              <a:tr h="156227">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No</a:t>
                      </a:r>
                    </a:p>
                  </a:txBody>
                  <a:tcPr>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latin typeface="Times New Roman" panose="02020603050405020304" pitchFamily="18" charset="0"/>
                          <a:cs typeface="Times New Roman" panose="02020603050405020304" pitchFamily="18" charset="0"/>
                        </a:rPr>
                        <a:t>Sector</a:t>
                      </a:r>
                    </a:p>
                  </a:txBody>
                  <a:tcPr>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Title</a:t>
                      </a:r>
                    </a:p>
                  </a:txBody>
                  <a:tcPr>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Contents</a:t>
                      </a:r>
                    </a:p>
                  </a:txBody>
                  <a:tcPr>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Client</a:t>
                      </a:r>
                    </a:p>
                  </a:txBody>
                  <a:tcPr>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Region</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2324045"/>
                  </a:ext>
                </a:extLst>
              </a:tr>
              <a:tr h="325900">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Technology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Global Market Research</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Market research in Europe, North America, Asia and Australia</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Meiryo UI" panose="020B0604030504040204" pitchFamily="34" charset="-128"/>
                          <a:ea typeface="Meiryo UI" panose="020B0604030504040204" pitchFamily="34" charset="-128"/>
                          <a:cs typeface="Times New Roman" panose="02020603050405020304" pitchFamily="18" charset="0"/>
                        </a:rPr>
                        <a:t>NYSE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Times New Roman" panose="02020603050405020304" pitchFamily="18" charset="0"/>
                        </a:rPr>
                        <a:t>Japan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156556443"/>
                  </a:ext>
                </a:extLst>
              </a:tr>
              <a:tr h="325900">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Health Care</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DX Strategy Consulting</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System Migration of B2C application</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Public Sector</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Japan</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039922750"/>
                  </a:ext>
                </a:extLst>
              </a:tr>
              <a:tr h="325900">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Financials</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New business development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BDD for Business Partnership</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NYSE</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Japan</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691183778"/>
                  </a:ext>
                </a:extLst>
              </a:tr>
              <a:tr h="436018">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Real Estate</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921208230"/>
                  </a:ext>
                </a:extLst>
              </a:tr>
              <a:tr h="436018">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Energy</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New business development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Basic Business model research of the US Energy Industry</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NYSE</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Japan</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105422344"/>
                  </a:ext>
                </a:extLst>
              </a:tr>
              <a:tr h="325900">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6</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Materials </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62458889"/>
                  </a:ext>
                </a:extLst>
              </a:tr>
              <a:tr h="440337">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Consumer Discretionary </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265996780"/>
                  </a:ext>
                </a:extLst>
              </a:tr>
              <a:tr h="436018">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8</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Industrials</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New business development</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Business Model Reconsider and BDD for Business Partnership</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NYSE</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Japan</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008150249"/>
                  </a:ext>
                </a:extLst>
              </a:tr>
              <a:tr h="325900">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9</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Utilities</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Global Market Research</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Market research in Europe, North America, Asia and Australia</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Meiryo UI" panose="020B0604030504040204" pitchFamily="34" charset="-128"/>
                          <a:ea typeface="Meiryo UI" panose="020B0604030504040204" pitchFamily="34" charset="-128"/>
                          <a:cs typeface="Times New Roman" panose="02020603050405020304" pitchFamily="18" charset="0"/>
                        </a:rPr>
                        <a:t>NYSE</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Times New Roman" panose="02020603050405020304" pitchFamily="18" charset="0"/>
                        </a:rPr>
                        <a:t>Japan</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227015665"/>
                  </a:ext>
                </a:extLst>
              </a:tr>
              <a:tr h="436018">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10</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Consumer Staples</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Whole Strategy</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lang="en-US" sz="1200" dirty="0">
                          <a:effectLst/>
                          <a:latin typeface="Times New Roman" panose="02020603050405020304" pitchFamily="18" charset="0"/>
                          <a:cs typeface="Times New Roman" panose="02020603050405020304" pitchFamily="18" charset="0"/>
                        </a:rPr>
                        <a:t>Human Resources, IT, Accounting, Business Consulting</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Start-up</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lang="en-US" sz="1200" dirty="0">
                          <a:effectLst/>
                          <a:latin typeface="Times New Roman" panose="02020603050405020304" pitchFamily="18" charset="0"/>
                          <a:cs typeface="Times New Roman" panose="02020603050405020304" pitchFamily="18" charset="0"/>
                        </a:rPr>
                        <a:t>United States</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301346148"/>
                  </a:ext>
                </a:extLst>
              </a:tr>
              <a:tr h="436018">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11</a:t>
                      </a:r>
                    </a:p>
                  </a:txBody>
                  <a:tcPr>
                    <a:lnT w="12700" cap="flat" cmpd="sng" algn="ctr">
                      <a:solidFill>
                        <a:schemeClr val="tx1"/>
                      </a:solidFill>
                      <a:prstDash val="dash"/>
                      <a:round/>
                      <a:headEnd type="none" w="med" len="med"/>
                      <a:tailEnd type="none" w="med" len="med"/>
                    </a:lnT>
                    <a:noFill/>
                  </a:tcPr>
                </a:tc>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Consumer Discretionary </a:t>
                      </a:r>
                    </a:p>
                  </a:txBody>
                  <a:tcPr anchor="ctr">
                    <a:lnT w="12700" cap="flat" cmpd="sng" algn="ctr">
                      <a:solidFill>
                        <a:schemeClr val="tx1"/>
                      </a:solidFill>
                      <a:prstDash val="dash"/>
                      <a:round/>
                      <a:headEnd type="none" w="med" len="med"/>
                      <a:tailEnd type="none" w="med" len="med"/>
                    </a:lnT>
                    <a:noFill/>
                  </a:tcPr>
                </a:tc>
                <a:tc>
                  <a:txBody>
                    <a:bodyPr/>
                    <a:lstStyle/>
                    <a:p>
                      <a:pPr algn="ctr"/>
                      <a:r>
                        <a:rPr lang="en-US" sz="1200" dirty="0">
                          <a:effectLst/>
                          <a:latin typeface="Times New Roman" panose="02020603050405020304" pitchFamily="18" charset="0"/>
                          <a:cs typeface="Times New Roman" panose="02020603050405020304" pitchFamily="18" charset="0"/>
                        </a:rPr>
                        <a:t>Globally Industry Research </a:t>
                      </a:r>
                    </a:p>
                  </a:txBody>
                  <a:tcPr anchor="ctr">
                    <a:lnT w="12700" cap="flat" cmpd="sng" algn="ctr">
                      <a:solidFill>
                        <a:schemeClr val="tx1"/>
                      </a:solidFill>
                      <a:prstDash val="dash"/>
                      <a:round/>
                      <a:headEnd type="none" w="med" len="med"/>
                      <a:tailEnd type="none" w="med" len="med"/>
                    </a:lnT>
                    <a:noFill/>
                  </a:tcPr>
                </a:tc>
                <a:tc>
                  <a:txBody>
                    <a:bodyPr/>
                    <a:lstStyle/>
                    <a:p>
                      <a:pPr algn="l"/>
                      <a:r>
                        <a:rPr lang="en-US" sz="1200" dirty="0">
                          <a:effectLst/>
                          <a:latin typeface="Times New Roman" panose="02020603050405020304" pitchFamily="18" charset="0"/>
                          <a:cs typeface="Times New Roman" panose="02020603050405020304" pitchFamily="18" charset="0"/>
                        </a:rPr>
                        <a:t>Globally Industry Research based on each company e.g. US, Europe</a:t>
                      </a:r>
                    </a:p>
                  </a:txBody>
                  <a:tcPr anchor="ctr">
                    <a:lnT w="12700" cap="flat" cmpd="sng" algn="ctr">
                      <a:solidFill>
                        <a:schemeClr val="tx1"/>
                      </a:solidFill>
                      <a:prstDash val="dash"/>
                      <a:round/>
                      <a:headEnd type="none" w="med" len="med"/>
                      <a:tailEnd type="none" w="med" len="med"/>
                    </a:lnT>
                    <a:noFill/>
                  </a:tcPr>
                </a:tc>
                <a:tc>
                  <a:txBody>
                    <a:bodyPr/>
                    <a:lstStyle/>
                    <a:p>
                      <a:pPr algn="ctr"/>
                      <a:r>
                        <a:rPr lang="en-US" sz="1200" dirty="0">
                          <a:effectLst/>
                          <a:latin typeface="Times New Roman" panose="02020603050405020304" pitchFamily="18" charset="0"/>
                          <a:cs typeface="Times New Roman" panose="02020603050405020304" pitchFamily="18" charset="0"/>
                        </a:rPr>
                        <a:t>TYO</a:t>
                      </a:r>
                    </a:p>
                  </a:txBody>
                  <a:tcPr anchor="ctr">
                    <a:lnT w="12700" cap="flat" cmpd="sng" algn="ctr">
                      <a:solidFill>
                        <a:schemeClr val="tx1"/>
                      </a:solidFill>
                      <a:prstDash val="dash"/>
                      <a:round/>
                      <a:headEnd type="none" w="med" len="med"/>
                      <a:tailEnd type="none" w="med" len="med"/>
                    </a:lnT>
                    <a:noFill/>
                  </a:tcPr>
                </a:tc>
                <a:tc>
                  <a:txBody>
                    <a:bodyPr/>
                    <a:lstStyle/>
                    <a:p>
                      <a:pPr algn="ctr"/>
                      <a:r>
                        <a:rPr lang="en-US" sz="1200" dirty="0">
                          <a:effectLst/>
                          <a:latin typeface="Times New Roman" panose="02020603050405020304" pitchFamily="18" charset="0"/>
                          <a:cs typeface="Times New Roman" panose="02020603050405020304" pitchFamily="18" charset="0"/>
                        </a:rPr>
                        <a:t>Japan</a:t>
                      </a:r>
                    </a:p>
                  </a:txBody>
                  <a:tcPr anchor="ctr">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3637074409"/>
                  </a:ext>
                </a:extLst>
              </a:tr>
            </a:tbl>
          </a:graphicData>
        </a:graphic>
      </p:graphicFrame>
    </p:spTree>
    <p:extLst>
      <p:ext uri="{BB962C8B-B14F-4D97-AF65-F5344CB8AC3E}">
        <p14:creationId xmlns:p14="http://schemas.microsoft.com/office/powerpoint/2010/main" val="1775476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2748-CB97-5CCB-5063-CBA5D0CC3207}"/>
              </a:ext>
            </a:extLst>
          </p:cNvPr>
          <p:cNvSpPr>
            <a:spLocks noGrp="1"/>
          </p:cNvSpPr>
          <p:nvPr>
            <p:ph type="title" idx="10"/>
          </p:nvPr>
        </p:nvSpPr>
        <p:spPr/>
        <p:txBody>
          <a:bodyPr/>
          <a:lstStyle/>
          <a:p>
            <a:r>
              <a:rPr kumimoji="1" lang="en-US" altLang="ja-JP" b="1" dirty="0">
                <a:ea typeface="Meiryo UI" panose="020B0604030504040204" pitchFamily="34" charset="-128"/>
              </a:rPr>
              <a:t>SASAL, INC</a:t>
            </a:r>
            <a:endParaRPr lang="en-US" dirty="0"/>
          </a:p>
        </p:txBody>
      </p:sp>
      <p:sp>
        <p:nvSpPr>
          <p:cNvPr id="4" name="Content Placeholder 3">
            <a:extLst>
              <a:ext uri="{FF2B5EF4-FFF2-40B4-BE49-F238E27FC236}">
                <a16:creationId xmlns:a16="http://schemas.microsoft.com/office/drawing/2014/main" id="{AFE105C2-53D1-5043-BB74-76CD98720B27}"/>
              </a:ext>
            </a:extLst>
          </p:cNvPr>
          <p:cNvSpPr>
            <a:spLocks noGrp="1"/>
          </p:cNvSpPr>
          <p:nvPr>
            <p:ph idx="17"/>
          </p:nvPr>
        </p:nvSpPr>
        <p:spPr/>
        <p:txBody>
          <a:bodyPr/>
          <a:lstStyle/>
          <a:p>
            <a:r>
              <a:rPr kumimoji="1" lang="en-US" altLang="ja-JP" b="1" dirty="0">
                <a:ea typeface="Meiryo UI" panose="020B0604030504040204" pitchFamily="34" charset="-128"/>
              </a:rPr>
              <a:t>Sector</a:t>
            </a:r>
            <a:endParaRPr kumimoji="1" lang="ja-JP" altLang="en-US" b="1">
              <a:ea typeface="Meiryo UI" panose="020B0604030504040204" pitchFamily="34" charset="-128"/>
            </a:endParaRPr>
          </a:p>
        </p:txBody>
      </p:sp>
      <p:sp>
        <p:nvSpPr>
          <p:cNvPr id="5" name="Content Placeholder 4">
            <a:extLst>
              <a:ext uri="{FF2B5EF4-FFF2-40B4-BE49-F238E27FC236}">
                <a16:creationId xmlns:a16="http://schemas.microsoft.com/office/drawing/2014/main" id="{A0500AA1-53CF-24F9-323C-3445812D7112}"/>
              </a:ext>
            </a:extLst>
          </p:cNvPr>
          <p:cNvSpPr>
            <a:spLocks noGrp="1"/>
          </p:cNvSpPr>
          <p:nvPr>
            <p:ph idx="18"/>
          </p:nvPr>
        </p:nvSpPr>
        <p:spPr/>
        <p:txBody>
          <a:bodyPr/>
          <a:lstStyle/>
          <a:p>
            <a:r>
              <a:rPr kumimoji="1" lang="en-US" altLang="ja-JP" sz="1600" dirty="0">
                <a:latin typeface="Times New Roman" panose="02020603050405020304" pitchFamily="18" charset="0"/>
                <a:ea typeface="Meiryo UI" panose="020B0604030504040204" pitchFamily="34" charset="-128"/>
                <a:cs typeface="Times New Roman" panose="02020603050405020304" pitchFamily="18" charset="0"/>
              </a:rPr>
              <a:t>Those are the Sector details there are 11 Sector in the world.</a:t>
            </a:r>
            <a:endParaRPr kumimoji="1" lang="ja-JP" altLang="en-US" sz="1600">
              <a:latin typeface="Times New Roman" panose="02020603050405020304" pitchFamily="18" charset="0"/>
              <a:ea typeface="Meiryo UI" panose="020B0604030504040204" pitchFamily="34" charset="-128"/>
              <a:cs typeface="Times New Roman" panose="02020603050405020304" pitchFamily="18" charset="0"/>
            </a:endParaRPr>
          </a:p>
        </p:txBody>
      </p:sp>
      <p:graphicFrame>
        <p:nvGraphicFramePr>
          <p:cNvPr id="6" name="Table 5">
            <a:extLst>
              <a:ext uri="{FF2B5EF4-FFF2-40B4-BE49-F238E27FC236}">
                <a16:creationId xmlns:a16="http://schemas.microsoft.com/office/drawing/2014/main" id="{1A35F641-787F-3FA4-761D-1F78C58F12EB}"/>
              </a:ext>
            </a:extLst>
          </p:cNvPr>
          <p:cNvGraphicFramePr>
            <a:graphicFrameLocks noGrp="1"/>
          </p:cNvGraphicFramePr>
          <p:nvPr>
            <p:extLst>
              <p:ext uri="{D42A27DB-BD31-4B8C-83A1-F6EECF244321}">
                <p14:modId xmlns:p14="http://schemas.microsoft.com/office/powerpoint/2010/main" val="1661423113"/>
              </p:ext>
            </p:extLst>
          </p:nvPr>
        </p:nvGraphicFramePr>
        <p:xfrm>
          <a:off x="211130" y="1940265"/>
          <a:ext cx="8712528" cy="4731351"/>
        </p:xfrm>
        <a:graphic>
          <a:graphicData uri="http://schemas.openxmlformats.org/drawingml/2006/table">
            <a:tbl>
              <a:tblPr firstRow="1" bandRow="1">
                <a:tableStyleId>{5C22544A-7EE6-4342-B048-85BDC9FD1C3A}</a:tableStyleId>
              </a:tblPr>
              <a:tblGrid>
                <a:gridCol w="1236670">
                  <a:extLst>
                    <a:ext uri="{9D8B030D-6E8A-4147-A177-3AD203B41FA5}">
                      <a16:colId xmlns:a16="http://schemas.microsoft.com/office/drawing/2014/main" val="1260062209"/>
                    </a:ext>
                  </a:extLst>
                </a:gridCol>
                <a:gridCol w="7475858">
                  <a:extLst>
                    <a:ext uri="{9D8B030D-6E8A-4147-A177-3AD203B41FA5}">
                      <a16:colId xmlns:a16="http://schemas.microsoft.com/office/drawing/2014/main" val="3586925066"/>
                    </a:ext>
                  </a:extLst>
                </a:gridCol>
              </a:tblGrid>
              <a:tr h="342231">
                <a:tc>
                  <a:txBody>
                    <a:bodyPr/>
                    <a:lstStyle/>
                    <a:p>
                      <a:pPr algn="just"/>
                      <a:r>
                        <a:rPr lang="en-US" sz="1200" dirty="0">
                          <a:solidFill>
                            <a:schemeClr val="tx1"/>
                          </a:solidFill>
                          <a:latin typeface="Times New Roman" panose="02020603050405020304" pitchFamily="18" charset="0"/>
                          <a:cs typeface="Times New Roman" panose="02020603050405020304" pitchFamily="18" charset="0"/>
                        </a:rPr>
                        <a:t>Sector</a:t>
                      </a:r>
                    </a:p>
                  </a:txBody>
                  <a:tcPr>
                    <a:lnB w="12700" cap="flat" cmpd="sng" algn="ctr">
                      <a:solidFill>
                        <a:schemeClr val="tx1"/>
                      </a:solidFill>
                      <a:prstDash val="solid"/>
                      <a:round/>
                      <a:headEnd type="none" w="med" len="med"/>
                      <a:tailEnd type="none" w="med" len="med"/>
                    </a:lnB>
                    <a:noFill/>
                  </a:tcPr>
                </a:tc>
                <a:tc>
                  <a:txBody>
                    <a:bodyPr/>
                    <a:lstStyle/>
                    <a:p>
                      <a:pPr algn="just"/>
                      <a:r>
                        <a:rPr lang="en-US" sz="1200" dirty="0">
                          <a:solidFill>
                            <a:schemeClr val="tx1"/>
                          </a:solidFill>
                          <a:latin typeface="Times New Roman" panose="02020603050405020304" pitchFamily="18" charset="0"/>
                          <a:cs typeface="Times New Roman" panose="02020603050405020304" pitchFamily="18" charset="0"/>
                        </a:rPr>
                        <a:t>Sector Detail</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9678841"/>
                  </a:ext>
                </a:extLst>
              </a:tr>
              <a:tr h="0">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Energy </a:t>
                      </a:r>
                    </a:p>
                  </a:txBody>
                  <a:tcPr>
                    <a:lnT w="12700" cap="flat" cmpd="sng" algn="ctr">
                      <a:solidFill>
                        <a:schemeClr val="tx1"/>
                      </a:solidFill>
                      <a:prstDash val="solid"/>
                      <a:round/>
                      <a:headEnd type="none" w="med" len="med"/>
                      <a:tailEnd type="none" w="med" len="med"/>
                    </a:lnT>
                    <a:noFill/>
                  </a:tcPr>
                </a:tc>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Energy Sector comprises companies engaged in exploration &amp; production, refining &amp; marketing, and storage &amp; transportation of oil &amp; gas and coal &amp; consumable fuels. It also includes companies that offer oil &amp; gas equipment and services. </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7462821"/>
                  </a:ext>
                </a:extLst>
              </a:tr>
              <a:tr h="253157">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Materials </a:t>
                      </a:r>
                      <a:endParaRPr lang="en-US" sz="1200" dirty="0">
                        <a:latin typeface="Times New Roman" panose="02020603050405020304" pitchFamily="18" charset="0"/>
                        <a:cs typeface="Times New Roman" panose="02020603050405020304" pitchFamily="18" charset="0"/>
                      </a:endParaRPr>
                    </a:p>
                  </a:txBody>
                  <a:tcPr>
                    <a:noFill/>
                  </a:tcPr>
                </a:tc>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The Materials Sector includes companies that manufacture chemicals, construction materials, forest products, glass, paper and related packaging products, and metals, minerals and mining companies, including producers of steel. </a:t>
                      </a:r>
                    </a:p>
                  </a:txBody>
                  <a:tcPr>
                    <a:noFill/>
                  </a:tcPr>
                </a:tc>
                <a:extLst>
                  <a:ext uri="{0D108BD9-81ED-4DB2-BD59-A6C34878D82A}">
                    <a16:rowId xmlns:a16="http://schemas.microsoft.com/office/drawing/2014/main" val="2171714366"/>
                  </a:ext>
                </a:extLst>
              </a:tr>
              <a:tr h="506424">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Industrials </a:t>
                      </a:r>
                      <a:endParaRPr lang="en-US" sz="1200" dirty="0">
                        <a:latin typeface="Times New Roman" panose="02020603050405020304" pitchFamily="18" charset="0"/>
                        <a:cs typeface="Times New Roman" panose="02020603050405020304" pitchFamily="18" charset="0"/>
                      </a:endParaRPr>
                    </a:p>
                  </a:txBody>
                  <a:tcPr>
                    <a:noFill/>
                  </a:tcPr>
                </a:tc>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The Industrials Sector includes manufacturers and distributors of capital goods such as aerospace &amp; defense, building products, electrical equipment and machinery and companies that offer construction &amp; engineering services. It also includes providers of commercial &amp; professional services including printing, environmental and facilities services, office services &amp; supplies, security &amp; alarm services, human resource &amp; employment services, research &amp; consulting services. It also includes companies that provide transportation services. </a:t>
                      </a:r>
                    </a:p>
                  </a:txBody>
                  <a:tcPr>
                    <a:noFill/>
                  </a:tcPr>
                </a:tc>
                <a:extLst>
                  <a:ext uri="{0D108BD9-81ED-4DB2-BD59-A6C34878D82A}">
                    <a16:rowId xmlns:a16="http://schemas.microsoft.com/office/drawing/2014/main" val="136296039"/>
                  </a:ext>
                </a:extLst>
              </a:tr>
              <a:tr h="0">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Consumer Discretionary </a:t>
                      </a:r>
                    </a:p>
                  </a:txBody>
                  <a:tcPr>
                    <a:noFill/>
                  </a:tcPr>
                </a:tc>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The Consumer Discretionary Sector encompasses those businesses that tend to be the most sensitive to economic cycles. Its manufacturing segment includes automobiles &amp; components, household durable goods, leisure products and textiles &amp; apparel. The services segment includes hotels, restaurants, and other leisure facilities. It also includes distributors and retailers of consumer discretionary products. </a:t>
                      </a:r>
                    </a:p>
                  </a:txBody>
                  <a:tcPr>
                    <a:noFill/>
                  </a:tcPr>
                </a:tc>
                <a:extLst>
                  <a:ext uri="{0D108BD9-81ED-4DB2-BD59-A6C34878D82A}">
                    <a16:rowId xmlns:a16="http://schemas.microsoft.com/office/drawing/2014/main" val="3830841761"/>
                  </a:ext>
                </a:extLst>
              </a:tr>
              <a:tr h="0">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Consumer Staples </a:t>
                      </a:r>
                    </a:p>
                  </a:txBody>
                  <a:tcPr>
                    <a:noFill/>
                  </a:tcPr>
                </a:tc>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The Consumer Staples Sector comprises companies whose businesses are less sensitive to economic cycles. It includes manufacturers and distributors of food, beverages and tobacco and producers of non-durable household goods and personal products. It also includes distributors and retailers of consumer staples products including food &amp; drug retailing companies. </a:t>
                      </a:r>
                    </a:p>
                  </a:txBody>
                  <a:tcPr>
                    <a:noFill/>
                  </a:tcPr>
                </a:tc>
                <a:extLst>
                  <a:ext uri="{0D108BD9-81ED-4DB2-BD59-A6C34878D82A}">
                    <a16:rowId xmlns:a16="http://schemas.microsoft.com/office/drawing/2014/main" val="2872138571"/>
                  </a:ext>
                </a:extLst>
              </a:tr>
              <a:tr h="0">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Health Care  </a:t>
                      </a:r>
                    </a:p>
                  </a:txBody>
                  <a:tcPr>
                    <a:noFill/>
                  </a:tcPr>
                </a:tc>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The Health Care Sector includes health care providers &amp; services, companies that manufacture and distribute health care equipment &amp; supplies, and health care technology companies. It also includes companies involved in the research, development, production and marketing of pharmaceuticals and biotechnology products. </a:t>
                      </a:r>
                    </a:p>
                  </a:txBody>
                  <a:tcPr>
                    <a:noFill/>
                  </a:tcPr>
                </a:tc>
                <a:extLst>
                  <a:ext uri="{0D108BD9-81ED-4DB2-BD59-A6C34878D82A}">
                    <a16:rowId xmlns:a16="http://schemas.microsoft.com/office/drawing/2014/main" val="1112717411"/>
                  </a:ext>
                </a:extLst>
              </a:tr>
            </a:tbl>
          </a:graphicData>
        </a:graphic>
      </p:graphicFrame>
      <p:sp>
        <p:nvSpPr>
          <p:cNvPr id="7" name="Oval 6">
            <a:extLst>
              <a:ext uri="{FF2B5EF4-FFF2-40B4-BE49-F238E27FC236}">
                <a16:creationId xmlns:a16="http://schemas.microsoft.com/office/drawing/2014/main" id="{EDAF770A-9BE0-B503-C637-67E4E7D2ADBE}"/>
              </a:ext>
            </a:extLst>
          </p:cNvPr>
          <p:cNvSpPr/>
          <p:nvPr/>
        </p:nvSpPr>
        <p:spPr>
          <a:xfrm>
            <a:off x="7772400" y="777210"/>
            <a:ext cx="1290869" cy="33704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Times New Roman" panose="02020603050405020304" pitchFamily="18" charset="0"/>
                <a:cs typeface="Times New Roman" panose="02020603050405020304" pitchFamily="18" charset="0"/>
              </a:rPr>
              <a:t>Reference</a:t>
            </a:r>
          </a:p>
        </p:txBody>
      </p:sp>
      <p:sp>
        <p:nvSpPr>
          <p:cNvPr id="8" name="Footer Placeholder 2">
            <a:extLst>
              <a:ext uri="{FF2B5EF4-FFF2-40B4-BE49-F238E27FC236}">
                <a16:creationId xmlns:a16="http://schemas.microsoft.com/office/drawing/2014/main" id="{1FB13F47-8BCC-3502-BC6D-5F04C7E14181}"/>
              </a:ext>
            </a:extLst>
          </p:cNvPr>
          <p:cNvSpPr>
            <a:spLocks noGrp="1"/>
          </p:cNvSpPr>
          <p:nvPr>
            <p:ph type="ftr" sz="quarter" idx="12"/>
          </p:nvPr>
        </p:nvSpPr>
        <p:spPr>
          <a:xfrm>
            <a:off x="220342" y="6662812"/>
            <a:ext cx="5189858" cy="182563"/>
          </a:xfrm>
        </p:spPr>
        <p:txBody>
          <a:bodyPr/>
          <a:lstStyle/>
          <a:p>
            <a:pPr algn="l"/>
            <a:r>
              <a:rPr lang="en-US" dirty="0">
                <a:latin typeface="Times New Roman" panose="02020603050405020304" pitchFamily="18" charset="0"/>
                <a:cs typeface="Times New Roman" panose="02020603050405020304" pitchFamily="18" charset="0"/>
              </a:rPr>
              <a:t>https://</a:t>
            </a:r>
            <a:r>
              <a:rPr lang="en-US" dirty="0" err="1">
                <a:latin typeface="Times New Roman" panose="02020603050405020304" pitchFamily="18" charset="0"/>
                <a:cs typeface="Times New Roman" panose="02020603050405020304" pitchFamily="18" charset="0"/>
              </a:rPr>
              <a:t>www.spglobal.com</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spdji</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/landing/investment-themes/sectors/</a:t>
            </a:r>
          </a:p>
        </p:txBody>
      </p:sp>
    </p:spTree>
    <p:extLst>
      <p:ext uri="{BB962C8B-B14F-4D97-AF65-F5344CB8AC3E}">
        <p14:creationId xmlns:p14="http://schemas.microsoft.com/office/powerpoint/2010/main" val="1985600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5BB9-3D54-A36B-8D5F-50C43C152425}"/>
              </a:ext>
            </a:extLst>
          </p:cNvPr>
          <p:cNvSpPr>
            <a:spLocks noGrp="1"/>
          </p:cNvSpPr>
          <p:nvPr>
            <p:ph type="title" idx="10"/>
          </p:nvPr>
        </p:nvSpPr>
        <p:spPr/>
        <p:txBody>
          <a:bodyPr/>
          <a:lstStyle/>
          <a:p>
            <a:r>
              <a:rPr kumimoji="1" lang="en-US" altLang="ja-JP" b="1" dirty="0">
                <a:ea typeface="Meiryo UI" panose="020B0604030504040204" pitchFamily="34" charset="-128"/>
              </a:rPr>
              <a:t>SASAL, INC</a:t>
            </a:r>
            <a:endParaRPr lang="en-US" dirty="0"/>
          </a:p>
        </p:txBody>
      </p:sp>
      <p:sp>
        <p:nvSpPr>
          <p:cNvPr id="4" name="Content Placeholder 3">
            <a:extLst>
              <a:ext uri="{FF2B5EF4-FFF2-40B4-BE49-F238E27FC236}">
                <a16:creationId xmlns:a16="http://schemas.microsoft.com/office/drawing/2014/main" id="{43EA1829-A484-98C2-DADD-00FF0B6FD219}"/>
              </a:ext>
            </a:extLst>
          </p:cNvPr>
          <p:cNvSpPr>
            <a:spLocks noGrp="1"/>
          </p:cNvSpPr>
          <p:nvPr>
            <p:ph idx="17"/>
          </p:nvPr>
        </p:nvSpPr>
        <p:spPr/>
        <p:txBody>
          <a:bodyPr/>
          <a:lstStyle/>
          <a:p>
            <a:r>
              <a:rPr kumimoji="1" lang="en-US" altLang="ja-JP" b="1" dirty="0">
                <a:ea typeface="Meiryo UI" panose="020B0604030504040204" pitchFamily="34" charset="-128"/>
              </a:rPr>
              <a:t>Sector</a:t>
            </a:r>
            <a:endParaRPr kumimoji="1" lang="ja-JP" altLang="en-US" b="1">
              <a:ea typeface="Meiryo UI" panose="020B0604030504040204" pitchFamily="34" charset="-128"/>
            </a:endParaRPr>
          </a:p>
        </p:txBody>
      </p:sp>
      <p:sp>
        <p:nvSpPr>
          <p:cNvPr id="5" name="Content Placeholder 4">
            <a:extLst>
              <a:ext uri="{FF2B5EF4-FFF2-40B4-BE49-F238E27FC236}">
                <a16:creationId xmlns:a16="http://schemas.microsoft.com/office/drawing/2014/main" id="{C3D272E1-212F-19F4-57FE-6114F4E08030}"/>
              </a:ext>
            </a:extLst>
          </p:cNvPr>
          <p:cNvSpPr>
            <a:spLocks noGrp="1"/>
          </p:cNvSpPr>
          <p:nvPr>
            <p:ph idx="18"/>
          </p:nvPr>
        </p:nvSpPr>
        <p:spPr/>
        <p:txBody>
          <a:bodyPr/>
          <a:lstStyle/>
          <a:p>
            <a:r>
              <a:rPr kumimoji="1" lang="en-US" altLang="ja-JP" sz="1600" dirty="0">
                <a:latin typeface="Times New Roman" panose="02020603050405020304" pitchFamily="18" charset="0"/>
                <a:ea typeface="Meiryo UI" panose="020B0604030504040204" pitchFamily="34" charset="-128"/>
                <a:cs typeface="Times New Roman" panose="02020603050405020304" pitchFamily="18" charset="0"/>
              </a:rPr>
              <a:t>Those are the Sector details there are 11 Sector in the world.</a:t>
            </a:r>
            <a:endParaRPr kumimoji="1" lang="ja-JP" altLang="en-US" sz="1600">
              <a:latin typeface="Times New Roman" panose="02020603050405020304" pitchFamily="18" charset="0"/>
              <a:ea typeface="Meiryo UI" panose="020B0604030504040204" pitchFamily="34" charset="-128"/>
              <a:cs typeface="Times New Roman" panose="02020603050405020304" pitchFamily="18" charset="0"/>
            </a:endParaRPr>
          </a:p>
        </p:txBody>
      </p:sp>
      <p:graphicFrame>
        <p:nvGraphicFramePr>
          <p:cNvPr id="6" name="Table 5">
            <a:extLst>
              <a:ext uri="{FF2B5EF4-FFF2-40B4-BE49-F238E27FC236}">
                <a16:creationId xmlns:a16="http://schemas.microsoft.com/office/drawing/2014/main" id="{4C0F3B21-2797-6B39-E99E-A3B50922F5AB}"/>
              </a:ext>
            </a:extLst>
          </p:cNvPr>
          <p:cNvGraphicFramePr>
            <a:graphicFrameLocks noGrp="1"/>
          </p:cNvGraphicFramePr>
          <p:nvPr>
            <p:extLst>
              <p:ext uri="{D42A27DB-BD31-4B8C-83A1-F6EECF244321}">
                <p14:modId xmlns:p14="http://schemas.microsoft.com/office/powerpoint/2010/main" val="700566022"/>
              </p:ext>
            </p:extLst>
          </p:nvPr>
        </p:nvGraphicFramePr>
        <p:xfrm>
          <a:off x="211130" y="1940265"/>
          <a:ext cx="8712528" cy="3542631"/>
        </p:xfrm>
        <a:graphic>
          <a:graphicData uri="http://schemas.openxmlformats.org/drawingml/2006/table">
            <a:tbl>
              <a:tblPr firstRow="1" bandRow="1">
                <a:tableStyleId>{5C22544A-7EE6-4342-B048-85BDC9FD1C3A}</a:tableStyleId>
              </a:tblPr>
              <a:tblGrid>
                <a:gridCol w="1236670">
                  <a:extLst>
                    <a:ext uri="{9D8B030D-6E8A-4147-A177-3AD203B41FA5}">
                      <a16:colId xmlns:a16="http://schemas.microsoft.com/office/drawing/2014/main" val="1260062209"/>
                    </a:ext>
                  </a:extLst>
                </a:gridCol>
                <a:gridCol w="7475858">
                  <a:extLst>
                    <a:ext uri="{9D8B030D-6E8A-4147-A177-3AD203B41FA5}">
                      <a16:colId xmlns:a16="http://schemas.microsoft.com/office/drawing/2014/main" val="3586925066"/>
                    </a:ext>
                  </a:extLst>
                </a:gridCol>
              </a:tblGrid>
              <a:tr h="342231">
                <a:tc>
                  <a:txBody>
                    <a:bodyPr/>
                    <a:lstStyle/>
                    <a:p>
                      <a:pPr algn="just"/>
                      <a:r>
                        <a:rPr lang="en-US" sz="1200" dirty="0">
                          <a:solidFill>
                            <a:schemeClr val="tx1"/>
                          </a:solidFill>
                          <a:latin typeface="Times New Roman" panose="02020603050405020304" pitchFamily="18" charset="0"/>
                          <a:cs typeface="Times New Roman" panose="02020603050405020304" pitchFamily="18" charset="0"/>
                        </a:rPr>
                        <a:t>Sector</a:t>
                      </a:r>
                    </a:p>
                  </a:txBody>
                  <a:tcPr>
                    <a:lnB w="12700" cap="flat" cmpd="sng" algn="ctr">
                      <a:solidFill>
                        <a:schemeClr val="tx1"/>
                      </a:solidFill>
                      <a:prstDash val="solid"/>
                      <a:round/>
                      <a:headEnd type="none" w="med" len="med"/>
                      <a:tailEnd type="none" w="med" len="med"/>
                    </a:lnB>
                    <a:noFill/>
                  </a:tcPr>
                </a:tc>
                <a:tc>
                  <a:txBody>
                    <a:bodyPr/>
                    <a:lstStyle/>
                    <a:p>
                      <a:pPr algn="just"/>
                      <a:r>
                        <a:rPr lang="en-US" sz="1200" dirty="0">
                          <a:solidFill>
                            <a:schemeClr val="tx1"/>
                          </a:solidFill>
                          <a:latin typeface="Times New Roman" panose="02020603050405020304" pitchFamily="18" charset="0"/>
                          <a:cs typeface="Times New Roman" panose="02020603050405020304" pitchFamily="18" charset="0"/>
                        </a:rPr>
                        <a:t>Sector Detail</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9678841"/>
                  </a:ext>
                </a:extLst>
              </a:tr>
              <a:tr h="0">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Financials </a:t>
                      </a:r>
                    </a:p>
                  </a:txBody>
                  <a:tcPr>
                    <a:lnT w="12700" cap="flat" cmpd="sng" algn="ctr">
                      <a:solidFill>
                        <a:schemeClr val="tx1"/>
                      </a:solidFill>
                      <a:prstDash val="solid"/>
                      <a:round/>
                      <a:headEnd type="none" w="med" len="med"/>
                      <a:tailEnd type="none" w="med" len="med"/>
                    </a:lnT>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effectLst/>
                          <a:latin typeface="Times New Roman" panose="02020603050405020304" pitchFamily="18" charset="0"/>
                          <a:ea typeface="+mn-ea"/>
                          <a:cs typeface="Times New Roman" panose="02020603050405020304" pitchFamily="18" charset="0"/>
                        </a:rPr>
                        <a:t>The Financials Sector contains companies engaged in banking, financial services, consumer finance, capital markets and insurance activities. It also includes Financial Exchanges &amp; Data and Mortgage REITs.</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235879569"/>
                  </a:ext>
                </a:extLst>
              </a:tr>
              <a:tr h="0">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Information Technology</a:t>
                      </a: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effectLst/>
                          <a:latin typeface="Times New Roman" panose="02020603050405020304" pitchFamily="18" charset="0"/>
                          <a:ea typeface="+mn-ea"/>
                          <a:cs typeface="Times New Roman" panose="02020603050405020304" pitchFamily="18" charset="0"/>
                        </a:rPr>
                        <a:t>The Information Technology Sector comprises companies that offer software and information technology services, manufacturers and distributors of technology hardware &amp; equipment such as communications equipment, cellular phones, computers &amp; peripherals, electronic equipment and related instruments, and semiconductors and related equipment &amp; materials. </a:t>
                      </a:r>
                    </a:p>
                  </a:txBody>
                  <a:tcPr>
                    <a:noFill/>
                  </a:tcPr>
                </a:tc>
                <a:extLst>
                  <a:ext uri="{0D108BD9-81ED-4DB2-BD59-A6C34878D82A}">
                    <a16:rowId xmlns:a16="http://schemas.microsoft.com/office/drawing/2014/main" val="2104775991"/>
                  </a:ext>
                </a:extLst>
              </a:tr>
              <a:tr h="342231">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Communication Services </a:t>
                      </a: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effectLst/>
                          <a:latin typeface="Times New Roman" panose="02020603050405020304" pitchFamily="18" charset="0"/>
                          <a:ea typeface="+mn-ea"/>
                          <a:cs typeface="Times New Roman" panose="02020603050405020304" pitchFamily="18" charset="0"/>
                        </a:rPr>
                        <a:t>The Communication Services Sector includes companies that facilitate communication and offer related content and information through various mediums. It includes telecom and media &amp; entertainment companies including producers of interactive gaming products and companies engaged in content and information creation or distribution through proprietary platforms. </a:t>
                      </a:r>
                    </a:p>
                  </a:txBody>
                  <a:tcPr>
                    <a:noFill/>
                  </a:tcPr>
                </a:tc>
                <a:extLst>
                  <a:ext uri="{0D108BD9-81ED-4DB2-BD59-A6C34878D82A}">
                    <a16:rowId xmlns:a16="http://schemas.microsoft.com/office/drawing/2014/main" val="2610297838"/>
                  </a:ext>
                </a:extLst>
              </a:tr>
              <a:tr h="342231">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Utilities </a:t>
                      </a:r>
                      <a:endParaRPr lang="en-US" sz="1200" dirty="0">
                        <a:latin typeface="Times New Roman" panose="02020603050405020304" pitchFamily="18" charset="0"/>
                        <a:cs typeface="Times New Roman" panose="02020603050405020304" pitchFamily="18"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effectLst/>
                          <a:latin typeface="Times New Roman" panose="02020603050405020304" pitchFamily="18" charset="0"/>
                          <a:ea typeface="+mn-ea"/>
                          <a:cs typeface="Times New Roman" panose="02020603050405020304" pitchFamily="18" charset="0"/>
                        </a:rPr>
                        <a:t>The Utilities Sector comprises utility companies such as electric, gas and water utilities. It also includes independent power producers &amp; energy traders and companies that engage in generation and distribution of electricity using renewable sources. </a:t>
                      </a:r>
                    </a:p>
                  </a:txBody>
                  <a:tcPr>
                    <a:noFill/>
                  </a:tcPr>
                </a:tc>
                <a:extLst>
                  <a:ext uri="{0D108BD9-81ED-4DB2-BD59-A6C34878D82A}">
                    <a16:rowId xmlns:a16="http://schemas.microsoft.com/office/drawing/2014/main" val="2793400004"/>
                  </a:ext>
                </a:extLst>
              </a:tr>
              <a:tr h="342231">
                <a:tc>
                  <a:txBody>
                    <a:bodyPr/>
                    <a:lstStyle/>
                    <a:p>
                      <a:pPr algn="just"/>
                      <a:r>
                        <a:rPr lang="en-US" sz="1200" dirty="0">
                          <a:solidFill>
                            <a:schemeClr val="dk1"/>
                          </a:solidFill>
                          <a:effectLst/>
                          <a:latin typeface="Times New Roman" panose="02020603050405020304" pitchFamily="18" charset="0"/>
                          <a:ea typeface="+mn-ea"/>
                          <a:cs typeface="Times New Roman" panose="02020603050405020304" pitchFamily="18" charset="0"/>
                        </a:rPr>
                        <a:t>Real Estate</a:t>
                      </a:r>
                      <a:endParaRPr lang="en-US" sz="1200" dirty="0">
                        <a:latin typeface="Times New Roman" panose="02020603050405020304" pitchFamily="18" charset="0"/>
                        <a:cs typeface="Times New Roman" panose="02020603050405020304" pitchFamily="18"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effectLst/>
                          <a:latin typeface="Times New Roman" panose="02020603050405020304" pitchFamily="18" charset="0"/>
                          <a:ea typeface="+mn-ea"/>
                          <a:cs typeface="Times New Roman" panose="02020603050405020304" pitchFamily="18" charset="0"/>
                        </a:rPr>
                        <a:t>The Real Estate Sector contains companies engaged in real estate development and operation. It also includes companies offering real estate related services and Equity Real Estate Investment Trusts (REITs). </a:t>
                      </a:r>
                    </a:p>
                  </a:txBody>
                  <a:tcPr>
                    <a:noFill/>
                  </a:tcPr>
                </a:tc>
                <a:extLst>
                  <a:ext uri="{0D108BD9-81ED-4DB2-BD59-A6C34878D82A}">
                    <a16:rowId xmlns:a16="http://schemas.microsoft.com/office/drawing/2014/main" val="905858577"/>
                  </a:ext>
                </a:extLst>
              </a:tr>
            </a:tbl>
          </a:graphicData>
        </a:graphic>
      </p:graphicFrame>
      <p:sp>
        <p:nvSpPr>
          <p:cNvPr id="3" name="Oval 2">
            <a:extLst>
              <a:ext uri="{FF2B5EF4-FFF2-40B4-BE49-F238E27FC236}">
                <a16:creationId xmlns:a16="http://schemas.microsoft.com/office/drawing/2014/main" id="{7265CD83-8590-5E69-7C03-87A8A8F89247}"/>
              </a:ext>
            </a:extLst>
          </p:cNvPr>
          <p:cNvSpPr/>
          <p:nvPr/>
        </p:nvSpPr>
        <p:spPr>
          <a:xfrm>
            <a:off x="7772400" y="777210"/>
            <a:ext cx="1290869" cy="33704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Times New Roman" panose="02020603050405020304" pitchFamily="18" charset="0"/>
                <a:cs typeface="Times New Roman" panose="02020603050405020304" pitchFamily="18" charset="0"/>
              </a:rPr>
              <a:t>Reference</a:t>
            </a:r>
          </a:p>
        </p:txBody>
      </p:sp>
      <p:sp>
        <p:nvSpPr>
          <p:cNvPr id="8" name="Footer Placeholder 2">
            <a:extLst>
              <a:ext uri="{FF2B5EF4-FFF2-40B4-BE49-F238E27FC236}">
                <a16:creationId xmlns:a16="http://schemas.microsoft.com/office/drawing/2014/main" id="{F270E705-2DD2-D672-A125-B5069BBCB384}"/>
              </a:ext>
            </a:extLst>
          </p:cNvPr>
          <p:cNvSpPr>
            <a:spLocks noGrp="1"/>
          </p:cNvSpPr>
          <p:nvPr>
            <p:ph type="ftr" sz="quarter" idx="12"/>
          </p:nvPr>
        </p:nvSpPr>
        <p:spPr>
          <a:xfrm>
            <a:off x="220342" y="6662812"/>
            <a:ext cx="5189858" cy="182563"/>
          </a:xfrm>
        </p:spPr>
        <p:txBody>
          <a:bodyPr/>
          <a:lstStyle/>
          <a:p>
            <a:pPr algn="l"/>
            <a:r>
              <a:rPr lang="en-US" dirty="0">
                <a:latin typeface="Times New Roman" panose="02020603050405020304" pitchFamily="18" charset="0"/>
                <a:cs typeface="Times New Roman" panose="02020603050405020304" pitchFamily="18" charset="0"/>
              </a:rPr>
              <a:t>https://</a:t>
            </a:r>
            <a:r>
              <a:rPr lang="en-US" dirty="0" err="1">
                <a:latin typeface="Times New Roman" panose="02020603050405020304" pitchFamily="18" charset="0"/>
                <a:cs typeface="Times New Roman" panose="02020603050405020304" pitchFamily="18" charset="0"/>
              </a:rPr>
              <a:t>www.spglobal.com</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spdji</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/landing/investment-themes/sectors/</a:t>
            </a:r>
          </a:p>
        </p:txBody>
      </p:sp>
    </p:spTree>
    <p:extLst>
      <p:ext uri="{BB962C8B-B14F-4D97-AF65-F5344CB8AC3E}">
        <p14:creationId xmlns:p14="http://schemas.microsoft.com/office/powerpoint/2010/main" val="25214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7796-040A-01EE-625C-487CB115017D}"/>
              </a:ext>
            </a:extLst>
          </p:cNvPr>
          <p:cNvSpPr>
            <a:spLocks noGrp="1"/>
          </p:cNvSpPr>
          <p:nvPr>
            <p:ph type="title" idx="10"/>
          </p:nvPr>
        </p:nvSpPr>
        <p:spPr/>
        <p:txBody>
          <a:bodyPr/>
          <a:lstStyle/>
          <a:p>
            <a:r>
              <a:rPr kumimoji="1" lang="en-US" altLang="ja-JP" b="1" dirty="0">
                <a:ea typeface="Meiryo UI" panose="020B0604030504040204" pitchFamily="34" charset="-128"/>
              </a:rPr>
              <a:t>SERVICE</a:t>
            </a:r>
            <a:endParaRPr lang="en-US" dirty="0"/>
          </a:p>
        </p:txBody>
      </p:sp>
      <p:sp>
        <p:nvSpPr>
          <p:cNvPr id="4" name="Content Placeholder 3">
            <a:extLst>
              <a:ext uri="{FF2B5EF4-FFF2-40B4-BE49-F238E27FC236}">
                <a16:creationId xmlns:a16="http://schemas.microsoft.com/office/drawing/2014/main" id="{DD060C49-7F01-61B3-F2E7-5A6B72479B59}"/>
              </a:ext>
            </a:extLst>
          </p:cNvPr>
          <p:cNvSpPr>
            <a:spLocks noGrp="1"/>
          </p:cNvSpPr>
          <p:nvPr>
            <p:ph idx="17"/>
          </p:nvPr>
        </p:nvSpPr>
        <p:spPr/>
        <p:txBody>
          <a:bodyPr/>
          <a:lstStyle/>
          <a:p>
            <a:r>
              <a:rPr lang="en-US" altLang="ja-JP" b="1" dirty="0"/>
              <a:t>Project Flow</a:t>
            </a:r>
            <a:endParaRPr lang="ja-JP" altLang="en-US" b="1"/>
          </a:p>
        </p:txBody>
      </p:sp>
      <p:sp>
        <p:nvSpPr>
          <p:cNvPr id="5" name="Content Placeholder 4">
            <a:extLst>
              <a:ext uri="{FF2B5EF4-FFF2-40B4-BE49-F238E27FC236}">
                <a16:creationId xmlns:a16="http://schemas.microsoft.com/office/drawing/2014/main" id="{2C0E24CA-5BB2-DD02-67DD-B14EE41D10FE}"/>
              </a:ext>
            </a:extLst>
          </p:cNvPr>
          <p:cNvSpPr>
            <a:spLocks noGrp="1"/>
          </p:cNvSpPr>
          <p:nvPr>
            <p:ph idx="18"/>
          </p:nvPr>
        </p:nvSpPr>
        <p:spPr/>
        <p:txBody>
          <a:bodyPr/>
          <a:lstStyle/>
          <a:p>
            <a:r>
              <a:rPr lang="en-US" altLang="ja-JP" sz="1600" dirty="0"/>
              <a:t>Those are the next actions the most new next action is written on the top side. The legend is written on the right-top side of this page. This page is renewed by following the status of the Project.</a:t>
            </a:r>
            <a:endParaRPr lang="ja-JP" altLang="en-US" sz="1600"/>
          </a:p>
        </p:txBody>
      </p:sp>
      <p:graphicFrame>
        <p:nvGraphicFramePr>
          <p:cNvPr id="6" name="Table 5">
            <a:extLst>
              <a:ext uri="{FF2B5EF4-FFF2-40B4-BE49-F238E27FC236}">
                <a16:creationId xmlns:a16="http://schemas.microsoft.com/office/drawing/2014/main" id="{0CD056DE-D7F7-2D34-BAFB-5882A75431CC}"/>
              </a:ext>
            </a:extLst>
          </p:cNvPr>
          <p:cNvGraphicFramePr>
            <a:graphicFrameLocks noGrp="1"/>
          </p:cNvGraphicFramePr>
          <p:nvPr>
            <p:extLst>
              <p:ext uri="{D42A27DB-BD31-4B8C-83A1-F6EECF244321}">
                <p14:modId xmlns:p14="http://schemas.microsoft.com/office/powerpoint/2010/main" val="3150839528"/>
              </p:ext>
            </p:extLst>
          </p:nvPr>
        </p:nvGraphicFramePr>
        <p:xfrm>
          <a:off x="381002" y="2032000"/>
          <a:ext cx="8542655" cy="4455160"/>
        </p:xfrm>
        <a:graphic>
          <a:graphicData uri="http://schemas.openxmlformats.org/drawingml/2006/table">
            <a:tbl>
              <a:tblPr firstRow="1" bandRow="1">
                <a:tableStyleId>{5C22544A-7EE6-4342-B048-85BDC9FD1C3A}</a:tableStyleId>
              </a:tblPr>
              <a:tblGrid>
                <a:gridCol w="405117">
                  <a:extLst>
                    <a:ext uri="{9D8B030D-6E8A-4147-A177-3AD203B41FA5}">
                      <a16:colId xmlns:a16="http://schemas.microsoft.com/office/drawing/2014/main" val="1033752863"/>
                    </a:ext>
                  </a:extLst>
                </a:gridCol>
                <a:gridCol w="1042681">
                  <a:extLst>
                    <a:ext uri="{9D8B030D-6E8A-4147-A177-3AD203B41FA5}">
                      <a16:colId xmlns:a16="http://schemas.microsoft.com/office/drawing/2014/main" val="1143401847"/>
                    </a:ext>
                  </a:extLst>
                </a:gridCol>
                <a:gridCol w="7094857">
                  <a:extLst>
                    <a:ext uri="{9D8B030D-6E8A-4147-A177-3AD203B41FA5}">
                      <a16:colId xmlns:a16="http://schemas.microsoft.com/office/drawing/2014/main" val="3368103394"/>
                    </a:ext>
                  </a:extLst>
                </a:gridCol>
              </a:tblGrid>
              <a:tr h="152400">
                <a:tc>
                  <a:txBody>
                    <a:bodyPr/>
                    <a:lstStyle/>
                    <a:p>
                      <a:r>
                        <a:rPr lang="en-US" sz="1200" dirty="0">
                          <a:solidFill>
                            <a:schemeClr val="tx1"/>
                          </a:solidFill>
                          <a:latin typeface="Times New Roman" panose="02020603050405020304" pitchFamily="18" charset="0"/>
                          <a:cs typeface="Times New Roman" panose="02020603050405020304" pitchFamily="18" charset="0"/>
                        </a:rPr>
                        <a:t>No</a:t>
                      </a:r>
                    </a:p>
                  </a:txBody>
                  <a:tcPr>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latin typeface="Times New Roman" panose="02020603050405020304" pitchFamily="18" charset="0"/>
                          <a:cs typeface="Times New Roman" panose="02020603050405020304" pitchFamily="18" charset="0"/>
                        </a:rPr>
                        <a:t>Title</a:t>
                      </a:r>
                    </a:p>
                  </a:txBody>
                  <a:tcPr>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latin typeface="Times New Roman" panose="02020603050405020304" pitchFamily="18" charset="0"/>
                          <a:cs typeface="Times New Roman" panose="02020603050405020304" pitchFamily="18" charset="0"/>
                        </a:rPr>
                        <a:t>Detail</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3332125"/>
                  </a:ext>
                </a:extLst>
              </a:tr>
              <a:tr h="370840">
                <a:tc>
                  <a:txBody>
                    <a:bodyPr/>
                    <a:lstStyle/>
                    <a:p>
                      <a:r>
                        <a:rPr lang="en-US" sz="1200" dirty="0">
                          <a:latin typeface="Times New Roman" panose="02020603050405020304" pitchFamily="18" charset="0"/>
                          <a:cs typeface="Times New Roman" panose="02020603050405020304" pitchFamily="18" charset="0"/>
                        </a:rPr>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sz="1200" dirty="0">
                          <a:latin typeface="Times New Roman" panose="02020603050405020304" pitchFamily="18" charset="0"/>
                          <a:cs typeface="Times New Roman" panose="02020603050405020304" pitchFamily="18" charset="0"/>
                        </a:rPr>
                        <a:t>Appointment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lang="en-US" sz="900" dirty="0">
                          <a:latin typeface="Times New Roman" panose="02020603050405020304" pitchFamily="18" charset="0"/>
                          <a:cs typeface="Times New Roman" panose="02020603050405020304" pitchFamily="18" charset="0"/>
                        </a:rPr>
                        <a:t>Initial contact will occur either by the customer or due to SASAL, INC.  SASAL, INC. will basically contact you by text for the purpose of building your knowledge. If a meeting is necessary, please inform SASAL, INC.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986474614"/>
                  </a:ext>
                </a:extLst>
              </a:tr>
              <a:tr h="370840">
                <a:tc>
                  <a:txBody>
                    <a:bodyPr/>
                    <a:lstStyle/>
                    <a:p>
                      <a:r>
                        <a:rPr lang="en-US" sz="12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sz="1200" dirty="0">
                          <a:latin typeface="Times New Roman" panose="02020603050405020304" pitchFamily="18" charset="0"/>
                          <a:cs typeface="Times New Roman" panose="02020603050405020304" pitchFamily="18" charset="0"/>
                        </a:rPr>
                        <a:t>Requirements coordination</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lang="en-US" sz="900" dirty="0">
                          <a:latin typeface="Times New Roman" panose="02020603050405020304" pitchFamily="18" charset="0"/>
                          <a:cs typeface="Times New Roman" panose="02020603050405020304" pitchFamily="18" charset="0"/>
                        </a:rPr>
                        <a:t>SASAL, INC will receive a BRD from the client and organize the requirements, or if no BRD is available, we will conduct a hearing or organize the requirements based solely on our knowledge without a BRD. Please specify your company's requirements.</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25405228"/>
                  </a:ext>
                </a:extLst>
              </a:tr>
              <a:tr h="370840">
                <a:tc>
                  <a:txBody>
                    <a:bodyPr/>
                    <a:lstStyle/>
                    <a:p>
                      <a:r>
                        <a:rPr lang="en-US" sz="12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sz="1200" dirty="0">
                          <a:latin typeface="Times New Roman" panose="02020603050405020304" pitchFamily="18" charset="0"/>
                          <a:cs typeface="Times New Roman" panose="02020603050405020304" pitchFamily="18" charset="0"/>
                        </a:rPr>
                        <a:t>Proposal</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lang="en-US" sz="900" dirty="0">
                          <a:latin typeface="Times New Roman" panose="02020603050405020304" pitchFamily="18" charset="0"/>
                          <a:cs typeface="Times New Roman" panose="02020603050405020304" pitchFamily="18" charset="0"/>
                        </a:rPr>
                        <a:t>We will submit a proposal to the client, and if there is not enough information in advance due to lack of BRD or other reasons, there is a possibility that there will be a discrepancy between the proposal and the client's request.</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942752047"/>
                  </a:ext>
                </a:extLst>
              </a:tr>
              <a:tr h="370840">
                <a:tc>
                  <a:txBody>
                    <a:bodyPr/>
                    <a:lstStyle/>
                    <a:p>
                      <a:r>
                        <a:rPr lang="en-US" sz="12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sz="1200" dirty="0">
                          <a:latin typeface="Times New Roman" panose="02020603050405020304" pitchFamily="18" charset="0"/>
                          <a:cs typeface="Times New Roman" panose="02020603050405020304" pitchFamily="18" charset="0"/>
                        </a:rPr>
                        <a:t>Competitive quotes</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lang="en-US" sz="900" dirty="0">
                          <a:latin typeface="Times New Roman" panose="02020603050405020304" pitchFamily="18" charset="0"/>
                          <a:cs typeface="Times New Roman" panose="02020603050405020304" pitchFamily="18" charset="0"/>
                        </a:rPr>
                        <a:t>We encourage you to obtain quotes based on your situation. We prefer to obtain quotes from other firms as we believe that this is an important decision for your company. We will respond to your questions by e-mail. Please make use of this service to share information within your company.</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579319831"/>
                  </a:ext>
                </a:extLst>
              </a:tr>
              <a:tr h="370840">
                <a:tc>
                  <a:txBody>
                    <a:bodyPr/>
                    <a:lstStyle/>
                    <a:p>
                      <a:r>
                        <a:rPr lang="en-US" sz="1200" dirty="0">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sz="1200" dirty="0">
                          <a:latin typeface="Times New Roman" panose="02020603050405020304" pitchFamily="18" charset="0"/>
                          <a:cs typeface="Times New Roman" panose="02020603050405020304" pitchFamily="18" charset="0"/>
                        </a:rPr>
                        <a:t>Contract</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sz="900" dirty="0">
                          <a:latin typeface="Times New Roman" panose="02020603050405020304" pitchFamily="18" charset="0"/>
                          <a:cs typeface="Times New Roman" panose="02020603050405020304" pitchFamily="18" charset="0"/>
                        </a:rPr>
                        <a:t>We will sign an NDA, a basic agreement, and a detailed agreement. If your company has the format, we can use the client format after legal check.</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698237013"/>
                  </a:ext>
                </a:extLst>
              </a:tr>
              <a:tr h="370840">
                <a:tc>
                  <a:txBody>
                    <a:bodyPr/>
                    <a:lstStyle/>
                    <a:p>
                      <a:r>
                        <a:rPr lang="en-US" sz="1200" dirty="0">
                          <a:latin typeface="Times New Roman" panose="02020603050405020304" pitchFamily="18" charset="0"/>
                          <a:cs typeface="Times New Roman" panose="02020603050405020304" pitchFamily="18" charset="0"/>
                        </a:rPr>
                        <a:t>6</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sz="1200" dirty="0">
                          <a:latin typeface="Times New Roman" panose="02020603050405020304" pitchFamily="18" charset="0"/>
                          <a:cs typeface="Times New Roman" panose="02020603050405020304" pitchFamily="18" charset="0"/>
                        </a:rPr>
                        <a:t>Kick Off Meeting</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buFont typeface="Arial" panose="020B0604020202020204" pitchFamily="34" charset="0"/>
                        <a:buNone/>
                      </a:pPr>
                      <a:r>
                        <a:rPr lang="en-US" sz="900" dirty="0">
                          <a:latin typeface="Times New Roman" panose="02020603050405020304" pitchFamily="18" charset="0"/>
                          <a:cs typeface="Times New Roman" panose="02020603050405020304" pitchFamily="18" charset="0"/>
                        </a:rPr>
                        <a:t>An initial meeting will be held at the start of the project. We hope you will join us to help make this project a success.</a:t>
                      </a:r>
                    </a:p>
                    <a:p>
                      <a:pPr marL="0" indent="0">
                        <a:buFont typeface="Arial" panose="020B0604020202020204" pitchFamily="34" charset="0"/>
                        <a:buNone/>
                      </a:pPr>
                      <a:r>
                        <a:rPr lang="en-US" sz="900" dirty="0">
                          <a:latin typeface="Times New Roman" panose="02020603050405020304" pitchFamily="18" charset="0"/>
                          <a:cs typeface="Times New Roman" panose="02020603050405020304" pitchFamily="18" charset="0"/>
                        </a:rPr>
                        <a:t>Agenda</a:t>
                      </a:r>
                    </a:p>
                    <a:p>
                      <a:pPr marL="285750" indent="-285750">
                        <a:buFont typeface="Arial" panose="020B0604020202020204" pitchFamily="34" charset="0"/>
                        <a:buChar char="•"/>
                      </a:pPr>
                      <a:r>
                        <a:rPr lang="en-US" sz="900" dirty="0">
                          <a:latin typeface="Times New Roman" panose="02020603050405020304" pitchFamily="18" charset="0"/>
                          <a:cs typeface="Times New Roman" panose="02020603050405020304" pitchFamily="18" charset="0"/>
                        </a:rPr>
                        <a:t>From Client</a:t>
                      </a:r>
                    </a:p>
                    <a:p>
                      <a:pPr marL="742950" lvl="1" indent="-285750">
                        <a:buFont typeface="Arial" panose="020B0604020202020204" pitchFamily="34" charset="0"/>
                        <a:buChar char="•"/>
                      </a:pPr>
                      <a:r>
                        <a:rPr lang="en-US" sz="900" dirty="0">
                          <a:latin typeface="Times New Roman" panose="02020603050405020304" pitchFamily="18" charset="0"/>
                          <a:cs typeface="Times New Roman" panose="02020603050405020304" pitchFamily="18" charset="0"/>
                        </a:rPr>
                        <a:t>Share any other information.</a:t>
                      </a:r>
                    </a:p>
                    <a:p>
                      <a:pPr marL="742950" lvl="1" indent="-285750">
                        <a:buFont typeface="Arial" panose="020B0604020202020204" pitchFamily="34" charset="0"/>
                        <a:buChar char="•"/>
                      </a:pPr>
                      <a:r>
                        <a:rPr lang="en-US" sz="900" dirty="0">
                          <a:latin typeface="Times New Roman" panose="02020603050405020304" pitchFamily="18" charset="0"/>
                          <a:cs typeface="Times New Roman" panose="02020603050405020304" pitchFamily="18" charset="0"/>
                        </a:rPr>
                        <a:t>Asking the questions.</a:t>
                      </a:r>
                    </a:p>
                    <a:p>
                      <a:pPr marL="285750" indent="-285750">
                        <a:buFont typeface="Arial" panose="020B0604020202020204" pitchFamily="34" charset="0"/>
                        <a:buChar char="•"/>
                      </a:pPr>
                      <a:r>
                        <a:rPr lang="en-US" sz="900" dirty="0">
                          <a:latin typeface="Times New Roman" panose="02020603050405020304" pitchFamily="18" charset="0"/>
                          <a:cs typeface="Times New Roman" panose="02020603050405020304" pitchFamily="18" charset="0"/>
                        </a:rPr>
                        <a:t>From SASAL, INC.</a:t>
                      </a:r>
                    </a:p>
                    <a:p>
                      <a:pPr marL="742950" lvl="1" indent="-285750">
                        <a:buFont typeface="Arial" panose="020B0604020202020204" pitchFamily="34" charset="0"/>
                        <a:buChar char="•"/>
                      </a:pPr>
                      <a:r>
                        <a:rPr lang="en-US" sz="900" dirty="0">
                          <a:latin typeface="Times New Roman" panose="02020603050405020304" pitchFamily="18" charset="0"/>
                          <a:cs typeface="Times New Roman" panose="02020603050405020304" pitchFamily="18" charset="0"/>
                        </a:rPr>
                        <a:t>Decide the per two weeks meeting day.</a:t>
                      </a:r>
                    </a:p>
                    <a:p>
                      <a:pPr marL="742950" lvl="1" indent="-285750">
                        <a:buFont typeface="Arial" panose="020B0604020202020204" pitchFamily="34" charset="0"/>
                        <a:buChar char="•"/>
                      </a:pPr>
                      <a:r>
                        <a:rPr lang="en-US" sz="900" dirty="0">
                          <a:latin typeface="Times New Roman" panose="02020603050405020304" pitchFamily="18" charset="0"/>
                          <a:cs typeface="Times New Roman" panose="02020603050405020304" pitchFamily="18" charset="0"/>
                        </a:rPr>
                        <a:t>Share the folder of the file.</a:t>
                      </a:r>
                    </a:p>
                    <a:p>
                      <a:pPr marL="742950" lvl="1" indent="-285750">
                        <a:buFont typeface="Arial" panose="020B0604020202020204" pitchFamily="34" charset="0"/>
                        <a:buChar char="•"/>
                      </a:pPr>
                      <a:r>
                        <a:rPr lang="en-US" sz="900" dirty="0">
                          <a:latin typeface="Times New Roman" panose="02020603050405020304" pitchFamily="18" charset="0"/>
                          <a:cs typeface="Times New Roman" panose="02020603050405020304" pitchFamily="18" charset="0"/>
                        </a:rPr>
                        <a:t>Decide the timing of PDF Share.</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6467372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lvl="0">
                        <a:buNone/>
                      </a:pPr>
                      <a:r>
                        <a:rPr lang="en-US" sz="1200" dirty="0">
                          <a:latin typeface="Times New Roman" panose="02020603050405020304" pitchFamily="18" charset="0"/>
                          <a:cs typeface="Times New Roman" panose="02020603050405020304" pitchFamily="18" charset="0"/>
                        </a:rPr>
                        <a:t>Project in progress</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lvl="0" indent="0">
                        <a:buFont typeface="Arial" panose="020B0604020202020204" pitchFamily="34" charset="0"/>
                        <a:buNone/>
                      </a:pPr>
                      <a:r>
                        <a:rPr lang="en-US" sz="900" dirty="0">
                          <a:latin typeface="Times New Roman" panose="02020603050405020304" pitchFamily="18" charset="0"/>
                          <a:cs typeface="Times New Roman" panose="02020603050405020304" pitchFamily="18" charset="0"/>
                        </a:rPr>
                        <a:t>We will promote the project according to the initial meeting and proposal documents. Payment is invoiced at the end of the month and paid at the end of the following month. For project contracts, the project cost divided by the term is paid monthly (e.g., $100K- per month for 3 months of $300K-).</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483837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8</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lvl="0">
                        <a:buNone/>
                      </a:pPr>
                      <a:r>
                        <a:rPr lang="en-US" sz="1200" dirty="0">
                          <a:latin typeface="Times New Roman" panose="02020603050405020304" pitchFamily="18" charset="0"/>
                          <a:cs typeface="Times New Roman" panose="02020603050405020304" pitchFamily="18" charset="0"/>
                        </a:rPr>
                        <a:t>Proposal</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lvl="0" indent="0">
                        <a:buFont typeface="Arial" panose="020B0604020202020204" pitchFamily="34" charset="0"/>
                        <a:buNone/>
                      </a:pPr>
                      <a:r>
                        <a:rPr lang="en-US" sz="900" dirty="0">
                          <a:latin typeface="Times New Roman" panose="02020603050405020304" pitchFamily="18" charset="0"/>
                          <a:cs typeface="Times New Roman" panose="02020603050405020304" pitchFamily="18" charset="0"/>
                        </a:rPr>
                        <a:t>Based on the client's request, we will implement the proposal again. The first submission is due about two months before the project is to be completed. After the submission, we will conduct a meeting and renew the contract one month before the end of the project.</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532538217"/>
                  </a:ext>
                </a:extLst>
              </a:tr>
            </a:tbl>
          </a:graphicData>
        </a:graphic>
      </p:graphicFrame>
      <p:grpSp>
        <p:nvGrpSpPr>
          <p:cNvPr id="14" name="Group 13">
            <a:extLst>
              <a:ext uri="{FF2B5EF4-FFF2-40B4-BE49-F238E27FC236}">
                <a16:creationId xmlns:a16="http://schemas.microsoft.com/office/drawing/2014/main" id="{D8CD1C26-72C8-C079-A382-BAE2DB2B1635}"/>
              </a:ext>
            </a:extLst>
          </p:cNvPr>
          <p:cNvGrpSpPr/>
          <p:nvPr/>
        </p:nvGrpSpPr>
        <p:grpSpPr>
          <a:xfrm flipV="1">
            <a:off x="220344" y="4057641"/>
            <a:ext cx="160658" cy="2143414"/>
            <a:chOff x="198120" y="2895600"/>
            <a:chExt cx="335279" cy="2514600"/>
          </a:xfrm>
        </p:grpSpPr>
        <p:cxnSp>
          <p:nvCxnSpPr>
            <p:cNvPr id="8" name="Straight Connector 7">
              <a:extLst>
                <a:ext uri="{FF2B5EF4-FFF2-40B4-BE49-F238E27FC236}">
                  <a16:creationId xmlns:a16="http://schemas.microsoft.com/office/drawing/2014/main" id="{F1ABCE51-DC63-A189-EDB5-3BBB9F8966AB}"/>
                </a:ext>
              </a:extLst>
            </p:cNvPr>
            <p:cNvCxnSpPr>
              <a:cxnSpLocks/>
            </p:cNvCxnSpPr>
            <p:nvPr/>
          </p:nvCxnSpPr>
          <p:spPr>
            <a:xfrm>
              <a:off x="198120" y="2895600"/>
              <a:ext cx="0" cy="2514600"/>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D85DC8-82A2-8640-C779-481F19891237}"/>
                </a:ext>
              </a:extLst>
            </p:cNvPr>
            <p:cNvCxnSpPr/>
            <p:nvPr/>
          </p:nvCxnSpPr>
          <p:spPr>
            <a:xfrm>
              <a:off x="198120" y="5410200"/>
              <a:ext cx="335279" cy="0"/>
            </a:xfrm>
            <a:prstGeom prst="straightConnector1">
              <a:avLst/>
            </a:prstGeom>
            <a:ln w="19050">
              <a:prstDash val="sysDot"/>
              <a:tailEnd type="triangl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CF8D48-2B69-F37C-44B5-F8F72DD2C1CC}"/>
                </a:ext>
              </a:extLst>
            </p:cNvPr>
            <p:cNvCxnSpPr/>
            <p:nvPr/>
          </p:nvCxnSpPr>
          <p:spPr>
            <a:xfrm>
              <a:off x="198120" y="2895600"/>
              <a:ext cx="335279" cy="0"/>
            </a:xfrm>
            <a:prstGeom prst="line">
              <a:avLst/>
            </a:prstGeom>
            <a:ln w="19050">
              <a:prstDash val="sysDot"/>
            </a:ln>
          </p:spPr>
          <p:style>
            <a:lnRef idx="1">
              <a:schemeClr val="dk1"/>
            </a:lnRef>
            <a:fillRef idx="0">
              <a:schemeClr val="dk1"/>
            </a:fillRef>
            <a:effectRef idx="0">
              <a:schemeClr val="dk1"/>
            </a:effectRef>
            <a:fontRef idx="minor">
              <a:schemeClr val="tx1"/>
            </a:fontRef>
          </p:style>
        </p:cxnSp>
      </p:grpSp>
      <p:sp>
        <p:nvSpPr>
          <p:cNvPr id="3" name="Oval 2">
            <a:extLst>
              <a:ext uri="{FF2B5EF4-FFF2-40B4-BE49-F238E27FC236}">
                <a16:creationId xmlns:a16="http://schemas.microsoft.com/office/drawing/2014/main" id="{E14BBF6F-8E8D-5DCE-9E9F-E4C8B8234B10}"/>
              </a:ext>
            </a:extLst>
          </p:cNvPr>
          <p:cNvSpPr/>
          <p:nvPr/>
        </p:nvSpPr>
        <p:spPr>
          <a:xfrm>
            <a:off x="87089" y="4833070"/>
            <a:ext cx="914400" cy="2857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Times New Roman" panose="02020603050405020304" pitchFamily="18" charset="0"/>
                <a:ea typeface="Meiryo UI" panose="020B0604030504040204" pitchFamily="34" charset="-128"/>
                <a:cs typeface="Times New Roman" panose="02020603050405020304" pitchFamily="18" charset="0"/>
              </a:rPr>
              <a:t>Repetition</a:t>
            </a:r>
          </a:p>
        </p:txBody>
      </p:sp>
    </p:spTree>
    <p:extLst>
      <p:ext uri="{BB962C8B-B14F-4D97-AF65-F5344CB8AC3E}">
        <p14:creationId xmlns:p14="http://schemas.microsoft.com/office/powerpoint/2010/main" val="542087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172FF6F-C2F0-25B5-D471-457C0E4B87B2}"/>
              </a:ext>
              <a:ext uri="{378ED289-C9A5-4FCB-9C52-B2782E758288}">
                <a16:creationId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xmlns="" id="{79CED2F9-63E0-4183-8425-AC78571FD89A}"/>
              </a:ext>
            </a:extLst>
          </p:cNvPr>
          <p:cNvSpPr txBox="1"/>
          <p:nvPr/>
        </p:nvSpPr>
        <p:spPr>
          <a:xfrm>
            <a:off x="1447800" y="2286000"/>
            <a:ext cx="6463903" cy="1200329"/>
          </a:xfrm>
          <a:prstGeom prst="rect">
            <a:avLst/>
          </a:prstGeom>
          <a:noFill/>
          <a:ln>
            <a:solidFill>
              <a:schemeClr val="bg1"/>
            </a:solidFill>
          </a:ln>
        </p:spPr>
        <p:txBody>
          <a:bodyPr vert="horz" wrap="square" rtlCol="0">
            <a:spAutoFit/>
          </a:bodyPr>
          <a:lstStyle/>
          <a:p>
            <a:pPr algn="ctr"/>
            <a:r>
              <a:rPr lang="en-US" b="1" dirty="0">
                <a:solidFill>
                  <a:schemeClr val="tx1"/>
                </a:solidFill>
                <a:latin typeface="Times New Roman" panose="02020603050405020304" pitchFamily="18" charset="0"/>
                <a:cs typeface="Times New Roman" panose="02020603050405020304" pitchFamily="18" charset="0"/>
              </a:rPr>
              <a:t>If you have questions, please get in touch with us.</a:t>
            </a:r>
          </a:p>
          <a:p>
            <a:pPr algn="ctr"/>
            <a:r>
              <a:rPr lang="en-US" altLang="ja-JP" sz="1800" b="1" dirty="0" err="1">
                <a:latin typeface="Times New Roman" panose="02020603050405020304" pitchFamily="18" charset="0"/>
                <a:cs typeface="Times New Roman" panose="02020603050405020304" pitchFamily="18" charset="0"/>
              </a:rPr>
              <a:t>representative@sasalinc.com</a:t>
            </a:r>
            <a:endParaRPr lang="en-US" altLang="ja-JP" sz="1800" b="1" dirty="0">
              <a:latin typeface="Times New Roman" panose="02020603050405020304" pitchFamily="18" charset="0"/>
              <a:cs typeface="Times New Roman" panose="02020603050405020304" pitchFamily="18" charset="0"/>
            </a:endParaRPr>
          </a:p>
          <a:p>
            <a:pPr algn="ctr"/>
            <a:endParaRPr lang="en-US" altLang="ja-JP" b="1" dirty="0">
              <a:latin typeface="Times New Roman" panose="02020603050405020304" pitchFamily="18" charset="0"/>
              <a:cs typeface="Times New Roman" panose="02020603050405020304" pitchFamily="18" charset="0"/>
            </a:endParaRPr>
          </a:p>
          <a:p>
            <a:pPr algn="ctr"/>
            <a:r>
              <a:rPr lang="en-US" altLang="ja-JP" sz="1800" b="1" dirty="0">
                <a:latin typeface="Times New Roman" panose="02020603050405020304" pitchFamily="18" charset="0"/>
                <a:cs typeface="Times New Roman" panose="02020603050405020304" pitchFamily="18" charset="0"/>
              </a:rPr>
              <a:t>Thank you for reading this document.</a:t>
            </a:r>
            <a:endParaRPr lang="en-US" altLang="ja-JP"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93646"/>
      </p:ext>
      <p:ext uri="{07AFD5E8-1756-4A41-A499-46FEBA2188FE}">
        <p14:creationId xmlns=""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val="168152147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9AF8-0A26-6E16-C168-04702040609D}"/>
              </a:ext>
            </a:extLst>
          </p:cNvPr>
          <p:cNvSpPr>
            <a:spLocks noGrp="1"/>
          </p:cNvSpPr>
          <p:nvPr>
            <p:ph type="title" idx="10"/>
          </p:nvPr>
        </p:nvSpPr>
        <p:spPr/>
        <p:txBody>
          <a:bodyPr/>
          <a:lstStyle/>
          <a:p>
            <a:r>
              <a:rPr lang="ja-JP" altLang="en-US"/>
              <a:t>Business Overview</a:t>
            </a:r>
            <a:endParaRPr lang="en-US" dirty="0"/>
          </a:p>
        </p:txBody>
      </p:sp>
      <p:sp>
        <p:nvSpPr>
          <p:cNvPr id="4" name="Content Placeholder 3">
            <a:extLst>
              <a:ext uri="{FF2B5EF4-FFF2-40B4-BE49-F238E27FC236}">
                <a16:creationId xmlns:a16="http://schemas.microsoft.com/office/drawing/2014/main" id="{99B42121-2FC7-FF2D-E416-3A768F5CB0C1}"/>
              </a:ext>
            </a:extLst>
          </p:cNvPr>
          <p:cNvSpPr>
            <a:spLocks noGrp="1"/>
          </p:cNvSpPr>
          <p:nvPr>
            <p:ph idx="17"/>
          </p:nvPr>
        </p:nvSpPr>
        <p:spPr/>
        <p:txBody>
          <a:bodyPr/>
          <a:lstStyle/>
          <a:p>
            <a:r>
              <a:rPr lang="en-US" altLang="ja-JP" dirty="0"/>
              <a:t>2-2. B</a:t>
            </a:r>
            <a:r>
              <a:rPr lang="ja-JP" altLang="en-US"/>
              <a:t>ackground of starting a business</a:t>
            </a:r>
            <a:endParaRPr lang="en-US" dirty="0"/>
          </a:p>
        </p:txBody>
      </p:sp>
      <p:sp>
        <p:nvSpPr>
          <p:cNvPr id="5" name="Content Placeholder 4">
            <a:extLst>
              <a:ext uri="{FF2B5EF4-FFF2-40B4-BE49-F238E27FC236}">
                <a16:creationId xmlns:a16="http://schemas.microsoft.com/office/drawing/2014/main" id="{012F8EDE-8966-3FD3-C4A1-966B323EDC2A}"/>
              </a:ext>
            </a:extLst>
          </p:cNvPr>
          <p:cNvSpPr>
            <a:spLocks noGrp="1"/>
          </p:cNvSpPr>
          <p:nvPr>
            <p:ph idx="18"/>
          </p:nvPr>
        </p:nvSpPr>
        <p:spPr/>
        <p:txBody>
          <a:bodyPr/>
          <a:lstStyle/>
          <a:p>
            <a:r>
              <a:rPr lang="ja-JP" altLang="en-US"/>
              <a:t>In order to achieve our goals for </a:t>
            </a:r>
            <a:r>
              <a:rPr lang="en-US" altLang="ja-JP" dirty="0"/>
              <a:t>20XX</a:t>
            </a:r>
            <a:r>
              <a:rPr lang="ja-JP" altLang="en-US"/>
              <a:t>, we need to launch new businesses.</a:t>
            </a:r>
          </a:p>
        </p:txBody>
      </p:sp>
      <p:sp>
        <p:nvSpPr>
          <p:cNvPr id="8" name="Google Shape;333;p5">
            <a:extLst>
              <a:ext uri="{FF2B5EF4-FFF2-40B4-BE49-F238E27FC236}">
                <a16:creationId xmlns:a16="http://schemas.microsoft.com/office/drawing/2014/main" id="{31BFE524-136F-63BB-3277-9F049DEA423B}"/>
              </a:ext>
            </a:extLst>
          </p:cNvPr>
          <p:cNvSpPr/>
          <p:nvPr/>
        </p:nvSpPr>
        <p:spPr>
          <a:xfrm>
            <a:off x="436109" y="2009825"/>
            <a:ext cx="3821538" cy="3622154"/>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6000" tIns="36000" rIns="36000" bIns="36000" anchor="ctr" anchorCtr="0">
            <a:noAutofit/>
          </a:bodyPr>
          <a:lstStyle/>
          <a:p>
            <a:pPr algn="ctr">
              <a:buClr>
                <a:srgbClr val="000000"/>
              </a:buClr>
              <a:buSzPts val="1600"/>
            </a:pPr>
            <a:endParaRPr sz="1477" b="1">
              <a:solidFill>
                <a:schemeClr val="accent1"/>
              </a:solidFill>
              <a:latin typeface="Times New Roman" panose="02020603050405020304" pitchFamily="18" charset="0"/>
              <a:ea typeface="+mn-ea"/>
              <a:cs typeface="Times New Roman" panose="02020603050405020304" pitchFamily="18" charset="0"/>
              <a:sym typeface="Arial"/>
            </a:endParaRPr>
          </a:p>
        </p:txBody>
      </p:sp>
      <p:sp>
        <p:nvSpPr>
          <p:cNvPr id="9" name="Google Shape;334;p5">
            <a:extLst>
              <a:ext uri="{FF2B5EF4-FFF2-40B4-BE49-F238E27FC236}">
                <a16:creationId xmlns:a16="http://schemas.microsoft.com/office/drawing/2014/main" id="{5915DFE8-460A-EBF4-0CBB-176E95AAC00C}"/>
              </a:ext>
            </a:extLst>
          </p:cNvPr>
          <p:cNvSpPr txBox="1"/>
          <p:nvPr/>
        </p:nvSpPr>
        <p:spPr>
          <a:xfrm>
            <a:off x="663739" y="2774659"/>
            <a:ext cx="3323077" cy="664615"/>
          </a:xfrm>
          <a:prstGeom prst="rect">
            <a:avLst/>
          </a:prstGeom>
          <a:noFill/>
          <a:ln>
            <a:noFill/>
          </a:ln>
        </p:spPr>
        <p:txBody>
          <a:bodyPr spcFirstLastPara="1" wrap="square" lIns="33231" tIns="33231" rIns="33231" bIns="33231" anchor="ctr" anchorCtr="0">
            <a:noAutofit/>
          </a:bodyPr>
          <a:lstStyle/>
          <a:p>
            <a:pPr algn="ctr">
              <a:spcAft>
                <a:spcPts val="554"/>
              </a:spcAft>
              <a:buClr>
                <a:srgbClr val="000000"/>
              </a:buClr>
              <a:buSzPts val="1600"/>
            </a:pPr>
            <a:r>
              <a:rPr lang="en-US" altLang="ja-JP" sz="1100" b="1" dirty="0">
                <a:latin typeface="Times New Roman" panose="02020603050405020304" pitchFamily="18" charset="0"/>
                <a:ea typeface="+mn-ea"/>
                <a:cs typeface="Times New Roman" panose="02020603050405020304" pitchFamily="18" charset="0"/>
                <a:sym typeface="Arial"/>
              </a:rPr>
              <a:t>Growth in the core business has leveled off</a:t>
            </a:r>
            <a:endParaRPr sz="1100" b="1" dirty="0">
              <a:latin typeface="Times New Roman" panose="02020603050405020304" pitchFamily="18" charset="0"/>
              <a:ea typeface="+mn-ea"/>
              <a:cs typeface="Times New Roman" panose="02020603050405020304" pitchFamily="18" charset="0"/>
              <a:sym typeface="Arial"/>
            </a:endParaRPr>
          </a:p>
          <a:p>
            <a:pPr algn="ctr">
              <a:spcAft>
                <a:spcPts val="554"/>
              </a:spcAft>
              <a:buClr>
                <a:srgbClr val="000000"/>
              </a:buClr>
              <a:buSzPts val="1600"/>
            </a:pPr>
            <a:r>
              <a:rPr lang="en-US" altLang="ja-JP" sz="1100" b="1" dirty="0">
                <a:latin typeface="Times New Roman" panose="02020603050405020304" pitchFamily="18" charset="0"/>
                <a:ea typeface="+mn-ea"/>
                <a:cs typeface="Times New Roman" panose="02020603050405020304" pitchFamily="18" charset="0"/>
                <a:sym typeface="Arial"/>
              </a:rPr>
              <a:t>Market is also expected to remain flat due to the macro environment.</a:t>
            </a:r>
            <a:endParaRPr sz="1100" b="1" dirty="0">
              <a:latin typeface="Times New Roman" panose="02020603050405020304" pitchFamily="18" charset="0"/>
              <a:ea typeface="+mn-ea"/>
              <a:cs typeface="Times New Roman" panose="02020603050405020304" pitchFamily="18" charset="0"/>
              <a:sym typeface="Arial"/>
            </a:endParaRPr>
          </a:p>
        </p:txBody>
      </p:sp>
      <p:sp>
        <p:nvSpPr>
          <p:cNvPr id="10" name="Google Shape;335;p5">
            <a:extLst>
              <a:ext uri="{FF2B5EF4-FFF2-40B4-BE49-F238E27FC236}">
                <a16:creationId xmlns:a16="http://schemas.microsoft.com/office/drawing/2014/main" id="{8CC19D22-9E40-63BE-EB4B-D8EEC115D7AA}"/>
              </a:ext>
            </a:extLst>
          </p:cNvPr>
          <p:cNvSpPr/>
          <p:nvPr/>
        </p:nvSpPr>
        <p:spPr>
          <a:xfrm>
            <a:off x="436109" y="2009825"/>
            <a:ext cx="3821538" cy="564923"/>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66462" tIns="66462" rIns="66462" bIns="66462" anchor="ctr" anchorCtr="0">
            <a:normAutofit/>
          </a:bodyPr>
          <a:lstStyle/>
          <a:p>
            <a:pPr algn="ctr">
              <a:buClr>
                <a:srgbClr val="000000"/>
              </a:buClr>
              <a:buSzPts val="1600"/>
            </a:pPr>
            <a:r>
              <a:rPr lang="en-US" altLang="ja-JP" sz="1477" b="1" dirty="0">
                <a:solidFill>
                  <a:schemeClr val="bg1"/>
                </a:solidFill>
                <a:latin typeface="Times New Roman" panose="02020603050405020304" pitchFamily="18" charset="0"/>
                <a:ea typeface="+mn-ea"/>
                <a:cs typeface="Times New Roman" panose="02020603050405020304" pitchFamily="18" charset="0"/>
                <a:sym typeface="Arial"/>
              </a:rPr>
              <a:t>Background of the need for new business</a:t>
            </a:r>
            <a:endParaRPr sz="1477" b="1"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1" name="Google Shape;336;p5">
            <a:extLst>
              <a:ext uri="{FF2B5EF4-FFF2-40B4-BE49-F238E27FC236}">
                <a16:creationId xmlns:a16="http://schemas.microsoft.com/office/drawing/2014/main" id="{95E705F7-0482-AB08-EDF8-8189D8C310D6}"/>
              </a:ext>
            </a:extLst>
          </p:cNvPr>
          <p:cNvSpPr/>
          <p:nvPr/>
        </p:nvSpPr>
        <p:spPr>
          <a:xfrm>
            <a:off x="4921835" y="2009825"/>
            <a:ext cx="3821538" cy="3622154"/>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6000" tIns="36000" rIns="36000" bIns="36000" anchor="ctr" anchorCtr="0">
            <a:noAutofit/>
          </a:bodyPr>
          <a:lstStyle/>
          <a:p>
            <a:pPr algn="ctr">
              <a:buClr>
                <a:srgbClr val="000000"/>
              </a:buClr>
              <a:buSzPts val="1600"/>
            </a:pPr>
            <a:endParaRPr sz="1477" b="1">
              <a:solidFill>
                <a:schemeClr val="accent1"/>
              </a:solidFill>
              <a:latin typeface="Times New Roman" panose="02020603050405020304" pitchFamily="18" charset="0"/>
              <a:ea typeface="+mn-ea"/>
              <a:cs typeface="Times New Roman" panose="02020603050405020304" pitchFamily="18" charset="0"/>
              <a:sym typeface="Arial"/>
            </a:endParaRPr>
          </a:p>
        </p:txBody>
      </p:sp>
      <p:sp>
        <p:nvSpPr>
          <p:cNvPr id="12" name="Google Shape;337;p5">
            <a:extLst>
              <a:ext uri="{FF2B5EF4-FFF2-40B4-BE49-F238E27FC236}">
                <a16:creationId xmlns:a16="http://schemas.microsoft.com/office/drawing/2014/main" id="{3C0B37ED-2973-36BE-9E73-248D158890B0}"/>
              </a:ext>
            </a:extLst>
          </p:cNvPr>
          <p:cNvSpPr txBox="1"/>
          <p:nvPr/>
        </p:nvSpPr>
        <p:spPr>
          <a:xfrm>
            <a:off x="5156487" y="2774659"/>
            <a:ext cx="3323077" cy="664615"/>
          </a:xfrm>
          <a:prstGeom prst="rect">
            <a:avLst/>
          </a:prstGeom>
          <a:noFill/>
          <a:ln>
            <a:noFill/>
          </a:ln>
        </p:spPr>
        <p:txBody>
          <a:bodyPr spcFirstLastPara="1" wrap="square" lIns="33231" tIns="33231" rIns="33231" bIns="33231" anchor="ctr" anchorCtr="0">
            <a:noAutofit/>
          </a:bodyPr>
          <a:lstStyle/>
          <a:p>
            <a:pPr algn="ctr">
              <a:spcAft>
                <a:spcPts val="554"/>
              </a:spcAft>
              <a:buClr>
                <a:srgbClr val="000000"/>
              </a:buClr>
              <a:buSzPts val="1600"/>
            </a:pPr>
            <a:r>
              <a:rPr lang="en-US" altLang="ja-JP" sz="1100" b="1">
                <a:latin typeface="Times New Roman" panose="02020603050405020304" pitchFamily="18" charset="0"/>
                <a:ea typeface="+mn-ea"/>
                <a:cs typeface="Times New Roman" panose="02020603050405020304" pitchFamily="18" charset="0"/>
                <a:sym typeface="Arial"/>
              </a:rPr>
              <a:t>As the second pillar of the company</a:t>
            </a:r>
            <a:endParaRPr sz="1100" b="1" dirty="0">
              <a:latin typeface="Times New Roman" panose="02020603050405020304" pitchFamily="18" charset="0"/>
              <a:ea typeface="+mn-ea"/>
              <a:cs typeface="Times New Roman" panose="02020603050405020304" pitchFamily="18" charset="0"/>
              <a:sym typeface="Arial"/>
            </a:endParaRPr>
          </a:p>
          <a:p>
            <a:pPr algn="ctr">
              <a:spcAft>
                <a:spcPts val="554"/>
              </a:spcAft>
              <a:buClr>
                <a:srgbClr val="000000"/>
              </a:buClr>
              <a:buSzPts val="1600"/>
            </a:pPr>
            <a:r>
              <a:rPr lang="en-US" altLang="ja-JP" sz="1100" b="1">
                <a:latin typeface="Times New Roman" panose="02020603050405020304" pitchFamily="18" charset="0"/>
                <a:ea typeface="+mn-ea"/>
                <a:cs typeface="Times New Roman" panose="02020603050405020304" pitchFamily="18" charset="0"/>
                <a:sym typeface="Arial"/>
              </a:rPr>
              <a:t>New business contributed</a:t>
            </a:r>
            <a:endParaRPr sz="1100" b="1" dirty="0">
              <a:latin typeface="Times New Roman" panose="02020603050405020304" pitchFamily="18" charset="0"/>
              <a:ea typeface="+mn-ea"/>
              <a:cs typeface="Times New Roman" panose="02020603050405020304" pitchFamily="18" charset="0"/>
              <a:sym typeface="Arial"/>
            </a:endParaRPr>
          </a:p>
        </p:txBody>
      </p:sp>
      <p:sp>
        <p:nvSpPr>
          <p:cNvPr id="13" name="Google Shape;338;p5">
            <a:extLst>
              <a:ext uri="{FF2B5EF4-FFF2-40B4-BE49-F238E27FC236}">
                <a16:creationId xmlns:a16="http://schemas.microsoft.com/office/drawing/2014/main" id="{423B8F14-246D-58C9-8054-1E360993EED3}"/>
              </a:ext>
            </a:extLst>
          </p:cNvPr>
          <p:cNvSpPr/>
          <p:nvPr/>
        </p:nvSpPr>
        <p:spPr>
          <a:xfrm>
            <a:off x="4921835" y="2009825"/>
            <a:ext cx="3821538" cy="564923"/>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tx1"/>
          </a:solidFill>
          <a:ln>
            <a:noFill/>
          </a:ln>
        </p:spPr>
        <p:txBody>
          <a:bodyPr spcFirstLastPara="1" wrap="square" lIns="66462" tIns="66462" rIns="66462" bIns="66462" anchor="ctr" anchorCtr="0">
            <a:normAutofit/>
          </a:bodyPr>
          <a:lstStyle/>
          <a:p>
            <a:pPr algn="ctr">
              <a:buClr>
                <a:srgbClr val="000000"/>
              </a:buClr>
              <a:buSzPts val="1600"/>
            </a:pPr>
            <a:r>
              <a:rPr lang="en-US" altLang="ja-JP" sz="1477" b="1" dirty="0">
                <a:solidFill>
                  <a:schemeClr val="bg1"/>
                </a:solidFill>
                <a:latin typeface="Times New Roman" panose="02020603050405020304" pitchFamily="18" charset="0"/>
                <a:ea typeface="+mn-ea"/>
                <a:cs typeface="Times New Roman" panose="02020603050405020304" pitchFamily="18" charset="0"/>
                <a:sym typeface="Arial"/>
              </a:rPr>
              <a:t>Impact of new business</a:t>
            </a:r>
            <a:endParaRPr sz="1477" b="1" dirty="0">
              <a:solidFill>
                <a:schemeClr val="bg1"/>
              </a:solidFill>
              <a:latin typeface="Times New Roman" panose="02020603050405020304" pitchFamily="18" charset="0"/>
              <a:ea typeface="+mn-ea"/>
              <a:cs typeface="Times New Roman" panose="02020603050405020304" pitchFamily="18" charset="0"/>
              <a:sym typeface="Arial"/>
            </a:endParaRPr>
          </a:p>
        </p:txBody>
      </p:sp>
      <p:sp>
        <p:nvSpPr>
          <p:cNvPr id="14" name="Google Shape;340;p5">
            <a:extLst>
              <a:ext uri="{FF2B5EF4-FFF2-40B4-BE49-F238E27FC236}">
                <a16:creationId xmlns:a16="http://schemas.microsoft.com/office/drawing/2014/main" id="{C0616EEA-8D55-5225-AF69-27FE61EF9A45}"/>
              </a:ext>
            </a:extLst>
          </p:cNvPr>
          <p:cNvSpPr txBox="1"/>
          <p:nvPr/>
        </p:nvSpPr>
        <p:spPr>
          <a:xfrm>
            <a:off x="663739" y="3678408"/>
            <a:ext cx="3323077" cy="1761231"/>
          </a:xfrm>
          <a:prstGeom prst="rect">
            <a:avLst/>
          </a:prstGeom>
          <a:noFill/>
          <a:ln>
            <a:noFill/>
          </a:ln>
        </p:spPr>
        <p:txBody>
          <a:bodyPr spcFirstLastPara="1" wrap="square" lIns="84392" tIns="42185" rIns="84392" bIns="42185" anchor="t" anchorCtr="0">
            <a:noAutofit/>
          </a:bodyPr>
          <a:lstStyle/>
          <a:p>
            <a:pPr marL="316531" indent="-316531">
              <a:lnSpc>
                <a:spcPct val="200000"/>
              </a:lnSpc>
              <a:buClr>
                <a:schemeClr val="dk1"/>
              </a:buClr>
              <a:buSzPts val="1600"/>
              <a:buFont typeface="Wingdings" pitchFamily="2" charset="2"/>
              <a:buChar char="l"/>
            </a:pPr>
            <a:r>
              <a:rPr lang="ja-JP" altLang="en-US" sz="900" b="1" dirty="0">
                <a:latin typeface="Times New Roman" panose="02020603050405020304" pitchFamily="18" charset="0"/>
                <a:ea typeface="+mn-ea"/>
                <a:cs typeface="Times New Roman" panose="02020603050405020304" pitchFamily="18" charset="0"/>
                <a:sym typeface="Arial"/>
              </a:rPr>
              <a:t>○○○○○○ </a:t>
            </a:r>
            <a:r>
              <a:rPr lang="en-US" altLang="ja-JP" sz="900" b="1" dirty="0">
                <a:latin typeface="Times New Roman" panose="02020603050405020304" pitchFamily="18" charset="0"/>
                <a:ea typeface="+mn-ea"/>
                <a:cs typeface="Times New Roman" panose="02020603050405020304" pitchFamily="18" charset="0"/>
                <a:sym typeface="Arial"/>
              </a:rPr>
              <a:t>streamlining operations</a:t>
            </a:r>
            <a:endParaRPr sz="900" b="1" dirty="0">
              <a:latin typeface="Times New Roman" panose="02020603050405020304" pitchFamily="18" charset="0"/>
              <a:ea typeface="+mn-ea"/>
              <a:cs typeface="Times New Roman" panose="02020603050405020304" pitchFamily="18" charset="0"/>
              <a:sym typeface="Arial"/>
            </a:endParaRPr>
          </a:p>
          <a:p>
            <a:pPr marL="316531" indent="-316531">
              <a:lnSpc>
                <a:spcPct val="200000"/>
              </a:lnSpc>
              <a:buClr>
                <a:schemeClr val="dk1"/>
              </a:buClr>
              <a:buSzPts val="1600"/>
              <a:buFont typeface="Wingdings" pitchFamily="2" charset="2"/>
              <a:buChar char="l"/>
            </a:pPr>
            <a:r>
              <a:rPr lang="en-US" altLang="ja-JP" sz="900" b="1" dirty="0">
                <a:latin typeface="Times New Roman" panose="02020603050405020304" pitchFamily="18" charset="0"/>
                <a:ea typeface="+mn-ea"/>
                <a:cs typeface="Times New Roman" panose="02020603050405020304" pitchFamily="18" charset="0"/>
                <a:sym typeface="Arial"/>
              </a:rPr>
              <a:t>Expanding the number of XX by implementing XX.</a:t>
            </a:r>
            <a:endParaRPr sz="900" b="1" dirty="0">
              <a:latin typeface="Times New Roman" panose="02020603050405020304" pitchFamily="18" charset="0"/>
              <a:ea typeface="+mn-ea"/>
              <a:cs typeface="Times New Roman" panose="02020603050405020304" pitchFamily="18" charset="0"/>
              <a:sym typeface="Arial"/>
            </a:endParaRPr>
          </a:p>
          <a:p>
            <a:pPr marL="316531" indent="-316531">
              <a:lnSpc>
                <a:spcPct val="200000"/>
              </a:lnSpc>
              <a:buClr>
                <a:schemeClr val="dk1"/>
              </a:buClr>
              <a:buSzPts val="1600"/>
              <a:buFont typeface="Wingdings" pitchFamily="2" charset="2"/>
              <a:buChar char="l"/>
            </a:pPr>
            <a:r>
              <a:rPr lang="en-US" altLang="ja-JP" sz="900" b="1" dirty="0">
                <a:latin typeface="Times New Roman" panose="02020603050405020304" pitchFamily="18" charset="0"/>
                <a:ea typeface="+mn-ea"/>
                <a:cs typeface="Times New Roman" panose="02020603050405020304" pitchFamily="18" charset="0"/>
                <a:sym typeface="Arial"/>
              </a:rPr>
              <a:t>Creating a system that enables the accumulation of ____________.</a:t>
            </a:r>
            <a:endParaRPr sz="900" b="1" dirty="0">
              <a:latin typeface="Times New Roman" panose="02020603050405020304" pitchFamily="18" charset="0"/>
              <a:ea typeface="+mn-ea"/>
              <a:cs typeface="Times New Roman" panose="02020603050405020304" pitchFamily="18" charset="0"/>
              <a:sym typeface="Arial"/>
            </a:endParaRPr>
          </a:p>
          <a:p>
            <a:pPr marL="316531" indent="-316531">
              <a:lnSpc>
                <a:spcPct val="200000"/>
              </a:lnSpc>
              <a:buClr>
                <a:schemeClr val="dk1"/>
              </a:buClr>
              <a:buSzPts val="1600"/>
              <a:buFont typeface="Wingdings" pitchFamily="2" charset="2"/>
              <a:buChar char="l"/>
            </a:pPr>
            <a:r>
              <a:rPr lang="en-US" altLang="ja-JP" sz="900" b="1" dirty="0">
                <a:latin typeface="Times New Roman" panose="02020603050405020304" pitchFamily="18" charset="0"/>
                <a:ea typeface="+mn-ea"/>
                <a:cs typeface="Times New Roman" panose="02020603050405020304" pitchFamily="18" charset="0"/>
                <a:sym typeface="Arial"/>
              </a:rPr>
              <a:t>Securing XXX human resources</a:t>
            </a:r>
            <a:endParaRPr sz="900" b="1" dirty="0">
              <a:latin typeface="Times New Roman" panose="02020603050405020304" pitchFamily="18" charset="0"/>
              <a:ea typeface="+mn-ea"/>
              <a:cs typeface="Times New Roman" panose="02020603050405020304" pitchFamily="18" charset="0"/>
              <a:sym typeface="Arial"/>
            </a:endParaRPr>
          </a:p>
        </p:txBody>
      </p:sp>
      <p:sp>
        <p:nvSpPr>
          <p:cNvPr id="15" name="Google Shape;341;p5">
            <a:extLst>
              <a:ext uri="{FF2B5EF4-FFF2-40B4-BE49-F238E27FC236}">
                <a16:creationId xmlns:a16="http://schemas.microsoft.com/office/drawing/2014/main" id="{31F450A9-4D10-AEC0-6303-E14328C2B87C}"/>
              </a:ext>
            </a:extLst>
          </p:cNvPr>
          <p:cNvSpPr txBox="1"/>
          <p:nvPr/>
        </p:nvSpPr>
        <p:spPr>
          <a:xfrm>
            <a:off x="5156487" y="3678408"/>
            <a:ext cx="3323077" cy="1761231"/>
          </a:xfrm>
          <a:prstGeom prst="rect">
            <a:avLst/>
          </a:prstGeom>
          <a:noFill/>
          <a:ln>
            <a:noFill/>
          </a:ln>
        </p:spPr>
        <p:txBody>
          <a:bodyPr spcFirstLastPara="1" wrap="square" lIns="84392" tIns="42185" rIns="84392" bIns="42185" anchor="t" anchorCtr="0">
            <a:noAutofit/>
          </a:bodyPr>
          <a:lstStyle/>
          <a:p>
            <a:pPr marL="316531" indent="-316531">
              <a:lnSpc>
                <a:spcPct val="200000"/>
              </a:lnSpc>
              <a:buClr>
                <a:schemeClr val="accent6"/>
              </a:buClr>
              <a:buSzPts val="1600"/>
              <a:buFont typeface="Wingdings" pitchFamily="2" charset="2"/>
              <a:buChar char="l"/>
            </a:pPr>
            <a:r>
              <a:rPr lang="ja-JP" altLang="en-US" sz="900" b="1" dirty="0">
                <a:latin typeface="Times New Roman" panose="02020603050405020304" pitchFamily="18" charset="0"/>
                <a:ea typeface="+mn-ea"/>
                <a:cs typeface="Times New Roman" panose="02020603050405020304" pitchFamily="18" charset="0"/>
                <a:sym typeface="Arial"/>
              </a:rPr>
              <a:t>○○○○○○ </a:t>
            </a:r>
            <a:r>
              <a:rPr lang="en-US" altLang="ja-JP" sz="900" b="1" dirty="0">
                <a:latin typeface="Times New Roman" panose="02020603050405020304" pitchFamily="18" charset="0"/>
                <a:ea typeface="+mn-ea"/>
                <a:cs typeface="Times New Roman" panose="02020603050405020304" pitchFamily="18" charset="0"/>
                <a:sym typeface="Arial"/>
              </a:rPr>
              <a:t>streamlining operations</a:t>
            </a:r>
            <a:endParaRPr sz="900" b="1" dirty="0">
              <a:latin typeface="Times New Roman" panose="02020603050405020304" pitchFamily="18" charset="0"/>
              <a:ea typeface="+mn-ea"/>
              <a:cs typeface="Times New Roman" panose="02020603050405020304" pitchFamily="18" charset="0"/>
              <a:sym typeface="Arial"/>
            </a:endParaRPr>
          </a:p>
          <a:p>
            <a:pPr marL="316531" indent="-316531">
              <a:lnSpc>
                <a:spcPct val="200000"/>
              </a:lnSpc>
              <a:buClr>
                <a:schemeClr val="accent6"/>
              </a:buClr>
              <a:buSzPts val="1600"/>
              <a:buFont typeface="Wingdings" pitchFamily="2" charset="2"/>
              <a:buChar char="l"/>
            </a:pPr>
            <a:r>
              <a:rPr lang="en-US" altLang="ja-JP" sz="900" b="1" dirty="0">
                <a:latin typeface="Times New Roman" panose="02020603050405020304" pitchFamily="18" charset="0"/>
                <a:ea typeface="+mn-ea"/>
                <a:cs typeface="Times New Roman" panose="02020603050405020304" pitchFamily="18" charset="0"/>
                <a:sym typeface="Arial"/>
              </a:rPr>
              <a:t>Expanding the number of XX by implementing XX.</a:t>
            </a:r>
            <a:endParaRPr sz="900" b="1" dirty="0">
              <a:latin typeface="Times New Roman" panose="02020603050405020304" pitchFamily="18" charset="0"/>
              <a:ea typeface="+mn-ea"/>
              <a:cs typeface="Times New Roman" panose="02020603050405020304" pitchFamily="18" charset="0"/>
              <a:sym typeface="Arial"/>
            </a:endParaRPr>
          </a:p>
          <a:p>
            <a:pPr marL="316531" indent="-316531">
              <a:lnSpc>
                <a:spcPct val="200000"/>
              </a:lnSpc>
              <a:buClr>
                <a:schemeClr val="accent6"/>
              </a:buClr>
              <a:buSzPts val="1600"/>
              <a:buFont typeface="Wingdings" pitchFamily="2" charset="2"/>
              <a:buChar char="l"/>
            </a:pPr>
            <a:r>
              <a:rPr lang="en-US" altLang="ja-JP" sz="900" b="1" dirty="0">
                <a:latin typeface="Times New Roman" panose="02020603050405020304" pitchFamily="18" charset="0"/>
                <a:ea typeface="+mn-ea"/>
                <a:cs typeface="Times New Roman" panose="02020603050405020304" pitchFamily="18" charset="0"/>
                <a:sym typeface="Arial"/>
              </a:rPr>
              <a:t>Creating a system that enables the accumulation of ____________.</a:t>
            </a:r>
            <a:endParaRPr sz="900" b="1" dirty="0">
              <a:latin typeface="Times New Roman" panose="02020603050405020304" pitchFamily="18" charset="0"/>
              <a:ea typeface="+mn-ea"/>
              <a:cs typeface="Times New Roman" panose="02020603050405020304" pitchFamily="18" charset="0"/>
              <a:sym typeface="Arial"/>
            </a:endParaRPr>
          </a:p>
          <a:p>
            <a:pPr marL="316531" indent="-316531">
              <a:lnSpc>
                <a:spcPct val="200000"/>
              </a:lnSpc>
              <a:buClr>
                <a:schemeClr val="accent6"/>
              </a:buClr>
              <a:buSzPts val="1600"/>
              <a:buFont typeface="Wingdings" pitchFamily="2" charset="2"/>
              <a:buChar char="l"/>
            </a:pPr>
            <a:r>
              <a:rPr lang="en-US" altLang="ja-JP" sz="900" b="1" dirty="0">
                <a:latin typeface="Times New Roman" panose="02020603050405020304" pitchFamily="18" charset="0"/>
                <a:ea typeface="+mn-ea"/>
                <a:cs typeface="Times New Roman" panose="02020603050405020304" pitchFamily="18" charset="0"/>
                <a:sym typeface="Arial"/>
              </a:rPr>
              <a:t>Securing XXX human resources</a:t>
            </a:r>
            <a:endParaRPr sz="900" b="1" dirty="0">
              <a:latin typeface="Times New Roman" panose="02020603050405020304" pitchFamily="18" charset="0"/>
              <a:ea typeface="+mn-ea"/>
              <a:cs typeface="Times New Roman" panose="02020603050405020304" pitchFamily="18" charset="0"/>
              <a:sym typeface="Arial"/>
            </a:endParaRPr>
          </a:p>
        </p:txBody>
      </p:sp>
      <p:cxnSp>
        <p:nvCxnSpPr>
          <p:cNvPr id="16" name="直線コネクタ 31">
            <a:extLst>
              <a:ext uri="{FF2B5EF4-FFF2-40B4-BE49-F238E27FC236}">
                <a16:creationId xmlns:a16="http://schemas.microsoft.com/office/drawing/2014/main" id="{97D3E42E-8855-59CA-C23C-B646BECE8380}"/>
              </a:ext>
            </a:extLst>
          </p:cNvPr>
          <p:cNvCxnSpPr>
            <a:cxnSpLocks/>
          </p:cNvCxnSpPr>
          <p:nvPr/>
        </p:nvCxnSpPr>
        <p:spPr>
          <a:xfrm>
            <a:off x="663739" y="3552270"/>
            <a:ext cx="33230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32">
            <a:extLst>
              <a:ext uri="{FF2B5EF4-FFF2-40B4-BE49-F238E27FC236}">
                <a16:creationId xmlns:a16="http://schemas.microsoft.com/office/drawing/2014/main" id="{5299B421-7F72-2A8F-20D7-33656C45CC4A}"/>
              </a:ext>
            </a:extLst>
          </p:cNvPr>
          <p:cNvCxnSpPr>
            <a:cxnSpLocks/>
          </p:cNvCxnSpPr>
          <p:nvPr/>
        </p:nvCxnSpPr>
        <p:spPr>
          <a:xfrm>
            <a:off x="5171066" y="3552270"/>
            <a:ext cx="33230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フリーフォーム 2">
            <a:extLst>
              <a:ext uri="{FF2B5EF4-FFF2-40B4-BE49-F238E27FC236}">
                <a16:creationId xmlns:a16="http://schemas.microsoft.com/office/drawing/2014/main" id="{0B01F4E6-BD90-250D-87AD-89A18347A0E9}"/>
              </a:ext>
            </a:extLst>
          </p:cNvPr>
          <p:cNvSpPr/>
          <p:nvPr/>
        </p:nvSpPr>
        <p:spPr>
          <a:xfrm>
            <a:off x="4505775" y="3671364"/>
            <a:ext cx="166154" cy="299077"/>
          </a:xfrm>
          <a:custGeom>
            <a:avLst/>
            <a:gdLst>
              <a:gd name="connsiteX0" fmla="*/ 0 w 155818"/>
              <a:gd name="connsiteY0" fmla="*/ 344438 h 344438"/>
              <a:gd name="connsiteX1" fmla="*/ 0 w 155818"/>
              <a:gd name="connsiteY1" fmla="*/ 0 h 344438"/>
              <a:gd name="connsiteX2" fmla="*/ 155818 w 155818"/>
              <a:gd name="connsiteY2" fmla="*/ 180420 h 344438"/>
              <a:gd name="connsiteX3" fmla="*/ 0 w 155818"/>
              <a:gd name="connsiteY3" fmla="*/ 344438 h 344438"/>
              <a:gd name="connsiteX0" fmla="*/ 0 w 159918"/>
              <a:gd name="connsiteY0" fmla="*/ 344438 h 344438"/>
              <a:gd name="connsiteX1" fmla="*/ 0 w 159918"/>
              <a:gd name="connsiteY1" fmla="*/ 0 h 344438"/>
              <a:gd name="connsiteX2" fmla="*/ 159918 w 159918"/>
              <a:gd name="connsiteY2" fmla="*/ 164019 h 344438"/>
              <a:gd name="connsiteX3" fmla="*/ 0 w 159918"/>
              <a:gd name="connsiteY3" fmla="*/ 344438 h 344438"/>
            </a:gdLst>
            <a:ahLst/>
            <a:cxnLst>
              <a:cxn ang="0">
                <a:pos x="connsiteX0" y="connsiteY0"/>
              </a:cxn>
              <a:cxn ang="0">
                <a:pos x="connsiteX1" y="connsiteY1"/>
              </a:cxn>
              <a:cxn ang="0">
                <a:pos x="connsiteX2" y="connsiteY2"/>
              </a:cxn>
              <a:cxn ang="0">
                <a:pos x="connsiteX3" y="connsiteY3"/>
              </a:cxn>
            </a:cxnLst>
            <a:rect l="l" t="t" r="r" b="b"/>
            <a:pathLst>
              <a:path w="159918" h="344438">
                <a:moveTo>
                  <a:pt x="0" y="344438"/>
                </a:moveTo>
                <a:lnTo>
                  <a:pt x="0" y="0"/>
                </a:lnTo>
                <a:lnTo>
                  <a:pt x="159918" y="164019"/>
                </a:lnTo>
                <a:lnTo>
                  <a:pt x="0" y="344438"/>
                </a:ln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40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C6FE-EFB1-E78B-DDB5-FD63EF13DEB1}"/>
              </a:ext>
            </a:extLst>
          </p:cNvPr>
          <p:cNvSpPr>
            <a:spLocks noGrp="1"/>
          </p:cNvSpPr>
          <p:nvPr>
            <p:ph type="title" idx="10"/>
          </p:nvPr>
        </p:nvSpPr>
        <p:spPr/>
        <p:txBody>
          <a:bodyPr/>
          <a:lstStyle/>
          <a:p>
            <a:r>
              <a:rPr lang="ja-JP" altLang="en-US"/>
              <a:t>Business Overview</a:t>
            </a:r>
            <a:endParaRPr lang="en-US" dirty="0"/>
          </a:p>
        </p:txBody>
      </p:sp>
      <p:sp>
        <p:nvSpPr>
          <p:cNvPr id="4" name="Content Placeholder 3">
            <a:extLst>
              <a:ext uri="{FF2B5EF4-FFF2-40B4-BE49-F238E27FC236}">
                <a16:creationId xmlns:a16="http://schemas.microsoft.com/office/drawing/2014/main" id="{BEF9B688-248D-3CEE-89AD-F8485FE7E6C1}"/>
              </a:ext>
            </a:extLst>
          </p:cNvPr>
          <p:cNvSpPr>
            <a:spLocks noGrp="1"/>
          </p:cNvSpPr>
          <p:nvPr>
            <p:ph idx="17"/>
          </p:nvPr>
        </p:nvSpPr>
        <p:spPr/>
        <p:txBody>
          <a:bodyPr/>
          <a:lstStyle/>
          <a:p>
            <a:r>
              <a:rPr lang="en-US" altLang="ja-JP" dirty="0"/>
              <a:t>2-3. S</a:t>
            </a:r>
            <a:r>
              <a:rPr lang="ja-JP" altLang="en-US"/>
              <a:t>ervice overview</a:t>
            </a:r>
            <a:endParaRPr lang="en-US" dirty="0"/>
          </a:p>
        </p:txBody>
      </p:sp>
      <p:sp>
        <p:nvSpPr>
          <p:cNvPr id="5" name="Content Placeholder 4">
            <a:extLst>
              <a:ext uri="{FF2B5EF4-FFF2-40B4-BE49-F238E27FC236}">
                <a16:creationId xmlns:a16="http://schemas.microsoft.com/office/drawing/2014/main" id="{70B2F0CB-321E-05E3-6191-157743402109}"/>
              </a:ext>
            </a:extLst>
          </p:cNvPr>
          <p:cNvSpPr>
            <a:spLocks noGrp="1"/>
          </p:cNvSpPr>
          <p:nvPr>
            <p:ph idx="18"/>
          </p:nvPr>
        </p:nvSpPr>
        <p:spPr/>
        <p:txBody>
          <a:bodyPr/>
          <a:lstStyle/>
          <a:p>
            <a:pPr lvl="0"/>
            <a:r>
              <a:rPr lang="ja-JP" altLang="en-US"/>
              <a:t>The XXX service is for XXX companies that optimize XXX.</a:t>
            </a:r>
            <a:r>
              <a:rPr lang="en-US" altLang="ja-JP" dirty="0"/>
              <a:t> </a:t>
            </a:r>
            <a:r>
              <a:rPr lang="ja-JP" altLang="en-US"/>
              <a:t>Even those with no knowledge of the system can easily implement it and reduce costs.</a:t>
            </a:r>
          </a:p>
        </p:txBody>
      </p:sp>
      <p:sp>
        <p:nvSpPr>
          <p:cNvPr id="6" name="Google Shape;311;p4">
            <a:extLst>
              <a:ext uri="{FF2B5EF4-FFF2-40B4-BE49-F238E27FC236}">
                <a16:creationId xmlns:a16="http://schemas.microsoft.com/office/drawing/2014/main" id="{CAF02E5A-1ECC-7DBB-998C-6AE0E5A17510}"/>
              </a:ext>
            </a:extLst>
          </p:cNvPr>
          <p:cNvSpPr txBox="1"/>
          <p:nvPr/>
        </p:nvSpPr>
        <p:spPr>
          <a:xfrm>
            <a:off x="941232" y="2613965"/>
            <a:ext cx="3489231" cy="598154"/>
          </a:xfrm>
          <a:prstGeom prst="rect">
            <a:avLst/>
          </a:prstGeom>
          <a:noFill/>
          <a:ln>
            <a:noFill/>
          </a:ln>
        </p:spPr>
        <p:txBody>
          <a:bodyPr spcFirstLastPara="1" wrap="square" lIns="33231" tIns="33231" rIns="33231" bIns="33231" anchor="ctr" anchorCtr="0">
            <a:noAutofit/>
          </a:bodyPr>
          <a:lstStyle/>
          <a:p>
            <a:pPr>
              <a:buClr>
                <a:srgbClr val="1B224C"/>
              </a:buClr>
              <a:buSzPts val="1292"/>
            </a:pPr>
            <a:r>
              <a:rPr lang="en-US" altLang="ja-JP" sz="1662" b="1" dirty="0">
                <a:latin typeface="Times New Roman" panose="02020603050405020304" pitchFamily="18" charset="0"/>
                <a:ea typeface="+mn-ea"/>
                <a:cs typeface="Times New Roman" panose="02020603050405020304" pitchFamily="18" charset="0"/>
                <a:sym typeface="Arial"/>
              </a:rPr>
              <a:t>Creation, operation and automatic updating of ○○○○</a:t>
            </a:r>
            <a:endParaRPr sz="1662" b="1" dirty="0">
              <a:latin typeface="Times New Roman" panose="02020603050405020304" pitchFamily="18" charset="0"/>
              <a:ea typeface="+mn-ea"/>
              <a:cs typeface="Times New Roman" panose="02020603050405020304" pitchFamily="18" charset="0"/>
              <a:sym typeface="Arial"/>
            </a:endParaRPr>
          </a:p>
        </p:txBody>
      </p:sp>
      <p:sp>
        <p:nvSpPr>
          <p:cNvPr id="7" name="Google Shape;312;p4">
            <a:extLst>
              <a:ext uri="{FF2B5EF4-FFF2-40B4-BE49-F238E27FC236}">
                <a16:creationId xmlns:a16="http://schemas.microsoft.com/office/drawing/2014/main" id="{C8A3023B-675D-34B0-6998-F0BCF2E9955E}"/>
              </a:ext>
            </a:extLst>
          </p:cNvPr>
          <p:cNvSpPr/>
          <p:nvPr/>
        </p:nvSpPr>
        <p:spPr>
          <a:xfrm>
            <a:off x="435220" y="2163979"/>
            <a:ext cx="4005279" cy="365538"/>
          </a:xfrm>
          <a:prstGeom prst="roundRect">
            <a:avLst>
              <a:gd name="adj" fmla="val 50000"/>
            </a:avLst>
          </a:prstGeom>
          <a:solidFill>
            <a:schemeClr val="dk1"/>
          </a:solidFill>
          <a:ln>
            <a:noFill/>
          </a:ln>
        </p:spPr>
        <p:txBody>
          <a:bodyPr spcFirstLastPara="1" wrap="square" lIns="30669" tIns="30669" rIns="30669" bIns="30669" anchor="ctr" anchorCtr="0">
            <a:noAutofit/>
          </a:bodyPr>
          <a:lstStyle/>
          <a:p>
            <a:pPr algn="ctr">
              <a:buClr>
                <a:srgbClr val="FFFFFF"/>
              </a:buClr>
              <a:buSzPts val="1292"/>
            </a:pPr>
            <a:r>
              <a:rPr lang="en-US" altLang="ja-JP" sz="1662" b="1" dirty="0">
                <a:solidFill>
                  <a:schemeClr val="bg1"/>
                </a:solidFill>
                <a:latin typeface="Times New Roman" panose="02020603050405020304" pitchFamily="18" charset="0"/>
                <a:ea typeface="+mn-ea"/>
                <a:cs typeface="Times New Roman" panose="02020603050405020304" pitchFamily="18" charset="0"/>
                <a:sym typeface="Arial"/>
              </a:rPr>
              <a:t>Main services (functions)</a:t>
            </a:r>
            <a:endParaRPr sz="1477" b="1" dirty="0">
              <a:solidFill>
                <a:schemeClr val="bg1"/>
              </a:solidFill>
              <a:latin typeface="Times New Roman" panose="02020603050405020304" pitchFamily="18" charset="0"/>
              <a:ea typeface="+mn-ea"/>
              <a:cs typeface="Times New Roman" panose="02020603050405020304" pitchFamily="18" charset="0"/>
              <a:sym typeface="Arial"/>
            </a:endParaRPr>
          </a:p>
        </p:txBody>
      </p:sp>
      <p:pic>
        <p:nvPicPr>
          <p:cNvPr id="8" name="Google Shape;313;p4" descr="バッジ: チェックマーク 1 単色塗りつぶし">
            <a:extLst>
              <a:ext uri="{FF2B5EF4-FFF2-40B4-BE49-F238E27FC236}">
                <a16:creationId xmlns:a16="http://schemas.microsoft.com/office/drawing/2014/main" id="{4ED9057B-ED07-D12D-8CA8-46DECAADCF2B}"/>
              </a:ext>
            </a:extLst>
          </p:cNvPr>
          <p:cNvPicPr preferRelativeResize="0"/>
          <p:nvPr/>
        </p:nvPicPr>
        <p:blipFill rotWithShape="1">
          <a:blip r:embed="rId2">
            <a:alphaModFix/>
          </a:blip>
          <a:srcRect/>
          <a:stretch/>
        </p:blipFill>
        <p:spPr>
          <a:xfrm>
            <a:off x="532229" y="2759872"/>
            <a:ext cx="306746" cy="306746"/>
          </a:xfrm>
          <a:prstGeom prst="rect">
            <a:avLst/>
          </a:prstGeom>
          <a:noFill/>
          <a:ln>
            <a:noFill/>
          </a:ln>
        </p:spPr>
      </p:pic>
      <p:sp>
        <p:nvSpPr>
          <p:cNvPr id="9" name="Google Shape;314;p4">
            <a:extLst>
              <a:ext uri="{FF2B5EF4-FFF2-40B4-BE49-F238E27FC236}">
                <a16:creationId xmlns:a16="http://schemas.microsoft.com/office/drawing/2014/main" id="{4BB82314-ADBB-3721-24CA-B22B423A3A2C}"/>
              </a:ext>
            </a:extLst>
          </p:cNvPr>
          <p:cNvSpPr txBox="1"/>
          <p:nvPr/>
        </p:nvSpPr>
        <p:spPr>
          <a:xfrm>
            <a:off x="941232" y="3375434"/>
            <a:ext cx="3489231" cy="598154"/>
          </a:xfrm>
          <a:prstGeom prst="rect">
            <a:avLst/>
          </a:prstGeom>
          <a:noFill/>
          <a:ln>
            <a:noFill/>
          </a:ln>
        </p:spPr>
        <p:txBody>
          <a:bodyPr spcFirstLastPara="1" wrap="square" lIns="33231" tIns="33231" rIns="33231" bIns="33231" anchor="ctr" anchorCtr="0">
            <a:noAutofit/>
          </a:bodyPr>
          <a:lstStyle/>
          <a:p>
            <a:pPr>
              <a:buClr>
                <a:srgbClr val="1B224C"/>
              </a:buClr>
              <a:buSzPts val="1292"/>
            </a:pPr>
            <a:r>
              <a:rPr lang="en-US" altLang="ja-JP" sz="1662" b="1" dirty="0">
                <a:latin typeface="Times New Roman" panose="02020603050405020304" pitchFamily="18" charset="0"/>
                <a:ea typeface="+mn-ea"/>
                <a:cs typeface="Times New Roman" panose="02020603050405020304" pitchFamily="18" charset="0"/>
                <a:sym typeface="Arial"/>
              </a:rPr>
              <a:t>Edit, share, and publish at ○○○○</a:t>
            </a:r>
            <a:endParaRPr sz="1662" b="1" dirty="0">
              <a:latin typeface="Times New Roman" panose="02020603050405020304" pitchFamily="18" charset="0"/>
              <a:ea typeface="+mn-ea"/>
              <a:cs typeface="Times New Roman" panose="02020603050405020304" pitchFamily="18" charset="0"/>
              <a:sym typeface="Arial"/>
            </a:endParaRPr>
          </a:p>
        </p:txBody>
      </p:sp>
      <p:pic>
        <p:nvPicPr>
          <p:cNvPr id="10" name="Google Shape;315;p4" descr="バッジ: チェックマーク 1 単色塗りつぶし">
            <a:extLst>
              <a:ext uri="{FF2B5EF4-FFF2-40B4-BE49-F238E27FC236}">
                <a16:creationId xmlns:a16="http://schemas.microsoft.com/office/drawing/2014/main" id="{66D18676-AE2B-E73D-BC20-161D0CA10ABB}"/>
              </a:ext>
            </a:extLst>
          </p:cNvPr>
          <p:cNvPicPr preferRelativeResize="0"/>
          <p:nvPr/>
        </p:nvPicPr>
        <p:blipFill rotWithShape="1">
          <a:blip r:embed="rId2">
            <a:alphaModFix/>
          </a:blip>
          <a:srcRect/>
          <a:stretch/>
        </p:blipFill>
        <p:spPr>
          <a:xfrm>
            <a:off x="532229" y="3526140"/>
            <a:ext cx="306746" cy="306746"/>
          </a:xfrm>
          <a:prstGeom prst="rect">
            <a:avLst/>
          </a:prstGeom>
          <a:noFill/>
          <a:ln>
            <a:noFill/>
          </a:ln>
        </p:spPr>
      </p:pic>
      <p:sp>
        <p:nvSpPr>
          <p:cNvPr id="11" name="Google Shape;316;p4">
            <a:extLst>
              <a:ext uri="{FF2B5EF4-FFF2-40B4-BE49-F238E27FC236}">
                <a16:creationId xmlns:a16="http://schemas.microsoft.com/office/drawing/2014/main" id="{5B7F986B-B3DB-9579-E530-194A5248F399}"/>
              </a:ext>
            </a:extLst>
          </p:cNvPr>
          <p:cNvSpPr txBox="1"/>
          <p:nvPr/>
        </p:nvSpPr>
        <p:spPr>
          <a:xfrm>
            <a:off x="941232" y="4143017"/>
            <a:ext cx="3489231" cy="598154"/>
          </a:xfrm>
          <a:prstGeom prst="rect">
            <a:avLst/>
          </a:prstGeom>
          <a:noFill/>
          <a:ln>
            <a:noFill/>
          </a:ln>
        </p:spPr>
        <p:txBody>
          <a:bodyPr spcFirstLastPara="1" wrap="square" lIns="33231" tIns="33231" rIns="33231" bIns="33231" anchor="ctr" anchorCtr="0">
            <a:noAutofit/>
          </a:bodyPr>
          <a:lstStyle/>
          <a:p>
            <a:pPr>
              <a:buClr>
                <a:srgbClr val="1B224C"/>
              </a:buClr>
              <a:buSzPts val="1292"/>
            </a:pPr>
            <a:r>
              <a:rPr lang="en-US" altLang="ja-JP" sz="1662" b="1">
                <a:latin typeface="Times New Roman" panose="02020603050405020304" pitchFamily="18" charset="0"/>
                <a:ea typeface="+mn-ea"/>
                <a:cs typeface="Times New Roman" panose="02020603050405020304" pitchFamily="18" charset="0"/>
                <a:sym typeface="Arial"/>
              </a:rPr>
              <a:t>Automatic tabulation and reporting on ○○○○</a:t>
            </a:r>
            <a:endParaRPr sz="1662" b="1" dirty="0">
              <a:latin typeface="Times New Roman" panose="02020603050405020304" pitchFamily="18" charset="0"/>
              <a:ea typeface="+mn-ea"/>
              <a:cs typeface="Times New Roman" panose="02020603050405020304" pitchFamily="18" charset="0"/>
              <a:sym typeface="Arial"/>
            </a:endParaRPr>
          </a:p>
        </p:txBody>
      </p:sp>
      <p:pic>
        <p:nvPicPr>
          <p:cNvPr id="12" name="Google Shape;317;p4" descr="バッジ: チェックマーク 1 単色塗りつぶし">
            <a:extLst>
              <a:ext uri="{FF2B5EF4-FFF2-40B4-BE49-F238E27FC236}">
                <a16:creationId xmlns:a16="http://schemas.microsoft.com/office/drawing/2014/main" id="{28271589-FE81-F734-8534-90D3A080860A}"/>
              </a:ext>
            </a:extLst>
          </p:cNvPr>
          <p:cNvPicPr preferRelativeResize="0"/>
          <p:nvPr/>
        </p:nvPicPr>
        <p:blipFill rotWithShape="1">
          <a:blip r:embed="rId2">
            <a:alphaModFix/>
          </a:blip>
          <a:srcRect/>
          <a:stretch/>
        </p:blipFill>
        <p:spPr>
          <a:xfrm>
            <a:off x="532229" y="4285147"/>
            <a:ext cx="306746" cy="306746"/>
          </a:xfrm>
          <a:prstGeom prst="rect">
            <a:avLst/>
          </a:prstGeom>
          <a:noFill/>
          <a:ln>
            <a:noFill/>
          </a:ln>
        </p:spPr>
      </p:pic>
      <p:sp>
        <p:nvSpPr>
          <p:cNvPr id="13" name="Google Shape;318;p4">
            <a:extLst>
              <a:ext uri="{FF2B5EF4-FFF2-40B4-BE49-F238E27FC236}">
                <a16:creationId xmlns:a16="http://schemas.microsoft.com/office/drawing/2014/main" id="{7B564E30-ABB1-6CEE-4141-849E1E80B498}"/>
              </a:ext>
            </a:extLst>
          </p:cNvPr>
          <p:cNvSpPr txBox="1"/>
          <p:nvPr/>
        </p:nvSpPr>
        <p:spPr>
          <a:xfrm>
            <a:off x="941232" y="4914066"/>
            <a:ext cx="3489231" cy="598154"/>
          </a:xfrm>
          <a:prstGeom prst="rect">
            <a:avLst/>
          </a:prstGeom>
          <a:noFill/>
          <a:ln>
            <a:noFill/>
          </a:ln>
        </p:spPr>
        <p:txBody>
          <a:bodyPr spcFirstLastPara="1" wrap="square" lIns="33231" tIns="33231" rIns="33231" bIns="33231" anchor="ctr" anchorCtr="0">
            <a:noAutofit/>
          </a:bodyPr>
          <a:lstStyle/>
          <a:p>
            <a:pPr>
              <a:buClr>
                <a:srgbClr val="1B224C"/>
              </a:buClr>
              <a:buSzPts val="1292"/>
            </a:pPr>
            <a:r>
              <a:rPr lang="en-US" altLang="ja-JP" sz="1662" b="1">
                <a:latin typeface="Times New Roman" panose="02020603050405020304" pitchFamily="18" charset="0"/>
                <a:ea typeface="+mn-ea"/>
                <a:cs typeface="Times New Roman" panose="02020603050405020304" pitchFamily="18" charset="0"/>
                <a:sym typeface="Arial"/>
              </a:rPr>
              <a:t>Introduction support and improvement proposals by XXX specialists</a:t>
            </a:r>
            <a:endParaRPr sz="1662" b="1" dirty="0">
              <a:latin typeface="Times New Roman" panose="02020603050405020304" pitchFamily="18" charset="0"/>
              <a:ea typeface="+mn-ea"/>
              <a:cs typeface="Times New Roman" panose="02020603050405020304" pitchFamily="18" charset="0"/>
              <a:sym typeface="Arial"/>
            </a:endParaRPr>
          </a:p>
        </p:txBody>
      </p:sp>
      <p:pic>
        <p:nvPicPr>
          <p:cNvPr id="14" name="Google Shape;319;p4" descr="バッジ: チェックマーク 1 単色塗りつぶし">
            <a:extLst>
              <a:ext uri="{FF2B5EF4-FFF2-40B4-BE49-F238E27FC236}">
                <a16:creationId xmlns:a16="http://schemas.microsoft.com/office/drawing/2014/main" id="{E1592005-DBEB-F75D-25C0-5472FFFC1064}"/>
              </a:ext>
            </a:extLst>
          </p:cNvPr>
          <p:cNvPicPr preferRelativeResize="0"/>
          <p:nvPr/>
        </p:nvPicPr>
        <p:blipFill rotWithShape="1">
          <a:blip r:embed="rId2">
            <a:alphaModFix/>
          </a:blip>
          <a:srcRect/>
          <a:stretch/>
        </p:blipFill>
        <p:spPr>
          <a:xfrm>
            <a:off x="532229" y="5054811"/>
            <a:ext cx="306746" cy="306746"/>
          </a:xfrm>
          <a:prstGeom prst="rect">
            <a:avLst/>
          </a:prstGeom>
          <a:noFill/>
          <a:ln>
            <a:noFill/>
          </a:ln>
        </p:spPr>
      </p:pic>
      <p:cxnSp>
        <p:nvCxnSpPr>
          <p:cNvPr id="15" name="直線コネクタ 38">
            <a:extLst>
              <a:ext uri="{FF2B5EF4-FFF2-40B4-BE49-F238E27FC236}">
                <a16:creationId xmlns:a16="http://schemas.microsoft.com/office/drawing/2014/main" id="{AE3895B6-9543-C2FC-6EAF-39DB60F72B41}"/>
              </a:ext>
            </a:extLst>
          </p:cNvPr>
          <p:cNvCxnSpPr>
            <a:cxnSpLocks/>
          </p:cNvCxnSpPr>
          <p:nvPr/>
        </p:nvCxnSpPr>
        <p:spPr>
          <a:xfrm>
            <a:off x="452806" y="3294069"/>
            <a:ext cx="39876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59">
            <a:extLst>
              <a:ext uri="{FF2B5EF4-FFF2-40B4-BE49-F238E27FC236}">
                <a16:creationId xmlns:a16="http://schemas.microsoft.com/office/drawing/2014/main" id="{C09925A8-3295-8DDE-EDA6-C70BC8CB2771}"/>
              </a:ext>
            </a:extLst>
          </p:cNvPr>
          <p:cNvCxnSpPr>
            <a:cxnSpLocks/>
          </p:cNvCxnSpPr>
          <p:nvPr/>
        </p:nvCxnSpPr>
        <p:spPr>
          <a:xfrm>
            <a:off x="452806" y="4061655"/>
            <a:ext cx="39876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60">
            <a:extLst>
              <a:ext uri="{FF2B5EF4-FFF2-40B4-BE49-F238E27FC236}">
                <a16:creationId xmlns:a16="http://schemas.microsoft.com/office/drawing/2014/main" id="{D8E6D47E-520E-AD66-CE3B-1CC35347679E}"/>
              </a:ext>
            </a:extLst>
          </p:cNvPr>
          <p:cNvCxnSpPr>
            <a:cxnSpLocks/>
          </p:cNvCxnSpPr>
          <p:nvPr/>
        </p:nvCxnSpPr>
        <p:spPr>
          <a:xfrm>
            <a:off x="452806" y="4829240"/>
            <a:ext cx="39876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62">
            <a:extLst>
              <a:ext uri="{FF2B5EF4-FFF2-40B4-BE49-F238E27FC236}">
                <a16:creationId xmlns:a16="http://schemas.microsoft.com/office/drawing/2014/main" id="{160D2E95-0CE9-08B5-643B-BD3986797D95}"/>
              </a:ext>
            </a:extLst>
          </p:cNvPr>
          <p:cNvCxnSpPr>
            <a:cxnSpLocks/>
          </p:cNvCxnSpPr>
          <p:nvPr/>
        </p:nvCxnSpPr>
        <p:spPr>
          <a:xfrm>
            <a:off x="452806" y="5596825"/>
            <a:ext cx="39876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図 1">
            <a:extLst>
              <a:ext uri="{FF2B5EF4-FFF2-40B4-BE49-F238E27FC236}">
                <a16:creationId xmlns:a16="http://schemas.microsoft.com/office/drawing/2014/main" id="{59FADC19-876A-FE96-98BE-0FBB5706F986}"/>
              </a:ext>
            </a:extLst>
          </p:cNvPr>
          <p:cNvPicPr>
            <a:picLocks noChangeAspect="1"/>
          </p:cNvPicPr>
          <p:nvPr/>
        </p:nvPicPr>
        <p:blipFill>
          <a:blip r:embed="rId3"/>
          <a:stretch>
            <a:fillRect/>
          </a:stretch>
        </p:blipFill>
        <p:spPr>
          <a:xfrm>
            <a:off x="4899405" y="3041065"/>
            <a:ext cx="3579655" cy="2339528"/>
          </a:xfrm>
          <a:prstGeom prst="rect">
            <a:avLst/>
          </a:prstGeom>
        </p:spPr>
      </p:pic>
      <p:sp>
        <p:nvSpPr>
          <p:cNvPr id="20" name="Google Shape;324;p4">
            <a:extLst>
              <a:ext uri="{FF2B5EF4-FFF2-40B4-BE49-F238E27FC236}">
                <a16:creationId xmlns:a16="http://schemas.microsoft.com/office/drawing/2014/main" id="{4043B285-42B3-2B91-4BB0-4DDC5FFBA65D}"/>
              </a:ext>
            </a:extLst>
          </p:cNvPr>
          <p:cNvSpPr/>
          <p:nvPr/>
        </p:nvSpPr>
        <p:spPr>
          <a:xfrm>
            <a:off x="7242417" y="1827706"/>
            <a:ext cx="1466364" cy="1466364"/>
          </a:xfrm>
          <a:prstGeom prst="ellipse">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algn="ctr">
              <a:buClr>
                <a:srgbClr val="FFFFFF"/>
              </a:buClr>
              <a:buSzPts val="1292"/>
            </a:pPr>
            <a:r>
              <a:rPr lang="ja-JP" altLang="en-US" sz="1662" b="1">
                <a:solidFill>
                  <a:schemeClr val="bg1"/>
                </a:solidFill>
                <a:latin typeface="Times New Roman" panose="02020603050405020304" pitchFamily="18" charset="0"/>
                <a:ea typeface="+mn-ea"/>
                <a:cs typeface="Times New Roman" panose="02020603050405020304" pitchFamily="18" charset="0"/>
                <a:sym typeface="Arial"/>
              </a:rPr>
              <a:t>●● </a:t>
            </a:r>
            <a:r>
              <a:rPr lang="en-US" altLang="ja-JP" sz="1662" b="1">
                <a:solidFill>
                  <a:schemeClr val="bg1"/>
                </a:solidFill>
                <a:latin typeface="Times New Roman" panose="02020603050405020304" pitchFamily="18" charset="0"/>
                <a:ea typeface="+mn-ea"/>
                <a:cs typeface="Times New Roman" panose="02020603050405020304" pitchFamily="18" charset="0"/>
                <a:sym typeface="Arial"/>
              </a:rPr>
              <a:t>Type</a:t>
            </a:r>
            <a:endParaRPr sz="1662" b="1" dirty="0">
              <a:solidFill>
                <a:schemeClr val="bg1"/>
              </a:solidFill>
              <a:latin typeface="Times New Roman" panose="02020603050405020304" pitchFamily="18" charset="0"/>
              <a:ea typeface="+mn-ea"/>
              <a:cs typeface="Times New Roman" panose="02020603050405020304" pitchFamily="18" charset="0"/>
              <a:sym typeface="Arial"/>
            </a:endParaRPr>
          </a:p>
          <a:p>
            <a:pPr algn="ctr">
              <a:spcBef>
                <a:spcPts val="341"/>
              </a:spcBef>
              <a:buClr>
                <a:srgbClr val="FFFFFF"/>
              </a:buClr>
              <a:buSzPts val="1292"/>
            </a:pPr>
            <a:r>
              <a:rPr lang="en-US" altLang="ja-JP" sz="1662" b="1">
                <a:solidFill>
                  <a:schemeClr val="bg1"/>
                </a:solidFill>
                <a:latin typeface="Times New Roman" panose="02020603050405020304" pitchFamily="18" charset="0"/>
                <a:ea typeface="+mn-ea"/>
                <a:cs typeface="Times New Roman" panose="02020603050405020304" pitchFamily="18" charset="0"/>
                <a:sym typeface="Arial"/>
              </a:rPr>
              <a:t>Tools</a:t>
            </a:r>
            <a:endParaRPr sz="1662" b="1" dirty="0">
              <a:solidFill>
                <a:schemeClr val="bg1"/>
              </a:solidFill>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42685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702F-BF71-86AC-DFD5-F1C9A44FEA41}"/>
              </a:ext>
            </a:extLst>
          </p:cNvPr>
          <p:cNvSpPr>
            <a:spLocks noGrp="1"/>
          </p:cNvSpPr>
          <p:nvPr>
            <p:ph type="title" idx="10"/>
          </p:nvPr>
        </p:nvSpPr>
        <p:spPr/>
        <p:txBody>
          <a:bodyPr/>
          <a:lstStyle/>
          <a:p>
            <a:r>
              <a:rPr lang="ja-JP" altLang="en-US"/>
              <a:t>Business Overview</a:t>
            </a:r>
            <a:endParaRPr lang="en-US" dirty="0"/>
          </a:p>
        </p:txBody>
      </p:sp>
      <p:sp>
        <p:nvSpPr>
          <p:cNvPr id="4" name="Content Placeholder 3">
            <a:extLst>
              <a:ext uri="{FF2B5EF4-FFF2-40B4-BE49-F238E27FC236}">
                <a16:creationId xmlns:a16="http://schemas.microsoft.com/office/drawing/2014/main" id="{8125582C-2D46-D94E-9992-E77D01DB948A}"/>
              </a:ext>
            </a:extLst>
          </p:cNvPr>
          <p:cNvSpPr>
            <a:spLocks noGrp="1"/>
          </p:cNvSpPr>
          <p:nvPr>
            <p:ph idx="17"/>
          </p:nvPr>
        </p:nvSpPr>
        <p:spPr/>
        <p:txBody>
          <a:bodyPr/>
          <a:lstStyle/>
          <a:p>
            <a:r>
              <a:rPr lang="en-US" altLang="ja-JP" dirty="0"/>
              <a:t>2-3. S</a:t>
            </a:r>
            <a:r>
              <a:rPr lang="ja-JP" altLang="en-US"/>
              <a:t>ervice overview</a:t>
            </a:r>
            <a:endParaRPr lang="en-US" dirty="0"/>
          </a:p>
        </p:txBody>
      </p:sp>
      <p:sp>
        <p:nvSpPr>
          <p:cNvPr id="5" name="Content Placeholder 4">
            <a:extLst>
              <a:ext uri="{FF2B5EF4-FFF2-40B4-BE49-F238E27FC236}">
                <a16:creationId xmlns:a16="http://schemas.microsoft.com/office/drawing/2014/main" id="{FF0E711D-ECFF-9A60-4F0C-FC75A2ADD99F}"/>
              </a:ext>
            </a:extLst>
          </p:cNvPr>
          <p:cNvSpPr>
            <a:spLocks noGrp="1"/>
          </p:cNvSpPr>
          <p:nvPr>
            <p:ph idx="18"/>
          </p:nvPr>
        </p:nvSpPr>
        <p:spPr/>
        <p:txBody>
          <a:bodyPr/>
          <a:lstStyle/>
          <a:p>
            <a:pPr lvl="0"/>
            <a:r>
              <a:rPr lang="ja-JP" altLang="en-US"/>
              <a:t>It has functions mainly focused on "improving the efficiency of ____" and "optimizing ____".</a:t>
            </a:r>
          </a:p>
          <a:p>
            <a:pPr lvl="0"/>
            <a:r>
              <a:rPr lang="ja-JP" altLang="en-US"/>
              <a:t>XXX and XXX functions will continue to enhance development.</a:t>
            </a:r>
          </a:p>
        </p:txBody>
      </p:sp>
      <p:graphicFrame>
        <p:nvGraphicFramePr>
          <p:cNvPr id="6" name="Google Shape;531;p19">
            <a:extLst>
              <a:ext uri="{FF2B5EF4-FFF2-40B4-BE49-F238E27FC236}">
                <a16:creationId xmlns:a16="http://schemas.microsoft.com/office/drawing/2014/main" id="{99016A51-E8D3-B7AF-B330-6F21786E9236}"/>
              </a:ext>
            </a:extLst>
          </p:cNvPr>
          <p:cNvGraphicFramePr/>
          <p:nvPr>
            <p:extLst>
              <p:ext uri="{D42A27DB-BD31-4B8C-83A1-F6EECF244321}">
                <p14:modId xmlns:p14="http://schemas.microsoft.com/office/powerpoint/2010/main" val="1546011344"/>
              </p:ext>
            </p:extLst>
          </p:nvPr>
        </p:nvGraphicFramePr>
        <p:xfrm>
          <a:off x="421135" y="2243305"/>
          <a:ext cx="8301730" cy="3968636"/>
        </p:xfrm>
        <a:graphic>
          <a:graphicData uri="http://schemas.openxmlformats.org/drawingml/2006/table">
            <a:tbl>
              <a:tblPr>
                <a:noFill/>
              </a:tblPr>
              <a:tblGrid>
                <a:gridCol w="2580916">
                  <a:extLst>
                    <a:ext uri="{9D8B030D-6E8A-4147-A177-3AD203B41FA5}">
                      <a16:colId xmlns:a16="http://schemas.microsoft.com/office/drawing/2014/main" val="20000"/>
                    </a:ext>
                  </a:extLst>
                </a:gridCol>
                <a:gridCol w="5720814">
                  <a:extLst>
                    <a:ext uri="{9D8B030D-6E8A-4147-A177-3AD203B41FA5}">
                      <a16:colId xmlns:a16="http://schemas.microsoft.com/office/drawing/2014/main" val="20001"/>
                    </a:ext>
                  </a:extLst>
                </a:gridCol>
              </a:tblGrid>
              <a:tr h="368197">
                <a:tc>
                  <a:txBody>
                    <a:bodyPr/>
                    <a:lstStyle/>
                    <a:p>
                      <a:pPr marL="0" marR="0" lvl="0" indent="0" algn="ctr" rtl="0">
                        <a:lnSpc>
                          <a:spcPct val="100000"/>
                        </a:lnSpc>
                        <a:spcBef>
                          <a:spcPts val="0"/>
                        </a:spcBef>
                        <a:spcAft>
                          <a:spcPts val="0"/>
                        </a:spcAft>
                        <a:buClr>
                          <a:srgbClr val="000000"/>
                        </a:buClr>
                        <a:buSzPts val="12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Functions and Services</a:t>
                      </a:r>
                      <a:endParaRPr sz="11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66462" marR="66462" marT="99692" marB="99692"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12700" cmpd="sng">
                      <a:noFill/>
                      <a:prstDash val="solid"/>
                    </a:lnB>
                    <a:lnTlToBr w="12700" cmpd="sng">
                      <a:noFill/>
                      <a:prstDash val="solid"/>
                    </a:lnTlToBr>
                    <a:lnBlToTr w="12700" cmpd="sng">
                      <a:noFill/>
                      <a:prstDash val="solid"/>
                    </a:lnBlTo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100" b="0" i="0" u="none" strike="noStrike" cap="none">
                          <a:solidFill>
                            <a:schemeClr val="bg1"/>
                          </a:solidFill>
                          <a:latin typeface="Times New Roman" panose="02020603050405020304" pitchFamily="18" charset="0"/>
                          <a:ea typeface="+mn-ea"/>
                          <a:cs typeface="Times New Roman" panose="02020603050405020304" pitchFamily="18" charset="0"/>
                          <a:sym typeface="Arial"/>
                        </a:rPr>
                        <a:t>Details</a:t>
                      </a:r>
                      <a:endParaRPr sz="1100" b="0" i="0" u="none" strike="noStrike" cap="none" dirty="0">
                        <a:solidFill>
                          <a:schemeClr val="bg1"/>
                        </a:solidFill>
                        <a:latin typeface="Times New Roman" panose="02020603050405020304" pitchFamily="18" charset="0"/>
                        <a:ea typeface="+mn-ea"/>
                        <a:cs typeface="Times New Roman" panose="02020603050405020304" pitchFamily="18" charset="0"/>
                        <a:sym typeface="Arial"/>
                      </a:endParaRPr>
                    </a:p>
                  </a:txBody>
                  <a:tcPr marL="66462" marR="66462" marT="99692" marB="99692" anchor="ctr">
                    <a:lnL w="127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mpd="sng">
                      <a:noFill/>
                      <a:prstDash val="soli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01735">
                <a:tc>
                  <a:txBody>
                    <a:bodyPr/>
                    <a:lstStyle/>
                    <a:p>
                      <a:pPr marL="0" marR="0" lvl="0" indent="0" algn="l" rtl="0">
                        <a:lnSpc>
                          <a:spcPct val="100000"/>
                        </a:lnSpc>
                        <a:spcBef>
                          <a:spcPts val="0"/>
                        </a:spcBef>
                        <a:spcAft>
                          <a:spcPts val="0"/>
                        </a:spcAft>
                        <a:buClr>
                          <a:srgbClr val="000000"/>
                        </a:buClr>
                        <a:buSzPts val="1200"/>
                        <a:buFont typeface="Arial"/>
                        <a:buNone/>
                      </a:pPr>
                      <a:r>
                        <a:rPr lang="ja-JP" sz="10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Survey of ○○○○ (XX function)</a:t>
                      </a:r>
                      <a:endParaRPr sz="10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12700" cmpd="sng">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9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________. (This is a function that does ○○○○) It is possible to ____________.</a:t>
                      </a:r>
                      <a:endParaRPr sz="9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12700" cmpd="sng">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01735">
                <a:tc>
                  <a:txBody>
                    <a:bodyPr/>
                    <a:lstStyle/>
                    <a:p>
                      <a:pPr marL="0" marR="0" lvl="0" indent="0" algn="l" rtl="0">
                        <a:lnSpc>
                          <a:spcPct val="100000"/>
                        </a:lnSpc>
                        <a:spcBef>
                          <a:spcPts val="0"/>
                        </a:spcBef>
                        <a:spcAft>
                          <a:spcPts val="0"/>
                        </a:spcAft>
                        <a:buClr>
                          <a:srgbClr val="000000"/>
                        </a:buClr>
                        <a:buSzPts val="1200"/>
                        <a:buFont typeface="Arial"/>
                        <a:buNone/>
                      </a:pPr>
                      <a:r>
                        <a:rPr lang="ja-JP" sz="10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Survey of ○○○○ (XX function)</a:t>
                      </a:r>
                      <a:endParaRPr sz="10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9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________. (This is a function that does ○○○○) It is possible to ____________.</a:t>
                      </a:r>
                      <a:endParaRPr sz="9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2412">
                <a:tc>
                  <a:txBody>
                    <a:bodyPr/>
                    <a:lstStyle/>
                    <a:p>
                      <a:pPr marL="0" marR="0" lvl="0" indent="0" algn="l" rtl="0">
                        <a:lnSpc>
                          <a:spcPct val="100000"/>
                        </a:lnSpc>
                        <a:spcBef>
                          <a:spcPts val="0"/>
                        </a:spcBef>
                        <a:spcAft>
                          <a:spcPts val="0"/>
                        </a:spcAft>
                        <a:buClr>
                          <a:srgbClr val="000000"/>
                        </a:buClr>
                        <a:buSzPts val="1200"/>
                        <a:buFont typeface="Arial"/>
                        <a:buNone/>
                      </a:pPr>
                      <a:r>
                        <a:rPr lang="ja-JP" sz="10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Improvements to ○○○○ (XX functionality)</a:t>
                      </a:r>
                      <a:endParaRPr sz="1100"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66462" marR="6646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9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________. (This is a function that does ○○○○) It is possible to ____________.</a:t>
                      </a:r>
                      <a:endParaRPr sz="9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2412">
                <a:tc>
                  <a:txBody>
                    <a:bodyPr/>
                    <a:lstStyle/>
                    <a:p>
                      <a:pPr marL="0" marR="0" lvl="0" indent="0" algn="l" rtl="0">
                        <a:lnSpc>
                          <a:spcPct val="100000"/>
                        </a:lnSpc>
                        <a:spcBef>
                          <a:spcPts val="0"/>
                        </a:spcBef>
                        <a:spcAft>
                          <a:spcPts val="0"/>
                        </a:spcAft>
                        <a:buClr>
                          <a:srgbClr val="000000"/>
                        </a:buClr>
                        <a:buSzPts val="1200"/>
                        <a:buFont typeface="Arial"/>
                        <a:buNone/>
                      </a:pPr>
                      <a:r>
                        <a:rPr lang="ja-JP" sz="10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Improvements to ○○○○ (XX functionality)</a:t>
                      </a:r>
                      <a:endParaRPr sz="1100" u="none" strike="noStrike" cap="none" dirty="0">
                        <a:solidFill>
                          <a:schemeClr val="tx1"/>
                        </a:solidFill>
                        <a:latin typeface="Times New Roman" panose="02020603050405020304" pitchFamily="18" charset="0"/>
                        <a:ea typeface="+mn-ea"/>
                        <a:cs typeface="Times New Roman" panose="02020603050405020304" pitchFamily="18" charset="0"/>
                      </a:endParaRPr>
                    </a:p>
                  </a:txBody>
                  <a:tcPr marL="66462" marR="6646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9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________. (This is a function that does ○○○○) It is possible to ____________.</a:t>
                      </a:r>
                      <a:endParaRPr sz="9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01735">
                <a:tc>
                  <a:txBody>
                    <a:bodyPr/>
                    <a:lstStyle/>
                    <a:p>
                      <a:pPr marL="0" marR="0" lvl="0" indent="0" algn="l" rtl="0">
                        <a:lnSpc>
                          <a:spcPct val="100000"/>
                        </a:lnSpc>
                        <a:spcBef>
                          <a:spcPts val="0"/>
                        </a:spcBef>
                        <a:spcAft>
                          <a:spcPts val="0"/>
                        </a:spcAft>
                        <a:buClr>
                          <a:srgbClr val="000000"/>
                        </a:buClr>
                        <a:buSzPts val="1200"/>
                        <a:buFont typeface="Arial"/>
                        <a:buNone/>
                      </a:pPr>
                      <a:r>
                        <a:rPr lang="ja-JP" sz="10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10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900" b="0" i="0" u="none" strike="noStrike" cap="none">
                          <a:solidFill>
                            <a:schemeClr val="tx1"/>
                          </a:solidFill>
                          <a:latin typeface="Times New Roman" panose="02020603050405020304" pitchFamily="18" charset="0"/>
                          <a:ea typeface="+mn-ea"/>
                          <a:cs typeface="Times New Roman" panose="02020603050405020304" pitchFamily="18" charset="0"/>
                          <a:sym typeface="Arial"/>
                        </a:rPr>
                        <a:t>...</a:t>
                      </a:r>
                      <a:endParaRPr sz="9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01735">
                <a:tc>
                  <a:txBody>
                    <a:bodyPr/>
                    <a:lstStyle/>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9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01735">
                <a:tc>
                  <a:txBody>
                    <a:bodyPr/>
                    <a:lstStyle/>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9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01735">
                <a:tc>
                  <a:txBody>
                    <a:bodyPr/>
                    <a:lstStyle/>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9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01735">
                <a:tc>
                  <a:txBody>
                    <a:bodyPr/>
                    <a:lstStyle/>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9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301735">
                <a:tc>
                  <a:txBody>
                    <a:bodyPr/>
                    <a:lstStyle/>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9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1"/>
                  </a:ext>
                </a:extLst>
              </a:tr>
              <a:tr h="301735">
                <a:tc>
                  <a:txBody>
                    <a:bodyPr/>
                    <a:lstStyle/>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9525" cap="flat" cmpd="sng">
                      <a:noFill/>
                      <a:prstDash val="solid"/>
                      <a:round/>
                      <a:headEnd type="none" w="sm" len="sm"/>
                      <a:tailEnd type="none" w="sm" len="sm"/>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9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a:endParaRPr>
                    </a:p>
                  </a:txBody>
                  <a:tcPr marL="66462" marR="66462" marT="66462" marB="66462" anchor="ctr">
                    <a:lnL w="3175" cap="flat" cmpd="sng" algn="ctr">
                      <a:noFill/>
                      <a:prstDash val="solid"/>
                      <a:round/>
                      <a:headEnd type="none" w="med" len="med"/>
                      <a:tailEnd type="none" w="med" len="med"/>
                    </a:lnL>
                    <a:lnR w="9525" cap="flat" cmpd="sng">
                      <a:noFill/>
                      <a:prstDash val="solid"/>
                      <a:round/>
                      <a:headEnd type="none" w="sm" len="sm"/>
                      <a:tailEnd type="none" w="sm" len="sm"/>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79913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BA846-80FD-DEE1-7AE3-118098A2C0B5}"/>
              </a:ext>
            </a:extLst>
          </p:cNvPr>
          <p:cNvSpPr>
            <a:spLocks noGrp="1"/>
          </p:cNvSpPr>
          <p:nvPr>
            <p:ph type="title" idx="10"/>
          </p:nvPr>
        </p:nvSpPr>
        <p:spPr/>
        <p:txBody>
          <a:bodyPr/>
          <a:lstStyle/>
          <a:p>
            <a:r>
              <a:rPr lang="ja-JP" altLang="en-US"/>
              <a:t>Business Overview</a:t>
            </a:r>
            <a:endParaRPr lang="en-US" dirty="0"/>
          </a:p>
        </p:txBody>
      </p:sp>
      <p:sp>
        <p:nvSpPr>
          <p:cNvPr id="4" name="Content Placeholder 3">
            <a:extLst>
              <a:ext uri="{FF2B5EF4-FFF2-40B4-BE49-F238E27FC236}">
                <a16:creationId xmlns:a16="http://schemas.microsoft.com/office/drawing/2014/main" id="{6445F000-50A7-5DBA-378F-2919FFE482F9}"/>
              </a:ext>
            </a:extLst>
          </p:cNvPr>
          <p:cNvSpPr>
            <a:spLocks noGrp="1"/>
          </p:cNvSpPr>
          <p:nvPr>
            <p:ph idx="17"/>
          </p:nvPr>
        </p:nvSpPr>
        <p:spPr/>
        <p:txBody>
          <a:bodyPr/>
          <a:lstStyle/>
          <a:p>
            <a:r>
              <a:rPr kumimoji="1" lang="en-US" altLang="ja-JP" dirty="0"/>
              <a:t>2-5</a:t>
            </a:r>
            <a:r>
              <a:rPr kumimoji="1" lang="ja-JP" altLang="en-US"/>
              <a:t>. </a:t>
            </a:r>
            <a:r>
              <a:rPr kumimoji="1" lang="en-US" altLang="ja-JP" dirty="0"/>
              <a:t>S</a:t>
            </a:r>
            <a:r>
              <a:rPr kumimoji="1" lang="ja-JP" altLang="en-US"/>
              <a:t>trengths of the company (value proposition)</a:t>
            </a:r>
            <a:endParaRPr lang="en-US" dirty="0"/>
          </a:p>
        </p:txBody>
      </p:sp>
      <p:sp>
        <p:nvSpPr>
          <p:cNvPr id="5" name="Content Placeholder 4">
            <a:extLst>
              <a:ext uri="{FF2B5EF4-FFF2-40B4-BE49-F238E27FC236}">
                <a16:creationId xmlns:a16="http://schemas.microsoft.com/office/drawing/2014/main" id="{FA39E4FB-3190-BF29-3FEA-DA2D613CDCE9}"/>
              </a:ext>
            </a:extLst>
          </p:cNvPr>
          <p:cNvSpPr>
            <a:spLocks noGrp="1"/>
          </p:cNvSpPr>
          <p:nvPr>
            <p:ph idx="18"/>
          </p:nvPr>
        </p:nvSpPr>
        <p:spPr/>
        <p:txBody>
          <a:bodyPr/>
          <a:lstStyle/>
          <a:p>
            <a:r>
              <a:rPr lang="en-US" altLang="ja-JP" sz="1600" dirty="0">
                <a:cs typeface="HiraKakuPro-W3"/>
                <a:sym typeface="HiraKakuPro-W3"/>
              </a:rPr>
              <a:t>Our Strengths is </a:t>
            </a:r>
            <a:r>
              <a:rPr lang="ja-JP" altLang="en-US" sz="1600">
                <a:cs typeface="HiraKakuPro-W3"/>
                <a:sym typeface="HiraKakuPro-W3"/>
              </a:rPr>
              <a:t>Supervised by experts at </a:t>
            </a:r>
            <a:r>
              <a:rPr lang="en-US" altLang="ja-JP" sz="1600" dirty="0">
                <a:cs typeface="HiraKakuPro-W3"/>
                <a:sym typeface="HiraKakuPro-W3"/>
              </a:rPr>
              <a:t>○○○○○</a:t>
            </a:r>
            <a:endParaRPr lang="en-US" sz="1600" dirty="0">
              <a:cs typeface="HiraKakuPro-W3"/>
              <a:sym typeface="HiraKakuPro-W3"/>
            </a:endParaRPr>
          </a:p>
        </p:txBody>
      </p:sp>
      <p:grpSp>
        <p:nvGrpSpPr>
          <p:cNvPr id="6" name="グループ化 60">
            <a:extLst>
              <a:ext uri="{FF2B5EF4-FFF2-40B4-BE49-F238E27FC236}">
                <a16:creationId xmlns:a16="http://schemas.microsoft.com/office/drawing/2014/main" id="{3F6B68CB-B852-3E6E-CACE-8F3D3CDD17F2}"/>
              </a:ext>
            </a:extLst>
          </p:cNvPr>
          <p:cNvGrpSpPr/>
          <p:nvPr/>
        </p:nvGrpSpPr>
        <p:grpSpPr>
          <a:xfrm>
            <a:off x="2713503" y="2488296"/>
            <a:ext cx="3716994" cy="3903359"/>
            <a:chOff x="4864620" y="1644202"/>
            <a:chExt cx="4026744" cy="4228639"/>
          </a:xfrm>
        </p:grpSpPr>
        <p:sp>
          <p:nvSpPr>
            <p:cNvPr id="7" name="フリーフォーム 50">
              <a:extLst>
                <a:ext uri="{FF2B5EF4-FFF2-40B4-BE49-F238E27FC236}">
                  <a16:creationId xmlns:a16="http://schemas.microsoft.com/office/drawing/2014/main" id="{0694E9A4-A1AB-7485-C707-89A28F9BF017}"/>
                </a:ext>
              </a:extLst>
            </p:cNvPr>
            <p:cNvSpPr>
              <a:spLocks noChangeAspect="1"/>
            </p:cNvSpPr>
            <p:nvPr/>
          </p:nvSpPr>
          <p:spPr>
            <a:xfrm>
              <a:off x="6656857" y="3841271"/>
              <a:ext cx="436525" cy="1038547"/>
            </a:xfrm>
            <a:custGeom>
              <a:avLst/>
              <a:gdLst>
                <a:gd name="connsiteX0" fmla="*/ 352052 w 436525"/>
                <a:gd name="connsiteY0" fmla="*/ 0 h 1038547"/>
                <a:gd name="connsiteX1" fmla="*/ 355897 w 436525"/>
                <a:gd name="connsiteY1" fmla="*/ 7983 h 1038547"/>
                <a:gd name="connsiteX2" fmla="*/ 436525 w 436525"/>
                <a:gd name="connsiteY2" fmla="*/ 407348 h 1038547"/>
                <a:gd name="connsiteX3" fmla="*/ 261300 w 436525"/>
                <a:gd name="connsiteY3" fmla="*/ 980994 h 1038547"/>
                <a:gd name="connsiteX4" fmla="*/ 218263 w 436525"/>
                <a:gd name="connsiteY4" fmla="*/ 1038547 h 1038547"/>
                <a:gd name="connsiteX5" fmla="*/ 175225 w 436525"/>
                <a:gd name="connsiteY5" fmla="*/ 980994 h 1038547"/>
                <a:gd name="connsiteX6" fmla="*/ 0 w 436525"/>
                <a:gd name="connsiteY6" fmla="*/ 407348 h 1038547"/>
                <a:gd name="connsiteX7" fmla="*/ 80628 w 436525"/>
                <a:gd name="connsiteY7" fmla="*/ 7983 h 1038547"/>
                <a:gd name="connsiteX8" fmla="*/ 84194 w 436525"/>
                <a:gd name="connsiteY8" fmla="*/ 582 h 1038547"/>
                <a:gd name="connsiteX9" fmla="*/ 111315 w 436525"/>
                <a:gd name="connsiteY9" fmla="*/ 4721 h 1038547"/>
                <a:gd name="connsiteX10" fmla="*/ 216218 w 436525"/>
                <a:gd name="connsiteY10" fmla="*/ 10018 h 1038547"/>
                <a:gd name="connsiteX11" fmla="*/ 321121 w 436525"/>
                <a:gd name="connsiteY11" fmla="*/ 4721 h 1038547"/>
                <a:gd name="connsiteX12" fmla="*/ 352052 w 436525"/>
                <a:gd name="connsiteY12" fmla="*/ 0 h 103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6525" h="1038547">
                  <a:moveTo>
                    <a:pt x="352052" y="0"/>
                  </a:moveTo>
                  <a:lnTo>
                    <a:pt x="355897" y="7983"/>
                  </a:lnTo>
                  <a:cubicBezTo>
                    <a:pt x="407815" y="130732"/>
                    <a:pt x="436525" y="265687"/>
                    <a:pt x="436525" y="407348"/>
                  </a:cubicBezTo>
                  <a:cubicBezTo>
                    <a:pt x="436525" y="619840"/>
                    <a:pt x="371928" y="817244"/>
                    <a:pt x="261300" y="980994"/>
                  </a:cubicBezTo>
                  <a:lnTo>
                    <a:pt x="218263" y="1038547"/>
                  </a:lnTo>
                  <a:lnTo>
                    <a:pt x="175225" y="980994"/>
                  </a:lnTo>
                  <a:cubicBezTo>
                    <a:pt x="64597" y="817244"/>
                    <a:pt x="0" y="619840"/>
                    <a:pt x="0" y="407348"/>
                  </a:cubicBezTo>
                  <a:cubicBezTo>
                    <a:pt x="0" y="265687"/>
                    <a:pt x="28710" y="130732"/>
                    <a:pt x="80628" y="7983"/>
                  </a:cubicBezTo>
                  <a:lnTo>
                    <a:pt x="84194" y="582"/>
                  </a:lnTo>
                  <a:lnTo>
                    <a:pt x="111315" y="4721"/>
                  </a:lnTo>
                  <a:cubicBezTo>
                    <a:pt x="145807" y="8224"/>
                    <a:pt x="180803" y="10018"/>
                    <a:pt x="216218" y="10018"/>
                  </a:cubicBezTo>
                  <a:cubicBezTo>
                    <a:pt x="251633" y="10018"/>
                    <a:pt x="286630" y="8224"/>
                    <a:pt x="321121" y="4721"/>
                  </a:cubicBezTo>
                  <a:lnTo>
                    <a:pt x="352052" y="0"/>
                  </a:lnTo>
                  <a:close/>
                </a:path>
              </a:pathLst>
            </a:custGeom>
            <a:solidFill>
              <a:schemeClr val="accent6"/>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latin typeface="Times New Roman" panose="02020603050405020304" pitchFamily="18" charset="0"/>
                <a:cs typeface="Times New Roman" panose="02020603050405020304" pitchFamily="18" charset="0"/>
              </a:endParaRPr>
            </a:p>
          </p:txBody>
        </p:sp>
        <p:sp>
          <p:nvSpPr>
            <p:cNvPr id="8" name="Google Shape;119;p2">
              <a:extLst>
                <a:ext uri="{FF2B5EF4-FFF2-40B4-BE49-F238E27FC236}">
                  <a16:creationId xmlns:a16="http://schemas.microsoft.com/office/drawing/2014/main" id="{6650C681-30CB-4F59-4754-E23E43858A67}"/>
                </a:ext>
              </a:extLst>
            </p:cNvPr>
            <p:cNvSpPr txBox="1"/>
            <p:nvPr/>
          </p:nvSpPr>
          <p:spPr>
            <a:xfrm>
              <a:off x="5703074" y="5560072"/>
              <a:ext cx="2340000" cy="312769"/>
            </a:xfrm>
            <a:prstGeom prst="rect">
              <a:avLst/>
            </a:prstGeom>
            <a:noFill/>
            <a:ln>
              <a:noFill/>
            </a:ln>
          </p:spPr>
          <p:txBody>
            <a:bodyPr spcFirstLastPara="1" wrap="square" lIns="33231" tIns="33231" rIns="33231" bIns="33231" anchor="t" anchorCtr="0">
              <a:spAutoFit/>
            </a:bodyPr>
            <a:lstStyle/>
            <a:p>
              <a:pPr algn="ctr">
                <a:lnSpc>
                  <a:spcPct val="120000"/>
                </a:lnSpc>
                <a:buClr>
                  <a:srgbClr val="000000"/>
                </a:buClr>
                <a:buSzPts val="1400"/>
              </a:pPr>
              <a:r>
                <a:rPr lang="en-US" altLang="ja-JP" sz="1200" b="1" dirty="0">
                  <a:latin typeface="Times New Roman" panose="02020603050405020304" pitchFamily="18" charset="0"/>
                  <a:ea typeface="+mn-ea"/>
                  <a:cs typeface="Times New Roman" panose="02020603050405020304" pitchFamily="18" charset="0"/>
                  <a:sym typeface="HiraKakuPro-W3"/>
                </a:rPr>
                <a:t>value proposition</a:t>
              </a:r>
              <a:endParaRPr sz="1200" b="1" dirty="0">
                <a:latin typeface="Times New Roman" panose="02020603050405020304" pitchFamily="18" charset="0"/>
                <a:ea typeface="+mn-ea"/>
                <a:cs typeface="Times New Roman" panose="02020603050405020304" pitchFamily="18" charset="0"/>
                <a:sym typeface="HiraKakuPro-W3"/>
              </a:endParaRPr>
            </a:p>
          </p:txBody>
        </p:sp>
        <p:cxnSp>
          <p:nvCxnSpPr>
            <p:cNvPr id="9" name="直線コネクタ 38">
              <a:extLst>
                <a:ext uri="{FF2B5EF4-FFF2-40B4-BE49-F238E27FC236}">
                  <a16:creationId xmlns:a16="http://schemas.microsoft.com/office/drawing/2014/main" id="{98CC73F3-9443-F9B9-A4EE-ECB4D235B0AC}"/>
                </a:ext>
              </a:extLst>
            </p:cNvPr>
            <p:cNvCxnSpPr>
              <a:cxnSpLocks/>
            </p:cNvCxnSpPr>
            <p:nvPr/>
          </p:nvCxnSpPr>
          <p:spPr>
            <a:xfrm>
              <a:off x="6873074" y="5091901"/>
              <a:ext cx="0" cy="470302"/>
            </a:xfrm>
            <a:prstGeom prst="line">
              <a:avLst/>
            </a:prstGeom>
            <a:ln w="25400">
              <a:solidFill>
                <a:schemeClr val="tx1"/>
              </a:solidFill>
              <a:headEnd type="oval" w="med" len="med"/>
              <a:tailEnd w="lg" len="lg"/>
            </a:ln>
          </p:spPr>
          <p:style>
            <a:lnRef idx="1">
              <a:schemeClr val="accent1"/>
            </a:lnRef>
            <a:fillRef idx="0">
              <a:schemeClr val="accent1"/>
            </a:fillRef>
            <a:effectRef idx="0">
              <a:schemeClr val="accent1"/>
            </a:effectRef>
            <a:fontRef idx="minor">
              <a:schemeClr val="tx1"/>
            </a:fontRef>
          </p:style>
        </p:cxnSp>
        <p:sp>
          <p:nvSpPr>
            <p:cNvPr id="10" name="Google Shape;117;p2">
              <a:extLst>
                <a:ext uri="{FF2B5EF4-FFF2-40B4-BE49-F238E27FC236}">
                  <a16:creationId xmlns:a16="http://schemas.microsoft.com/office/drawing/2014/main" id="{CA8D6DCC-F233-28F2-12DB-91995FB54207}"/>
                </a:ext>
              </a:extLst>
            </p:cNvPr>
            <p:cNvSpPr txBox="1"/>
            <p:nvPr/>
          </p:nvSpPr>
          <p:spPr>
            <a:xfrm>
              <a:off x="5272476" y="4002292"/>
              <a:ext cx="1296000" cy="504000"/>
            </a:xfrm>
            <a:prstGeom prst="rect">
              <a:avLst/>
            </a:prstGeom>
            <a:noFill/>
            <a:ln>
              <a:noFill/>
            </a:ln>
          </p:spPr>
          <p:txBody>
            <a:bodyPr spcFirstLastPara="1" wrap="square" lIns="33231" tIns="33231" rIns="33231" bIns="33231" anchor="t" anchorCtr="0">
              <a:noAutofit/>
            </a:bodyPr>
            <a:lstStyle/>
            <a:p>
              <a:pPr algn="ctr">
                <a:spcAft>
                  <a:spcPts val="369"/>
                </a:spcAft>
                <a:buClr>
                  <a:srgbClr val="000000"/>
                </a:buClr>
                <a:buSzPts val="1400"/>
              </a:pPr>
              <a:r>
                <a:rPr lang="ja-JP" altLang="en-US" sz="1200" b="1">
                  <a:solidFill>
                    <a:srgbClr val="1B224C"/>
                  </a:solidFill>
                  <a:latin typeface="Times New Roman" panose="02020603050405020304" pitchFamily="18" charset="0"/>
                  <a:ea typeface="+mn-ea"/>
                  <a:cs typeface="Times New Roman" panose="02020603050405020304" pitchFamily="18" charset="0"/>
                  <a:sym typeface="HiraKakuPro-W3"/>
                </a:rPr>
                <a:t>The company's own company.</a:t>
              </a:r>
              <a:endParaRPr lang="en-US" altLang="ja-JP" sz="1200" b="1" dirty="0">
                <a:solidFill>
                  <a:srgbClr val="1B224C"/>
                </a:solidFill>
                <a:latin typeface="Times New Roman" panose="02020603050405020304" pitchFamily="18" charset="0"/>
                <a:ea typeface="+mn-ea"/>
                <a:cs typeface="Times New Roman" panose="02020603050405020304" pitchFamily="18" charset="0"/>
                <a:sym typeface="HiraKakuPro-W3"/>
              </a:endParaRPr>
            </a:p>
            <a:p>
              <a:pPr algn="ctr">
                <a:spcAft>
                  <a:spcPts val="369"/>
                </a:spcAft>
                <a:buClr>
                  <a:srgbClr val="000000"/>
                </a:buClr>
                <a:buSzPts val="1400"/>
              </a:pPr>
              <a:r>
                <a:rPr lang="en-US" altLang="ja-JP" sz="1200" b="1">
                  <a:solidFill>
                    <a:srgbClr val="1B224C"/>
                  </a:solidFill>
                  <a:latin typeface="Times New Roman" panose="02020603050405020304" pitchFamily="18" charset="0"/>
                  <a:ea typeface="+mn-ea"/>
                  <a:cs typeface="Times New Roman" panose="02020603050405020304" pitchFamily="18" charset="0"/>
                  <a:sym typeface="HiraKakuPro-W3"/>
                </a:rPr>
                <a:t>Value </a:t>
              </a:r>
              <a:r>
                <a:rPr lang="ja-JP" altLang="en-US" sz="1200" b="1">
                  <a:solidFill>
                    <a:srgbClr val="1B224C"/>
                  </a:solidFill>
                  <a:latin typeface="Times New Roman" panose="02020603050405020304" pitchFamily="18" charset="0"/>
                  <a:ea typeface="+mn-ea"/>
                  <a:cs typeface="Times New Roman" panose="02020603050405020304" pitchFamily="18" charset="0"/>
                  <a:sym typeface="HiraKakuPro-W3"/>
                </a:rPr>
                <a:t>we can provide</a:t>
              </a:r>
              <a:endParaRPr sz="1200" b="1" dirty="0">
                <a:latin typeface="Times New Roman" panose="02020603050405020304" pitchFamily="18" charset="0"/>
                <a:ea typeface="+mn-ea"/>
                <a:cs typeface="Times New Roman" panose="02020603050405020304" pitchFamily="18" charset="0"/>
                <a:sym typeface="HiraKakuPro-W3"/>
              </a:endParaRPr>
            </a:p>
          </p:txBody>
        </p:sp>
        <p:sp>
          <p:nvSpPr>
            <p:cNvPr id="11" name="Google Shape;117;p2">
              <a:extLst>
                <a:ext uri="{FF2B5EF4-FFF2-40B4-BE49-F238E27FC236}">
                  <a16:creationId xmlns:a16="http://schemas.microsoft.com/office/drawing/2014/main" id="{6EA548DB-965E-16EB-0950-368B2CFC7B95}"/>
                </a:ext>
              </a:extLst>
            </p:cNvPr>
            <p:cNvSpPr txBox="1"/>
            <p:nvPr/>
          </p:nvSpPr>
          <p:spPr>
            <a:xfrm>
              <a:off x="7139895" y="4002292"/>
              <a:ext cx="1296000" cy="504000"/>
            </a:xfrm>
            <a:prstGeom prst="rect">
              <a:avLst/>
            </a:prstGeom>
            <a:noFill/>
            <a:ln>
              <a:noFill/>
            </a:ln>
          </p:spPr>
          <p:txBody>
            <a:bodyPr spcFirstLastPara="1" wrap="square" lIns="33231" tIns="33231" rIns="33231" bIns="33231" anchor="t" anchorCtr="0">
              <a:noAutofit/>
            </a:bodyPr>
            <a:lstStyle/>
            <a:p>
              <a:pPr algn="ctr">
                <a:spcAft>
                  <a:spcPts val="369"/>
                </a:spcAft>
                <a:buClr>
                  <a:srgbClr val="000000"/>
                </a:buClr>
                <a:buSzPts val="1400"/>
              </a:pPr>
              <a:r>
                <a:rPr lang="en-US" altLang="ja-JP" sz="1200" b="1" dirty="0">
                  <a:solidFill>
                    <a:srgbClr val="1B224C"/>
                  </a:solidFill>
                  <a:latin typeface="Times New Roman" panose="02020603050405020304" pitchFamily="18" charset="0"/>
                  <a:ea typeface="+mn-ea"/>
                  <a:cs typeface="Times New Roman" panose="02020603050405020304" pitchFamily="18" charset="0"/>
                  <a:sym typeface="HiraKakuPro-W3"/>
                </a:rPr>
                <a:t>The client is.</a:t>
              </a:r>
              <a:endParaRPr sz="1200" b="1" dirty="0">
                <a:solidFill>
                  <a:srgbClr val="1B224C"/>
                </a:solidFill>
                <a:latin typeface="Times New Roman" panose="02020603050405020304" pitchFamily="18" charset="0"/>
                <a:ea typeface="+mn-ea"/>
                <a:cs typeface="Times New Roman" panose="02020603050405020304" pitchFamily="18" charset="0"/>
                <a:sym typeface="HiraKakuPro-W3"/>
              </a:endParaRPr>
            </a:p>
            <a:p>
              <a:pPr algn="ctr">
                <a:spcAft>
                  <a:spcPts val="369"/>
                </a:spcAft>
                <a:buClr>
                  <a:srgbClr val="000000"/>
                </a:buClr>
                <a:buSzPts val="1400"/>
              </a:pPr>
              <a:r>
                <a:rPr lang="en-US" altLang="ja-JP" sz="1200" b="1">
                  <a:solidFill>
                    <a:srgbClr val="1B224C"/>
                  </a:solidFill>
                  <a:latin typeface="Times New Roman" panose="02020603050405020304" pitchFamily="18" charset="0"/>
                  <a:ea typeface="+mn-ea"/>
                  <a:cs typeface="Times New Roman" panose="02020603050405020304" pitchFamily="18" charset="0"/>
                  <a:sym typeface="HiraKakuPro-W3"/>
                </a:rPr>
                <a:t>Desired Value</a:t>
              </a:r>
              <a:endParaRPr sz="1200" b="1" dirty="0">
                <a:latin typeface="Times New Roman" panose="02020603050405020304" pitchFamily="18" charset="0"/>
                <a:ea typeface="+mn-ea"/>
                <a:cs typeface="Times New Roman" panose="02020603050405020304" pitchFamily="18" charset="0"/>
                <a:sym typeface="HiraKakuPro-W3"/>
              </a:endParaRPr>
            </a:p>
          </p:txBody>
        </p:sp>
        <p:sp>
          <p:nvSpPr>
            <p:cNvPr id="12" name="Google Shape;117;p2">
              <a:extLst>
                <a:ext uri="{FF2B5EF4-FFF2-40B4-BE49-F238E27FC236}">
                  <a16:creationId xmlns:a16="http://schemas.microsoft.com/office/drawing/2014/main" id="{65988FFA-5C92-AA63-AE39-13C8A277A468}"/>
                </a:ext>
              </a:extLst>
            </p:cNvPr>
            <p:cNvSpPr txBox="1"/>
            <p:nvPr/>
          </p:nvSpPr>
          <p:spPr>
            <a:xfrm>
              <a:off x="6225074" y="2560741"/>
              <a:ext cx="1296000" cy="504000"/>
            </a:xfrm>
            <a:prstGeom prst="rect">
              <a:avLst/>
            </a:prstGeom>
            <a:noFill/>
            <a:ln>
              <a:noFill/>
            </a:ln>
          </p:spPr>
          <p:txBody>
            <a:bodyPr spcFirstLastPara="1" wrap="square" lIns="33231" tIns="33231" rIns="33231" bIns="33231" anchor="t" anchorCtr="0">
              <a:noAutofit/>
            </a:bodyPr>
            <a:lstStyle/>
            <a:p>
              <a:pPr algn="ctr">
                <a:spcAft>
                  <a:spcPts val="369"/>
                </a:spcAft>
                <a:buClr>
                  <a:srgbClr val="000000"/>
                </a:buClr>
                <a:buSzPts val="1400"/>
              </a:pPr>
              <a:r>
                <a:rPr lang="ja-JP" altLang="en-US" sz="1200" b="1">
                  <a:solidFill>
                    <a:srgbClr val="1B224C"/>
                  </a:solidFill>
                  <a:latin typeface="Times New Roman" panose="02020603050405020304" pitchFamily="18" charset="0"/>
                  <a:ea typeface="+mn-ea"/>
                  <a:cs typeface="Times New Roman" panose="02020603050405020304" pitchFamily="18" charset="0"/>
                  <a:sym typeface="HiraKakuPro-W3"/>
                </a:rPr>
                <a:t>Competitors.</a:t>
              </a:r>
              <a:endParaRPr lang="en-US" altLang="ja-JP" sz="1200" b="1" dirty="0">
                <a:solidFill>
                  <a:srgbClr val="1B224C"/>
                </a:solidFill>
                <a:latin typeface="Times New Roman" panose="02020603050405020304" pitchFamily="18" charset="0"/>
                <a:ea typeface="+mn-ea"/>
                <a:cs typeface="Times New Roman" panose="02020603050405020304" pitchFamily="18" charset="0"/>
                <a:sym typeface="HiraKakuPro-W3"/>
              </a:endParaRPr>
            </a:p>
            <a:p>
              <a:pPr algn="ctr">
                <a:spcAft>
                  <a:spcPts val="369"/>
                </a:spcAft>
                <a:buClr>
                  <a:srgbClr val="000000"/>
                </a:buClr>
                <a:buSzPts val="1400"/>
              </a:pPr>
              <a:r>
                <a:rPr lang="en-US" altLang="ja-JP" sz="1200" b="1">
                  <a:solidFill>
                    <a:srgbClr val="1B224C"/>
                  </a:solidFill>
                  <a:latin typeface="Times New Roman" panose="02020603050405020304" pitchFamily="18" charset="0"/>
                  <a:ea typeface="+mn-ea"/>
                  <a:cs typeface="Times New Roman" panose="02020603050405020304" pitchFamily="18" charset="0"/>
                  <a:sym typeface="HiraKakuPro-W3"/>
                </a:rPr>
                <a:t>Value </a:t>
              </a:r>
              <a:r>
                <a:rPr lang="ja-JP" altLang="en-US" sz="1200" b="1">
                  <a:solidFill>
                    <a:srgbClr val="1B224C"/>
                  </a:solidFill>
                  <a:latin typeface="Times New Roman" panose="02020603050405020304" pitchFamily="18" charset="0"/>
                  <a:ea typeface="+mn-ea"/>
                  <a:cs typeface="Times New Roman" panose="02020603050405020304" pitchFamily="18" charset="0"/>
                  <a:sym typeface="HiraKakuPro-W3"/>
                </a:rPr>
                <a:t>we can provide</a:t>
              </a:r>
              <a:endParaRPr sz="1200" b="1" dirty="0">
                <a:latin typeface="Times New Roman" panose="02020603050405020304" pitchFamily="18" charset="0"/>
                <a:ea typeface="+mn-ea"/>
                <a:cs typeface="Times New Roman" panose="02020603050405020304" pitchFamily="18" charset="0"/>
                <a:sym typeface="HiraKakuPro-W3"/>
              </a:endParaRPr>
            </a:p>
          </p:txBody>
        </p:sp>
        <p:sp>
          <p:nvSpPr>
            <p:cNvPr id="13" name="円/楕円 53">
              <a:extLst>
                <a:ext uri="{FF2B5EF4-FFF2-40B4-BE49-F238E27FC236}">
                  <a16:creationId xmlns:a16="http://schemas.microsoft.com/office/drawing/2014/main" id="{5F32C922-0DE0-DD4F-A1F6-795AD0327B21}"/>
                </a:ext>
              </a:extLst>
            </p:cNvPr>
            <p:cNvSpPr>
              <a:spLocks noChangeAspect="1"/>
            </p:cNvSpPr>
            <p:nvPr/>
          </p:nvSpPr>
          <p:spPr>
            <a:xfrm>
              <a:off x="5847074" y="1799288"/>
              <a:ext cx="2052000" cy="205200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Times New Roman" panose="02020603050405020304" pitchFamily="18" charset="0"/>
                <a:cs typeface="Times New Roman" panose="02020603050405020304" pitchFamily="18" charset="0"/>
              </a:endParaRPr>
            </a:p>
          </p:txBody>
        </p:sp>
        <p:sp>
          <p:nvSpPr>
            <p:cNvPr id="14" name="円/楕円 54">
              <a:extLst>
                <a:ext uri="{FF2B5EF4-FFF2-40B4-BE49-F238E27FC236}">
                  <a16:creationId xmlns:a16="http://schemas.microsoft.com/office/drawing/2014/main" id="{5773C7F1-2278-DF3A-6E17-05A851F8EFB6}"/>
                </a:ext>
              </a:extLst>
            </p:cNvPr>
            <p:cNvSpPr>
              <a:spLocks noChangeAspect="1"/>
            </p:cNvSpPr>
            <p:nvPr/>
          </p:nvSpPr>
          <p:spPr>
            <a:xfrm>
              <a:off x="5041381" y="3222618"/>
              <a:ext cx="2052000" cy="205200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Times New Roman" panose="02020603050405020304" pitchFamily="18" charset="0"/>
                <a:cs typeface="Times New Roman" panose="02020603050405020304" pitchFamily="18" charset="0"/>
              </a:endParaRPr>
            </a:p>
          </p:txBody>
        </p:sp>
        <p:sp>
          <p:nvSpPr>
            <p:cNvPr id="15" name="円/楕円 55">
              <a:extLst>
                <a:ext uri="{FF2B5EF4-FFF2-40B4-BE49-F238E27FC236}">
                  <a16:creationId xmlns:a16="http://schemas.microsoft.com/office/drawing/2014/main" id="{35DA6389-357B-68EB-5F75-B18B35844E0B}"/>
                </a:ext>
              </a:extLst>
            </p:cNvPr>
            <p:cNvSpPr>
              <a:spLocks noChangeAspect="1"/>
            </p:cNvSpPr>
            <p:nvPr/>
          </p:nvSpPr>
          <p:spPr>
            <a:xfrm>
              <a:off x="6656856" y="3222618"/>
              <a:ext cx="2052000" cy="205200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Times New Roman" panose="02020603050405020304" pitchFamily="18" charset="0"/>
                <a:cs typeface="Times New Roman" panose="02020603050405020304" pitchFamily="18" charset="0"/>
              </a:endParaRPr>
            </a:p>
          </p:txBody>
        </p:sp>
        <p:sp>
          <p:nvSpPr>
            <p:cNvPr id="16" name="円/楕円 56">
              <a:extLst>
                <a:ext uri="{FF2B5EF4-FFF2-40B4-BE49-F238E27FC236}">
                  <a16:creationId xmlns:a16="http://schemas.microsoft.com/office/drawing/2014/main" id="{C06091E1-6BDA-3EED-AB49-6517AFCA9A7B}"/>
                </a:ext>
              </a:extLst>
            </p:cNvPr>
            <p:cNvSpPr>
              <a:spLocks noChangeAspect="1"/>
            </p:cNvSpPr>
            <p:nvPr/>
          </p:nvSpPr>
          <p:spPr>
            <a:xfrm>
              <a:off x="6709357" y="1644202"/>
              <a:ext cx="360000" cy="36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3231" tIns="33231" rIns="33231" bIns="33231" rtlCol="0" anchor="ctr"/>
            <a:lstStyle/>
            <a:p>
              <a:pPr algn="ctr"/>
              <a:r>
                <a:rPr kumimoji="1" lang="en-US" altLang="ja-JP" sz="1200" dirty="0">
                  <a:solidFill>
                    <a:schemeClr val="bg1"/>
                  </a:solidFill>
                  <a:latin typeface="Times New Roman" panose="02020603050405020304" pitchFamily="18" charset="0"/>
                  <a:cs typeface="Times New Roman" panose="02020603050405020304" pitchFamily="18" charset="0"/>
                </a:rPr>
                <a:t>3</a:t>
              </a:r>
              <a:endParaRPr kumimoji="1" lang="ja-JP" altLang="en-US" sz="1200">
                <a:solidFill>
                  <a:schemeClr val="bg1"/>
                </a:solidFill>
                <a:latin typeface="Times New Roman" panose="02020603050405020304" pitchFamily="18" charset="0"/>
                <a:cs typeface="Times New Roman" panose="02020603050405020304" pitchFamily="18" charset="0"/>
              </a:endParaRPr>
            </a:p>
          </p:txBody>
        </p:sp>
        <p:sp>
          <p:nvSpPr>
            <p:cNvPr id="17" name="円/楕円 57">
              <a:extLst>
                <a:ext uri="{FF2B5EF4-FFF2-40B4-BE49-F238E27FC236}">
                  <a16:creationId xmlns:a16="http://schemas.microsoft.com/office/drawing/2014/main" id="{D61FD934-48A4-CB20-A92E-71C0ABA1A7C1}"/>
                </a:ext>
              </a:extLst>
            </p:cNvPr>
            <p:cNvSpPr>
              <a:spLocks noChangeAspect="1"/>
            </p:cNvSpPr>
            <p:nvPr/>
          </p:nvSpPr>
          <p:spPr>
            <a:xfrm>
              <a:off x="4864620" y="4104399"/>
              <a:ext cx="360000" cy="36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3231" tIns="33231" rIns="33231" bIns="33231" rtlCol="0" anchor="ctr"/>
            <a:lstStyle/>
            <a:p>
              <a:pPr algn="ctr"/>
              <a:r>
                <a:rPr kumimoji="1" lang="en-US" altLang="ja-JP" sz="1200" dirty="0">
                  <a:solidFill>
                    <a:schemeClr val="bg1"/>
                  </a:solidFill>
                  <a:latin typeface="Times New Roman" panose="02020603050405020304" pitchFamily="18" charset="0"/>
                  <a:cs typeface="Times New Roman" panose="02020603050405020304" pitchFamily="18" charset="0"/>
                </a:rPr>
                <a:t>2</a:t>
              </a:r>
              <a:endParaRPr kumimoji="1" lang="ja-JP" altLang="en-US" sz="1200">
                <a:solidFill>
                  <a:schemeClr val="bg1"/>
                </a:solidFill>
                <a:latin typeface="Times New Roman" panose="02020603050405020304" pitchFamily="18" charset="0"/>
                <a:cs typeface="Times New Roman" panose="02020603050405020304" pitchFamily="18" charset="0"/>
              </a:endParaRPr>
            </a:p>
          </p:txBody>
        </p:sp>
        <p:sp>
          <p:nvSpPr>
            <p:cNvPr id="18" name="円/楕円 58">
              <a:extLst>
                <a:ext uri="{FF2B5EF4-FFF2-40B4-BE49-F238E27FC236}">
                  <a16:creationId xmlns:a16="http://schemas.microsoft.com/office/drawing/2014/main" id="{CEF408F9-3E02-5A9E-F8E4-9FBA62863619}"/>
                </a:ext>
              </a:extLst>
            </p:cNvPr>
            <p:cNvSpPr>
              <a:spLocks noChangeAspect="1"/>
            </p:cNvSpPr>
            <p:nvPr/>
          </p:nvSpPr>
          <p:spPr>
            <a:xfrm>
              <a:off x="8531364" y="4104399"/>
              <a:ext cx="360000" cy="36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3231" tIns="33231" rIns="33231" bIns="33231" rtlCol="0" anchor="ctr"/>
            <a:lstStyle/>
            <a:p>
              <a:pPr algn="ctr"/>
              <a:r>
                <a:rPr kumimoji="1" lang="en-US" altLang="ja-JP" sz="1200" dirty="0">
                  <a:solidFill>
                    <a:schemeClr val="bg1"/>
                  </a:solidFill>
                  <a:latin typeface="Times New Roman" panose="02020603050405020304" pitchFamily="18" charset="0"/>
                  <a:cs typeface="Times New Roman" panose="02020603050405020304" pitchFamily="18" charset="0"/>
                </a:rPr>
                <a:t>1</a:t>
              </a:r>
              <a:endParaRPr kumimoji="1" lang="ja-JP" altLang="en-US" sz="1200">
                <a:solidFill>
                  <a:schemeClr val="bg1"/>
                </a:solidFill>
                <a:latin typeface="Times New Roman" panose="02020603050405020304" pitchFamily="18" charset="0"/>
                <a:cs typeface="Times New Roman" panose="02020603050405020304" pitchFamily="18" charset="0"/>
              </a:endParaRPr>
            </a:p>
          </p:txBody>
        </p:sp>
      </p:grpSp>
      <p:sp>
        <p:nvSpPr>
          <p:cNvPr id="19" name="角丸四角形 62">
            <a:extLst>
              <a:ext uri="{FF2B5EF4-FFF2-40B4-BE49-F238E27FC236}">
                <a16:creationId xmlns:a16="http://schemas.microsoft.com/office/drawing/2014/main" id="{1D05791B-5243-0D75-989C-5428852A6831}"/>
              </a:ext>
            </a:extLst>
          </p:cNvPr>
          <p:cNvSpPr/>
          <p:nvPr/>
        </p:nvSpPr>
        <p:spPr>
          <a:xfrm>
            <a:off x="6732000" y="2228083"/>
            <a:ext cx="1993846" cy="1859026"/>
          </a:xfrm>
          <a:prstGeom prst="roundRect">
            <a:avLst>
              <a:gd name="adj" fmla="val 3297"/>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1"/>
              </a:solidFill>
              <a:latin typeface="Times New Roman" panose="02020603050405020304" pitchFamily="18" charset="0"/>
              <a:cs typeface="Times New Roman" panose="02020603050405020304" pitchFamily="18" charset="0"/>
            </a:endParaRPr>
          </a:p>
        </p:txBody>
      </p:sp>
      <p:sp>
        <p:nvSpPr>
          <p:cNvPr id="20" name="片側の 2 つの角を丸めた四角形 63">
            <a:extLst>
              <a:ext uri="{FF2B5EF4-FFF2-40B4-BE49-F238E27FC236}">
                <a16:creationId xmlns:a16="http://schemas.microsoft.com/office/drawing/2014/main" id="{3321DEF2-FCDA-E93F-8C8C-99BA3192D47A}"/>
              </a:ext>
            </a:extLst>
          </p:cNvPr>
          <p:cNvSpPr/>
          <p:nvPr/>
        </p:nvSpPr>
        <p:spPr>
          <a:xfrm>
            <a:off x="6729574" y="1985437"/>
            <a:ext cx="1993846" cy="299690"/>
          </a:xfrm>
          <a:prstGeom prst="round2SameRect">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Times New Roman" panose="02020603050405020304" pitchFamily="18" charset="0"/>
                <a:cs typeface="Times New Roman" panose="02020603050405020304" pitchFamily="18" charset="0"/>
              </a:rPr>
              <a:t>Value that competitors can provide</a:t>
            </a:r>
          </a:p>
        </p:txBody>
      </p:sp>
      <p:sp>
        <p:nvSpPr>
          <p:cNvPr id="21" name="テキスト ボックス 64">
            <a:extLst>
              <a:ext uri="{FF2B5EF4-FFF2-40B4-BE49-F238E27FC236}">
                <a16:creationId xmlns:a16="http://schemas.microsoft.com/office/drawing/2014/main" id="{361D3C0A-73A7-E75C-2D7F-76C7A44CCE41}"/>
              </a:ext>
            </a:extLst>
          </p:cNvPr>
          <p:cNvSpPr txBox="1"/>
          <p:nvPr/>
        </p:nvSpPr>
        <p:spPr>
          <a:xfrm>
            <a:off x="6917386" y="2332634"/>
            <a:ext cx="1661538" cy="1706968"/>
          </a:xfrm>
          <a:prstGeom prst="rect">
            <a:avLst/>
          </a:prstGeom>
          <a:noFill/>
        </p:spPr>
        <p:txBody>
          <a:bodyPr wrap="square" lIns="33231" tIns="33231" rIns="33231" bIns="33231" rtlCol="0" anchor="ctr">
            <a:noAutofit/>
          </a:bodyPr>
          <a:lstStyle/>
          <a:p>
            <a:pPr marL="132926" indent="-132926">
              <a:spcAft>
                <a:spcPts val="554"/>
              </a:spcAft>
              <a:buClr>
                <a:schemeClr val="accent1"/>
              </a:buClr>
              <a:buFont typeface="Wingdings" pitchFamily="2" charset="2"/>
              <a:buChar char="l"/>
            </a:pPr>
            <a:r>
              <a:rPr kumimoji="1" lang="ja-JP" altLang="en-US" sz="1200" b="1" dirty="0">
                <a:latin typeface="Times New Roman" panose="02020603050405020304" pitchFamily="18" charset="0"/>
                <a:ea typeface="+mn-ea"/>
                <a:cs typeface="Times New Roman" panose="02020603050405020304" pitchFamily="18" charset="0"/>
              </a:rPr>
              <a:t>Available at ◯◯◯◯◯◯◯◯</a:t>
            </a:r>
            <a:endParaRPr kumimoji="1" lang="en-US" altLang="ja-JP" sz="1200" b="1" dirty="0">
              <a:latin typeface="Times New Roman" panose="02020603050405020304" pitchFamily="18" charset="0"/>
              <a:ea typeface="+mn-ea"/>
              <a:cs typeface="Times New Roman" panose="02020603050405020304" pitchFamily="18" charset="0"/>
            </a:endParaRPr>
          </a:p>
          <a:p>
            <a:pPr marL="132926" indent="-132926">
              <a:spcAft>
                <a:spcPts val="554"/>
              </a:spcAft>
              <a:buClr>
                <a:schemeClr val="accent1"/>
              </a:buClr>
              <a:buFont typeface="Wingdings" pitchFamily="2" charset="2"/>
              <a:buChar char="l"/>
            </a:pPr>
            <a:r>
              <a:rPr kumimoji="1" lang="ja-JP" altLang="en-US" sz="1200" b="1" dirty="0">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a:p>
            <a:pPr marL="132926" indent="-132926">
              <a:spcAft>
                <a:spcPts val="554"/>
              </a:spcAft>
              <a:buClr>
                <a:schemeClr val="accent1"/>
              </a:buClr>
              <a:buFont typeface="Wingdings" pitchFamily="2" charset="2"/>
              <a:buChar char="l"/>
            </a:pPr>
            <a:r>
              <a:rPr kumimoji="1" lang="ja-JP" altLang="en-US" sz="1200" b="1" dirty="0">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a:p>
            <a:pPr marL="132926" indent="-132926">
              <a:spcAft>
                <a:spcPts val="554"/>
              </a:spcAft>
              <a:buClr>
                <a:schemeClr val="accent1"/>
              </a:buClr>
              <a:buFont typeface="Wingdings" pitchFamily="2" charset="2"/>
              <a:buChar char="l"/>
            </a:pPr>
            <a:r>
              <a:rPr kumimoji="1" lang="ja-JP" altLang="en-US" sz="1200" b="1" dirty="0">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a:p>
            <a:pPr marL="132926" indent="-132926">
              <a:spcAft>
                <a:spcPts val="554"/>
              </a:spcAft>
              <a:buClr>
                <a:schemeClr val="accent1"/>
              </a:buClr>
              <a:buFont typeface="Wingdings" pitchFamily="2" charset="2"/>
              <a:buChar char="l"/>
            </a:pPr>
            <a:r>
              <a:rPr kumimoji="1" lang="ja-JP" altLang="en-US" sz="1200" b="1" dirty="0">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a:p>
            <a:pPr marL="132926" indent="-132926">
              <a:spcAft>
                <a:spcPts val="554"/>
              </a:spcAft>
              <a:buClr>
                <a:schemeClr val="accent1"/>
              </a:buClr>
              <a:buFont typeface="Wingdings" pitchFamily="2" charset="2"/>
              <a:buChar char="l"/>
            </a:pPr>
            <a:r>
              <a:rPr kumimoji="1" lang="ja-JP" altLang="en-US" sz="1200" b="1" dirty="0">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p:txBody>
      </p:sp>
      <p:sp>
        <p:nvSpPr>
          <p:cNvPr id="22" name="角丸四角形 71">
            <a:extLst>
              <a:ext uri="{FF2B5EF4-FFF2-40B4-BE49-F238E27FC236}">
                <a16:creationId xmlns:a16="http://schemas.microsoft.com/office/drawing/2014/main" id="{E5CF650A-43C5-69C8-53F1-1D478BC5535B}"/>
              </a:ext>
            </a:extLst>
          </p:cNvPr>
          <p:cNvSpPr/>
          <p:nvPr/>
        </p:nvSpPr>
        <p:spPr>
          <a:xfrm>
            <a:off x="6732000" y="4463825"/>
            <a:ext cx="1993846" cy="1860923"/>
          </a:xfrm>
          <a:prstGeom prst="roundRect">
            <a:avLst>
              <a:gd name="adj" fmla="val 3297"/>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1"/>
              </a:solidFill>
              <a:latin typeface="Times New Roman" panose="02020603050405020304" pitchFamily="18" charset="0"/>
              <a:cs typeface="Times New Roman" panose="02020603050405020304" pitchFamily="18" charset="0"/>
            </a:endParaRPr>
          </a:p>
        </p:txBody>
      </p:sp>
      <p:sp>
        <p:nvSpPr>
          <p:cNvPr id="23" name="片側の 2 つの角を丸めた四角形 72">
            <a:extLst>
              <a:ext uri="{FF2B5EF4-FFF2-40B4-BE49-F238E27FC236}">
                <a16:creationId xmlns:a16="http://schemas.microsoft.com/office/drawing/2014/main" id="{818A4878-53ED-A01E-1C82-3FA6B031D8ED}"/>
              </a:ext>
            </a:extLst>
          </p:cNvPr>
          <p:cNvSpPr/>
          <p:nvPr/>
        </p:nvSpPr>
        <p:spPr>
          <a:xfrm>
            <a:off x="6732000" y="4211288"/>
            <a:ext cx="1993846" cy="299690"/>
          </a:xfrm>
          <a:prstGeom prst="round2SameRect">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Times New Roman" panose="02020603050405020304" pitchFamily="18" charset="0"/>
                <a:cs typeface="Times New Roman" panose="02020603050405020304" pitchFamily="18" charset="0"/>
              </a:rPr>
              <a:t>The value that customers want</a:t>
            </a:r>
          </a:p>
        </p:txBody>
      </p:sp>
      <p:sp>
        <p:nvSpPr>
          <p:cNvPr id="24" name="テキスト ボックス 73">
            <a:extLst>
              <a:ext uri="{FF2B5EF4-FFF2-40B4-BE49-F238E27FC236}">
                <a16:creationId xmlns:a16="http://schemas.microsoft.com/office/drawing/2014/main" id="{8A146C25-20F2-CAA2-6885-C868DAE27385}"/>
              </a:ext>
            </a:extLst>
          </p:cNvPr>
          <p:cNvSpPr txBox="1"/>
          <p:nvPr/>
        </p:nvSpPr>
        <p:spPr>
          <a:xfrm>
            <a:off x="6922467" y="4635157"/>
            <a:ext cx="1661538" cy="1540359"/>
          </a:xfrm>
          <a:prstGeom prst="rect">
            <a:avLst/>
          </a:prstGeom>
          <a:noFill/>
        </p:spPr>
        <p:txBody>
          <a:bodyPr wrap="square" lIns="33231" tIns="33231" rIns="33231" bIns="33231" rtlCol="0" anchor="ctr">
            <a:noAutofit/>
          </a:bodyPr>
          <a:lstStyle/>
          <a:p>
            <a:pPr marL="132926" indent="-132926">
              <a:spcAft>
                <a:spcPts val="554"/>
              </a:spcAft>
              <a:buClr>
                <a:schemeClr val="accent1"/>
              </a:buClr>
              <a:buFont typeface="Wingdings" pitchFamily="2" charset="2"/>
              <a:buChar char="l"/>
            </a:pPr>
            <a:r>
              <a:rPr kumimoji="1" lang="ja-JP" altLang="en-US" sz="1200" b="1" dirty="0">
                <a:latin typeface="Times New Roman" panose="02020603050405020304" pitchFamily="18" charset="0"/>
                <a:ea typeface="+mn-ea"/>
                <a:cs typeface="Times New Roman" panose="02020603050405020304" pitchFamily="18" charset="0"/>
              </a:rPr>
              <a:t>Improve ◯◯◯◯◯◯◯</a:t>
            </a:r>
            <a:endParaRPr kumimoji="1" lang="en-US" altLang="ja-JP" sz="1200" b="1" dirty="0">
              <a:latin typeface="Times New Roman" panose="02020603050405020304" pitchFamily="18" charset="0"/>
              <a:ea typeface="+mn-ea"/>
              <a:cs typeface="Times New Roman" panose="02020603050405020304" pitchFamily="18" charset="0"/>
            </a:endParaRPr>
          </a:p>
          <a:p>
            <a:pPr marL="132926" indent="-132926">
              <a:spcAft>
                <a:spcPts val="554"/>
              </a:spcAft>
              <a:buClr>
                <a:schemeClr val="accent1"/>
              </a:buClr>
              <a:buFont typeface="Wingdings" pitchFamily="2" charset="2"/>
              <a:buChar char="l"/>
            </a:pPr>
            <a:r>
              <a:rPr kumimoji="1" lang="ja-JP" altLang="en-US" sz="1200" b="1">
                <a:latin typeface="Times New Roman" panose="02020603050405020304" pitchFamily="18" charset="0"/>
                <a:ea typeface="+mn-ea"/>
                <a:cs typeface="Times New Roman" panose="02020603050405020304" pitchFamily="18" charset="0"/>
              </a:rPr>
              <a:t>Improve ◯</a:t>
            </a:r>
            <a:r>
              <a:rPr kumimoji="1" lang="ja-JP" altLang="en-US" sz="1200" b="1" dirty="0">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a:p>
            <a:pPr marL="132926" indent="-132926">
              <a:spcAft>
                <a:spcPts val="554"/>
              </a:spcAft>
              <a:buClr>
                <a:schemeClr val="accent1"/>
              </a:buClr>
              <a:buFont typeface="Wingdings" pitchFamily="2" charset="2"/>
              <a:buChar char="l"/>
            </a:pPr>
            <a:r>
              <a:rPr kumimoji="1" lang="ja-JP" altLang="en-US" sz="1200" b="1" dirty="0">
                <a:latin typeface="Times New Roman" panose="02020603050405020304" pitchFamily="18" charset="0"/>
                <a:ea typeface="+mn-ea"/>
                <a:cs typeface="Times New Roman" panose="02020603050405020304" pitchFamily="18" charset="0"/>
              </a:rPr>
              <a:t>Streamlining ◯◯◯◯◯◯◯</a:t>
            </a:r>
            <a:endParaRPr kumimoji="1" lang="en-US" altLang="ja-JP" sz="1200" b="1" dirty="0">
              <a:latin typeface="Times New Roman" panose="02020603050405020304" pitchFamily="18" charset="0"/>
              <a:ea typeface="+mn-ea"/>
              <a:cs typeface="Times New Roman" panose="02020603050405020304" pitchFamily="18" charset="0"/>
            </a:endParaRPr>
          </a:p>
          <a:p>
            <a:pPr marL="132926" indent="-132926">
              <a:spcAft>
                <a:spcPts val="554"/>
              </a:spcAft>
              <a:buClr>
                <a:schemeClr val="accent1"/>
              </a:buClr>
              <a:buFont typeface="Wingdings" pitchFamily="2" charset="2"/>
              <a:buChar char="l"/>
            </a:pPr>
            <a:r>
              <a:rPr kumimoji="1" lang="ja-JP" altLang="en-US" sz="1200" b="1" dirty="0">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a:p>
            <a:pPr marL="132926" indent="-132926">
              <a:spcAft>
                <a:spcPts val="554"/>
              </a:spcAft>
              <a:buClr>
                <a:schemeClr val="accent1"/>
              </a:buClr>
              <a:buFont typeface="Wingdings" pitchFamily="2" charset="2"/>
              <a:buChar char="l"/>
            </a:pPr>
            <a:r>
              <a:rPr kumimoji="1" lang="ja-JP" altLang="en-US" sz="1200" b="1" dirty="0">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a:p>
            <a:pPr marL="132926" indent="-132926">
              <a:spcAft>
                <a:spcPts val="554"/>
              </a:spcAft>
              <a:buClr>
                <a:schemeClr val="accent1"/>
              </a:buClr>
              <a:buFont typeface="Wingdings" pitchFamily="2" charset="2"/>
              <a:buChar char="l"/>
            </a:pPr>
            <a:r>
              <a:rPr kumimoji="1" lang="ja-JP" altLang="en-US" sz="1200" b="1" dirty="0">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p:txBody>
      </p:sp>
      <p:sp>
        <p:nvSpPr>
          <p:cNvPr id="25" name="角丸四角形 74">
            <a:extLst>
              <a:ext uri="{FF2B5EF4-FFF2-40B4-BE49-F238E27FC236}">
                <a16:creationId xmlns:a16="http://schemas.microsoft.com/office/drawing/2014/main" id="{FD7E2CF0-6A9D-6C04-49E7-BFE138023CE3}"/>
              </a:ext>
            </a:extLst>
          </p:cNvPr>
          <p:cNvSpPr/>
          <p:nvPr/>
        </p:nvSpPr>
        <p:spPr>
          <a:xfrm>
            <a:off x="426860" y="3334332"/>
            <a:ext cx="1993846" cy="2992225"/>
          </a:xfrm>
          <a:prstGeom prst="roundRect">
            <a:avLst>
              <a:gd name="adj" fmla="val 3297"/>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1"/>
              </a:solidFill>
              <a:latin typeface="Times New Roman" panose="02020603050405020304" pitchFamily="18" charset="0"/>
              <a:cs typeface="Times New Roman" panose="02020603050405020304" pitchFamily="18" charset="0"/>
            </a:endParaRPr>
          </a:p>
        </p:txBody>
      </p:sp>
      <p:sp>
        <p:nvSpPr>
          <p:cNvPr id="26" name="片側の 2 つの角を丸めた四角形 75">
            <a:extLst>
              <a:ext uri="{FF2B5EF4-FFF2-40B4-BE49-F238E27FC236}">
                <a16:creationId xmlns:a16="http://schemas.microsoft.com/office/drawing/2014/main" id="{838818A1-ED60-F9AD-B31A-BC19F4FF3BA2}"/>
              </a:ext>
            </a:extLst>
          </p:cNvPr>
          <p:cNvSpPr/>
          <p:nvPr/>
        </p:nvSpPr>
        <p:spPr>
          <a:xfrm>
            <a:off x="426860" y="2787649"/>
            <a:ext cx="1993846" cy="623997"/>
          </a:xfrm>
          <a:prstGeom prst="round2SameRect">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Times New Roman" panose="02020603050405020304" pitchFamily="18" charset="0"/>
                <a:cs typeface="Times New Roman" panose="02020603050405020304" pitchFamily="18" charset="0"/>
              </a:rPr>
              <a:t>Value that only your company can provide</a:t>
            </a:r>
          </a:p>
        </p:txBody>
      </p:sp>
      <p:sp>
        <p:nvSpPr>
          <p:cNvPr id="27" name="テキスト ボックス 76">
            <a:extLst>
              <a:ext uri="{FF2B5EF4-FFF2-40B4-BE49-F238E27FC236}">
                <a16:creationId xmlns:a16="http://schemas.microsoft.com/office/drawing/2014/main" id="{AE6E16DB-2CBD-A6F6-848D-E76EAB6CC708}"/>
              </a:ext>
            </a:extLst>
          </p:cNvPr>
          <p:cNvSpPr txBox="1"/>
          <p:nvPr/>
        </p:nvSpPr>
        <p:spPr>
          <a:xfrm>
            <a:off x="617327" y="3505200"/>
            <a:ext cx="1661538" cy="2672125"/>
          </a:xfrm>
          <a:prstGeom prst="rect">
            <a:avLst/>
          </a:prstGeom>
          <a:noFill/>
        </p:spPr>
        <p:txBody>
          <a:bodyPr wrap="square" lIns="33231" tIns="33231" rIns="33231" bIns="33231" rtlCol="0" anchor="ctr">
            <a:noAutofit/>
          </a:bodyPr>
          <a:lstStyle/>
          <a:p>
            <a:pPr marL="171450" indent="-171450">
              <a:spcAft>
                <a:spcPts val="554"/>
              </a:spcAft>
              <a:buClr>
                <a:schemeClr val="accent1"/>
              </a:buClr>
              <a:buFont typeface="Arial" panose="020B0604020202020204" pitchFamily="34" charset="0"/>
              <a:buChar char="•"/>
            </a:pPr>
            <a:r>
              <a:rPr kumimoji="1" lang="ja-JP" altLang="en-US" sz="1200" b="1" dirty="0">
                <a:latin typeface="Times New Roman" panose="02020603050405020304" pitchFamily="18" charset="0"/>
                <a:ea typeface="+mn-ea"/>
                <a:cs typeface="Times New Roman" panose="02020603050405020304" pitchFamily="18" charset="0"/>
              </a:rPr>
              <a:t>Supervised by a specialist in </a:t>
            </a:r>
            <a:r>
              <a:rPr kumimoji="1" lang="ja-JP" altLang="en-US" sz="1200" b="1">
                <a:latin typeface="Times New Roman" panose="02020603050405020304" pitchFamily="18" charset="0"/>
                <a:ea typeface="+mn-ea"/>
                <a:cs typeface="Times New Roman" panose="02020603050405020304" pitchFamily="18" charset="0"/>
              </a:rPr>
              <a:t>the field</a:t>
            </a:r>
            <a:endParaRPr kumimoji="1" lang="en-US" altLang="ja-JP" sz="1200" b="1" dirty="0">
              <a:latin typeface="Times New Roman" panose="02020603050405020304" pitchFamily="18" charset="0"/>
              <a:ea typeface="+mn-ea"/>
              <a:cs typeface="Times New Roman" panose="02020603050405020304" pitchFamily="18" charset="0"/>
            </a:endParaRPr>
          </a:p>
          <a:p>
            <a:pPr marL="171450" indent="-171450">
              <a:spcAft>
                <a:spcPts val="554"/>
              </a:spcAft>
              <a:buClr>
                <a:schemeClr val="accent1"/>
              </a:buClr>
              <a:buFont typeface="Arial" panose="020B0604020202020204" pitchFamily="34" charset="0"/>
              <a:buChar char="•"/>
            </a:pPr>
            <a:r>
              <a:rPr kumimoji="1" lang="ja-JP" altLang="en-US" sz="1200" b="1">
                <a:latin typeface="Times New Roman" panose="02020603050405020304" pitchFamily="18" charset="0"/>
                <a:ea typeface="+mn-ea"/>
                <a:cs typeface="Times New Roman" panose="02020603050405020304" pitchFamily="18" charset="0"/>
              </a:rPr>
              <a:t>Available at ◯</a:t>
            </a:r>
            <a:r>
              <a:rPr kumimoji="1" lang="ja-JP" altLang="en-US" sz="1200" b="1" dirty="0">
                <a:latin typeface="Times New Roman" panose="02020603050405020304" pitchFamily="18" charset="0"/>
                <a:ea typeface="+mn-ea"/>
                <a:cs typeface="Times New Roman" panose="02020603050405020304" pitchFamily="18" charset="0"/>
              </a:rPr>
              <a:t>◯◯◯◯◯</a:t>
            </a:r>
            <a:r>
              <a:rPr kumimoji="1" lang="ja-JP" altLang="en-US" sz="1200" b="1">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a:p>
            <a:pPr marL="171450" indent="-171450">
              <a:spcAft>
                <a:spcPts val="554"/>
              </a:spcAft>
              <a:buClr>
                <a:schemeClr val="accent1"/>
              </a:buClr>
              <a:buFont typeface="Arial" panose="020B0604020202020204" pitchFamily="34" charset="0"/>
              <a:buChar char="•"/>
            </a:pPr>
            <a:r>
              <a:rPr kumimoji="1" lang="ja-JP" altLang="en-US" sz="1200" b="1">
                <a:latin typeface="Times New Roman" panose="02020603050405020304" pitchFamily="18" charset="0"/>
                <a:ea typeface="+mn-ea"/>
                <a:cs typeface="Times New Roman" panose="02020603050405020304" pitchFamily="18" charset="0"/>
              </a:rPr>
              <a:t>◯</a:t>
            </a:r>
            <a:r>
              <a:rPr kumimoji="1" lang="ja-JP" altLang="en-US" sz="1200" b="1" dirty="0">
                <a:latin typeface="Times New Roman" panose="02020603050405020304" pitchFamily="18" charset="0"/>
                <a:ea typeface="+mn-ea"/>
                <a:cs typeface="Times New Roman" panose="02020603050405020304" pitchFamily="18" charset="0"/>
              </a:rPr>
              <a:t>◯◯◯◯◯</a:t>
            </a:r>
            <a:r>
              <a:rPr kumimoji="1" lang="ja-JP" altLang="en-US" sz="1200" b="1">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a:p>
            <a:pPr marL="171450" indent="-171450">
              <a:spcAft>
                <a:spcPts val="554"/>
              </a:spcAft>
              <a:buClr>
                <a:schemeClr val="accent1"/>
              </a:buClr>
              <a:buFont typeface="Arial" panose="020B0604020202020204" pitchFamily="34" charset="0"/>
              <a:buChar char="•"/>
            </a:pPr>
            <a:r>
              <a:rPr kumimoji="1" lang="ja-JP" altLang="en-US" sz="1200" b="1">
                <a:latin typeface="Times New Roman" panose="02020603050405020304" pitchFamily="18" charset="0"/>
                <a:ea typeface="+mn-ea"/>
                <a:cs typeface="Times New Roman" panose="02020603050405020304" pitchFamily="18" charset="0"/>
              </a:rPr>
              <a:t>◯</a:t>
            </a:r>
            <a:r>
              <a:rPr kumimoji="1" lang="ja-JP" altLang="en-US" sz="1200" b="1" dirty="0">
                <a:latin typeface="Times New Roman" panose="02020603050405020304" pitchFamily="18" charset="0"/>
                <a:ea typeface="+mn-ea"/>
                <a:cs typeface="Times New Roman" panose="02020603050405020304" pitchFamily="18" charset="0"/>
              </a:rPr>
              <a:t>◯◯◯◯◯</a:t>
            </a:r>
            <a:r>
              <a:rPr kumimoji="1" lang="ja-JP" altLang="en-US" sz="1200" b="1">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a:p>
            <a:pPr marL="171450" indent="-171450">
              <a:spcAft>
                <a:spcPts val="554"/>
              </a:spcAft>
              <a:buClr>
                <a:schemeClr val="accent1"/>
              </a:buClr>
              <a:buFont typeface="Arial" panose="020B0604020202020204" pitchFamily="34" charset="0"/>
              <a:buChar char="•"/>
            </a:pPr>
            <a:r>
              <a:rPr kumimoji="1" lang="ja-JP" altLang="en-US" sz="1200" b="1">
                <a:latin typeface="Times New Roman" panose="02020603050405020304" pitchFamily="18" charset="0"/>
                <a:ea typeface="+mn-ea"/>
                <a:cs typeface="Times New Roman" panose="02020603050405020304" pitchFamily="18" charset="0"/>
              </a:rPr>
              <a:t>◯</a:t>
            </a:r>
            <a:r>
              <a:rPr kumimoji="1" lang="ja-JP" altLang="en-US" sz="1200" b="1" dirty="0">
                <a:latin typeface="Times New Roman" panose="02020603050405020304" pitchFamily="18" charset="0"/>
                <a:ea typeface="+mn-ea"/>
                <a:cs typeface="Times New Roman" panose="02020603050405020304" pitchFamily="18" charset="0"/>
              </a:rPr>
              <a:t>◯◯◯◯◯</a:t>
            </a:r>
            <a:r>
              <a:rPr kumimoji="1" lang="ja-JP" altLang="en-US" sz="1200" b="1">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a:p>
            <a:pPr marL="171450" indent="-171450">
              <a:spcAft>
                <a:spcPts val="554"/>
              </a:spcAft>
              <a:buClr>
                <a:schemeClr val="accent1"/>
              </a:buClr>
              <a:buFont typeface="Arial" panose="020B0604020202020204" pitchFamily="34" charset="0"/>
              <a:buChar char="•"/>
            </a:pPr>
            <a:r>
              <a:rPr kumimoji="1" lang="ja-JP" altLang="en-US" sz="1200" b="1">
                <a:latin typeface="Times New Roman" panose="02020603050405020304" pitchFamily="18" charset="0"/>
                <a:ea typeface="+mn-ea"/>
                <a:cs typeface="Times New Roman" panose="02020603050405020304" pitchFamily="18" charset="0"/>
              </a:rPr>
              <a:t>◯</a:t>
            </a:r>
            <a:r>
              <a:rPr kumimoji="1" lang="ja-JP" altLang="en-US" sz="1200" b="1" dirty="0">
                <a:latin typeface="Times New Roman" panose="02020603050405020304" pitchFamily="18" charset="0"/>
                <a:ea typeface="+mn-ea"/>
                <a:cs typeface="Times New Roman" panose="02020603050405020304" pitchFamily="18" charset="0"/>
              </a:rPr>
              <a:t>◯◯◯◯◯◯◯</a:t>
            </a:r>
            <a:endParaRPr kumimoji="1" lang="en-US" altLang="ja-JP" sz="1200" b="1" dirty="0">
              <a:latin typeface="Times New Roman" panose="02020603050405020304" pitchFamily="18" charset="0"/>
              <a:ea typeface="+mn-ea"/>
              <a:cs typeface="Times New Roman" panose="02020603050405020304" pitchFamily="18" charset="0"/>
            </a:endParaRPr>
          </a:p>
        </p:txBody>
      </p:sp>
      <p:cxnSp>
        <p:nvCxnSpPr>
          <p:cNvPr id="28" name="直線コネクタ 78">
            <a:extLst>
              <a:ext uri="{FF2B5EF4-FFF2-40B4-BE49-F238E27FC236}">
                <a16:creationId xmlns:a16="http://schemas.microsoft.com/office/drawing/2014/main" id="{4130586C-D016-0A28-89C2-28ACA0978CA0}"/>
              </a:ext>
            </a:extLst>
          </p:cNvPr>
          <p:cNvCxnSpPr>
            <a:cxnSpLocks/>
            <a:stCxn id="17" idx="2"/>
          </p:cNvCxnSpPr>
          <p:nvPr/>
        </p:nvCxnSpPr>
        <p:spPr>
          <a:xfrm flipH="1">
            <a:off x="2420706" y="4925401"/>
            <a:ext cx="299077" cy="0"/>
          </a:xfrm>
          <a:prstGeom prst="line">
            <a:avLst/>
          </a:prstGeom>
          <a:ln w="12700" cap="rnd">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80">
            <a:extLst>
              <a:ext uri="{FF2B5EF4-FFF2-40B4-BE49-F238E27FC236}">
                <a16:creationId xmlns:a16="http://schemas.microsoft.com/office/drawing/2014/main" id="{EA6AC255-F013-061C-943D-8250D583E6D0}"/>
              </a:ext>
            </a:extLst>
          </p:cNvPr>
          <p:cNvCxnSpPr>
            <a:cxnSpLocks/>
            <a:endCxn id="18" idx="6"/>
          </p:cNvCxnSpPr>
          <p:nvPr/>
        </p:nvCxnSpPr>
        <p:spPr>
          <a:xfrm flipH="1">
            <a:off x="6430497" y="4925401"/>
            <a:ext cx="299077" cy="0"/>
          </a:xfrm>
          <a:prstGeom prst="line">
            <a:avLst/>
          </a:prstGeom>
          <a:ln w="12700" cap="rnd">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83">
            <a:extLst>
              <a:ext uri="{FF2B5EF4-FFF2-40B4-BE49-F238E27FC236}">
                <a16:creationId xmlns:a16="http://schemas.microsoft.com/office/drawing/2014/main" id="{EEB3928E-D092-EC48-A302-C036A4E34BC5}"/>
              </a:ext>
            </a:extLst>
          </p:cNvPr>
          <p:cNvCxnSpPr>
            <a:cxnSpLocks/>
          </p:cNvCxnSpPr>
          <p:nvPr/>
        </p:nvCxnSpPr>
        <p:spPr>
          <a:xfrm flipH="1">
            <a:off x="4748645" y="2604798"/>
            <a:ext cx="1960615" cy="0"/>
          </a:xfrm>
          <a:prstGeom prst="line">
            <a:avLst/>
          </a:prstGeom>
          <a:ln w="12700" cap="rnd">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0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BEFF-AEF6-6B62-4E88-EB61B01ED310}"/>
              </a:ext>
            </a:extLst>
          </p:cNvPr>
          <p:cNvSpPr>
            <a:spLocks noGrp="1"/>
          </p:cNvSpPr>
          <p:nvPr>
            <p:ph type="title" idx="10"/>
          </p:nvPr>
        </p:nvSpPr>
        <p:spPr/>
        <p:txBody>
          <a:bodyPr/>
          <a:lstStyle/>
          <a:p>
            <a:r>
              <a:rPr lang="ja-JP" altLang="en-US"/>
              <a:t>Business Overview</a:t>
            </a:r>
            <a:endParaRPr lang="en-US" dirty="0"/>
          </a:p>
        </p:txBody>
      </p:sp>
      <p:sp>
        <p:nvSpPr>
          <p:cNvPr id="4" name="Content Placeholder 3">
            <a:extLst>
              <a:ext uri="{FF2B5EF4-FFF2-40B4-BE49-F238E27FC236}">
                <a16:creationId xmlns:a16="http://schemas.microsoft.com/office/drawing/2014/main" id="{CD840B49-892F-70C8-220C-0B9C263FAB0D}"/>
              </a:ext>
            </a:extLst>
          </p:cNvPr>
          <p:cNvSpPr>
            <a:spLocks noGrp="1"/>
          </p:cNvSpPr>
          <p:nvPr>
            <p:ph idx="17"/>
          </p:nvPr>
        </p:nvSpPr>
        <p:spPr/>
        <p:txBody>
          <a:bodyPr/>
          <a:lstStyle/>
          <a:p>
            <a:r>
              <a:rPr kumimoji="1" lang="en-US" altLang="ja-JP" dirty="0"/>
              <a:t>2-6. S</a:t>
            </a:r>
            <a:r>
              <a:rPr kumimoji="1" lang="ja-JP" altLang="en-US"/>
              <a:t>trategic design</a:t>
            </a:r>
            <a:endParaRPr lang="en-US" dirty="0"/>
          </a:p>
        </p:txBody>
      </p:sp>
      <p:sp>
        <p:nvSpPr>
          <p:cNvPr id="5" name="Content Placeholder 4">
            <a:extLst>
              <a:ext uri="{FF2B5EF4-FFF2-40B4-BE49-F238E27FC236}">
                <a16:creationId xmlns:a16="http://schemas.microsoft.com/office/drawing/2014/main" id="{AE9EF049-3F46-C130-3B48-067D043D13E2}"/>
              </a:ext>
            </a:extLst>
          </p:cNvPr>
          <p:cNvSpPr>
            <a:spLocks noGrp="1"/>
          </p:cNvSpPr>
          <p:nvPr>
            <p:ph idx="18"/>
          </p:nvPr>
        </p:nvSpPr>
        <p:spPr/>
        <p:txBody>
          <a:bodyPr/>
          <a:lstStyle/>
          <a:p>
            <a:endParaRPr lang="en-US"/>
          </a:p>
        </p:txBody>
      </p:sp>
      <p:sp>
        <p:nvSpPr>
          <p:cNvPr id="6" name="角丸四角形 4">
            <a:extLst>
              <a:ext uri="{FF2B5EF4-FFF2-40B4-BE49-F238E27FC236}">
                <a16:creationId xmlns:a16="http://schemas.microsoft.com/office/drawing/2014/main" id="{99057ECA-35CB-721E-5208-7C36CDC06043}"/>
              </a:ext>
            </a:extLst>
          </p:cNvPr>
          <p:cNvSpPr/>
          <p:nvPr/>
        </p:nvSpPr>
        <p:spPr>
          <a:xfrm>
            <a:off x="418154" y="2139929"/>
            <a:ext cx="3987692" cy="2060308"/>
          </a:xfrm>
          <a:prstGeom prst="roundRect">
            <a:avLst>
              <a:gd name="adj" fmla="val 3297"/>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Times New Roman" panose="02020603050405020304" pitchFamily="18" charset="0"/>
              <a:cs typeface="Times New Roman" panose="02020603050405020304" pitchFamily="18" charset="0"/>
            </a:endParaRPr>
          </a:p>
        </p:txBody>
      </p:sp>
      <p:sp>
        <p:nvSpPr>
          <p:cNvPr id="7" name="片側の 2 つの角を丸めた四角形 5">
            <a:extLst>
              <a:ext uri="{FF2B5EF4-FFF2-40B4-BE49-F238E27FC236}">
                <a16:creationId xmlns:a16="http://schemas.microsoft.com/office/drawing/2014/main" id="{CAD255D9-45AE-BF40-0D5F-16A93BDA2B92}"/>
              </a:ext>
            </a:extLst>
          </p:cNvPr>
          <p:cNvSpPr/>
          <p:nvPr/>
        </p:nvSpPr>
        <p:spPr>
          <a:xfrm>
            <a:off x="418154" y="2139930"/>
            <a:ext cx="3987692" cy="365538"/>
          </a:xfrm>
          <a:prstGeom prst="round2SameRect">
            <a:avLst>
              <a:gd name="adj1" fmla="val 19216"/>
              <a:gd name="adj2" fmla="val 0"/>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bg1"/>
                </a:solidFill>
                <a:latin typeface="Times New Roman" panose="02020603050405020304" pitchFamily="18" charset="0"/>
                <a:cs typeface="Times New Roman" panose="02020603050405020304" pitchFamily="18" charset="0"/>
              </a:rPr>
              <a:t>Products &amp; Services</a:t>
            </a:r>
          </a:p>
        </p:txBody>
      </p:sp>
      <p:sp>
        <p:nvSpPr>
          <p:cNvPr id="8" name="Google Shape;311;p4">
            <a:extLst>
              <a:ext uri="{FF2B5EF4-FFF2-40B4-BE49-F238E27FC236}">
                <a16:creationId xmlns:a16="http://schemas.microsoft.com/office/drawing/2014/main" id="{E022F5F6-BADC-F3D6-48BE-D9A01D8D9A3C}"/>
              </a:ext>
            </a:extLst>
          </p:cNvPr>
          <p:cNvSpPr txBox="1"/>
          <p:nvPr/>
        </p:nvSpPr>
        <p:spPr>
          <a:xfrm>
            <a:off x="916615" y="2681223"/>
            <a:ext cx="3156923" cy="232615"/>
          </a:xfrm>
          <a:prstGeom prst="rect">
            <a:avLst/>
          </a:prstGeom>
          <a:noFill/>
          <a:ln>
            <a:noFill/>
          </a:ln>
        </p:spPr>
        <p:txBody>
          <a:bodyPr spcFirstLastPara="1" wrap="square" lIns="33231" tIns="30669" rIns="30669" bIns="30669" anchor="ctr" anchorCtr="0">
            <a:noAutofit/>
          </a:bodyPr>
          <a:lstStyle/>
          <a:p>
            <a:pPr>
              <a:buClr>
                <a:srgbClr val="1B224C"/>
              </a:buClr>
              <a:buSzPts val="1292"/>
            </a:pPr>
            <a:r>
              <a:rPr lang="ja-JP" altLang="en-US" sz="1400" b="1" dirty="0">
                <a:latin typeface="Times New Roman" panose="02020603050405020304" pitchFamily="18" charset="0"/>
                <a:ea typeface="+mn-ea"/>
                <a:cs typeface="Times New Roman" panose="02020603050405020304" pitchFamily="18" charset="0"/>
                <a:sym typeface="Arial"/>
              </a:rPr>
              <a:t>Intuitive operation and </a:t>
            </a:r>
            <a:r>
              <a:rPr lang="ja-JP" altLang="en-US" sz="1400" b="1">
                <a:latin typeface="Times New Roman" panose="02020603050405020304" pitchFamily="18" charset="0"/>
                <a:ea typeface="+mn-ea"/>
                <a:cs typeface="Times New Roman" panose="02020603050405020304" pitchFamily="18" charset="0"/>
                <a:sym typeface="Arial"/>
              </a:rPr>
              <a:t>editing</a:t>
            </a:r>
            <a:endParaRPr lang="ja-JP" altLang="en-US" sz="900" dirty="0">
              <a:latin typeface="Times New Roman" panose="02020603050405020304" pitchFamily="18" charset="0"/>
              <a:ea typeface="+mn-ea"/>
              <a:cs typeface="Times New Roman" panose="02020603050405020304" pitchFamily="18" charset="0"/>
              <a:sym typeface="Arial"/>
            </a:endParaRPr>
          </a:p>
        </p:txBody>
      </p:sp>
      <p:sp>
        <p:nvSpPr>
          <p:cNvPr id="9" name="Google Shape;311;p4">
            <a:extLst>
              <a:ext uri="{FF2B5EF4-FFF2-40B4-BE49-F238E27FC236}">
                <a16:creationId xmlns:a16="http://schemas.microsoft.com/office/drawing/2014/main" id="{4374B86F-19C7-B786-D460-C8FF17210D28}"/>
              </a:ext>
            </a:extLst>
          </p:cNvPr>
          <p:cNvSpPr txBox="1"/>
          <p:nvPr/>
        </p:nvSpPr>
        <p:spPr>
          <a:xfrm>
            <a:off x="750462" y="2964453"/>
            <a:ext cx="3323077" cy="332308"/>
          </a:xfrm>
          <a:prstGeom prst="rect">
            <a:avLst/>
          </a:prstGeom>
          <a:noFill/>
          <a:ln>
            <a:noFill/>
          </a:ln>
        </p:spPr>
        <p:txBody>
          <a:bodyPr spcFirstLastPara="1" wrap="square" lIns="33231" tIns="33231" rIns="33231" bIns="33231" anchor="t" anchorCtr="0">
            <a:noAutofit/>
          </a:bodyPr>
          <a:lstStyle/>
          <a:p>
            <a:pPr>
              <a:spcAft>
                <a:spcPts val="185"/>
              </a:spcAft>
              <a:buClr>
                <a:srgbClr val="1B224C"/>
              </a:buClr>
              <a:buSzPts val="1292"/>
            </a:pPr>
            <a:r>
              <a:rPr lang="en-US" altLang="ja-JP" sz="800" dirty="0">
                <a:latin typeface="Times New Roman" panose="02020603050405020304" pitchFamily="18" charset="0"/>
                <a:ea typeface="+mn-ea"/>
                <a:cs typeface="Times New Roman" panose="02020603050405020304" pitchFamily="18" charset="0"/>
                <a:sym typeface="Arial"/>
              </a:rPr>
              <a:t>The UI </a:t>
            </a:r>
            <a:r>
              <a:rPr lang="ja-JP" altLang="en-US" sz="800">
                <a:latin typeface="Times New Roman" panose="02020603050405020304" pitchFamily="18" charset="0"/>
                <a:ea typeface="+mn-ea"/>
                <a:cs typeface="Times New Roman" panose="02020603050405020304" pitchFamily="18" charset="0"/>
              </a:rPr>
              <a:t>is designed so that even first-time users can easily operate and edit the software. Automatic tallying of 0000's...</a:t>
            </a:r>
            <a:endParaRPr lang="ja-JP" altLang="en-US" sz="800" dirty="0">
              <a:latin typeface="Times New Roman" panose="02020603050405020304" pitchFamily="18" charset="0"/>
              <a:ea typeface="+mn-ea"/>
              <a:cs typeface="Times New Roman" panose="02020603050405020304" pitchFamily="18" charset="0"/>
              <a:sym typeface="Arial"/>
            </a:endParaRPr>
          </a:p>
        </p:txBody>
      </p:sp>
      <p:pic>
        <p:nvPicPr>
          <p:cNvPr id="10" name="グラフィックス 24" descr="バッジ: チェックマーク 1 単色塗りつぶし">
            <a:extLst>
              <a:ext uri="{FF2B5EF4-FFF2-40B4-BE49-F238E27FC236}">
                <a16:creationId xmlns:a16="http://schemas.microsoft.com/office/drawing/2014/main" id="{DB9F3A90-9E3F-0BB2-4275-67DFF563A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349" y="2697838"/>
            <a:ext cx="199385" cy="199385"/>
          </a:xfrm>
          <a:prstGeom prst="rect">
            <a:avLst/>
          </a:prstGeom>
        </p:spPr>
      </p:pic>
      <p:sp>
        <p:nvSpPr>
          <p:cNvPr id="11" name="Google Shape;311;p4">
            <a:extLst>
              <a:ext uri="{FF2B5EF4-FFF2-40B4-BE49-F238E27FC236}">
                <a16:creationId xmlns:a16="http://schemas.microsoft.com/office/drawing/2014/main" id="{964BB4BC-471F-87A7-F77C-03522B45B0F3}"/>
              </a:ext>
            </a:extLst>
          </p:cNvPr>
          <p:cNvSpPr txBox="1"/>
          <p:nvPr/>
        </p:nvSpPr>
        <p:spPr>
          <a:xfrm>
            <a:off x="916615" y="3417989"/>
            <a:ext cx="3156923" cy="232615"/>
          </a:xfrm>
          <a:prstGeom prst="rect">
            <a:avLst/>
          </a:prstGeom>
          <a:noFill/>
          <a:ln>
            <a:noFill/>
          </a:ln>
        </p:spPr>
        <p:txBody>
          <a:bodyPr spcFirstLastPara="1" wrap="square" lIns="33231" tIns="30669" rIns="30669" bIns="30669" anchor="ctr" anchorCtr="0">
            <a:noAutofit/>
          </a:bodyPr>
          <a:lstStyle/>
          <a:p>
            <a:pPr>
              <a:buClr>
                <a:srgbClr val="1B224C"/>
              </a:buClr>
              <a:buSzPts val="1292"/>
            </a:pPr>
            <a:r>
              <a:rPr lang="ja-JP" altLang="en-US" sz="1400" b="1">
                <a:latin typeface="Times New Roman" panose="02020603050405020304" pitchFamily="18" charset="0"/>
                <a:ea typeface="+mn-ea"/>
                <a:cs typeface="Times New Roman" panose="02020603050405020304" pitchFamily="18" charset="0"/>
                <a:sym typeface="Arial"/>
              </a:rPr>
              <a:t>Dedicated support system</a:t>
            </a:r>
            <a:endParaRPr lang="ja-JP" altLang="en-US" sz="900" dirty="0">
              <a:latin typeface="Times New Roman" panose="02020603050405020304" pitchFamily="18" charset="0"/>
              <a:ea typeface="+mn-ea"/>
              <a:cs typeface="Times New Roman" panose="02020603050405020304" pitchFamily="18" charset="0"/>
              <a:sym typeface="Arial"/>
            </a:endParaRPr>
          </a:p>
        </p:txBody>
      </p:sp>
      <p:sp>
        <p:nvSpPr>
          <p:cNvPr id="12" name="Google Shape;311;p4">
            <a:extLst>
              <a:ext uri="{FF2B5EF4-FFF2-40B4-BE49-F238E27FC236}">
                <a16:creationId xmlns:a16="http://schemas.microsoft.com/office/drawing/2014/main" id="{57BFDFB3-D50D-24EA-0FB1-97D1AA104C84}"/>
              </a:ext>
            </a:extLst>
          </p:cNvPr>
          <p:cNvSpPr txBox="1"/>
          <p:nvPr/>
        </p:nvSpPr>
        <p:spPr>
          <a:xfrm>
            <a:off x="750462" y="3701219"/>
            <a:ext cx="3323077" cy="332308"/>
          </a:xfrm>
          <a:prstGeom prst="rect">
            <a:avLst/>
          </a:prstGeom>
          <a:noFill/>
          <a:ln>
            <a:noFill/>
          </a:ln>
        </p:spPr>
        <p:txBody>
          <a:bodyPr spcFirstLastPara="1" wrap="square" lIns="33231" tIns="33231" rIns="33231" bIns="33231" anchor="t" anchorCtr="0">
            <a:noAutofit/>
          </a:bodyPr>
          <a:lstStyle/>
          <a:p>
            <a:pPr>
              <a:spcAft>
                <a:spcPts val="185"/>
              </a:spcAft>
              <a:buClr>
                <a:srgbClr val="1B224C"/>
              </a:buClr>
              <a:buSzPts val="1292"/>
            </a:pPr>
            <a:r>
              <a:rPr lang="ja-JP" altLang="en-US" sz="800">
                <a:latin typeface="Times New Roman" panose="02020603050405020304" pitchFamily="18" charset="0"/>
                <a:ea typeface="+mn-ea"/>
                <a:cs typeface="Times New Roman" panose="02020603050405020304" pitchFamily="18" charset="0"/>
                <a:sym typeface="Arial"/>
              </a:rPr>
              <a:t>The company will be assigned a dedicated support person who will respond quickly and offer suggestions for improvement.</a:t>
            </a:r>
            <a:endParaRPr lang="en-US" altLang="ja-JP" sz="800" dirty="0">
              <a:latin typeface="Times New Roman" panose="02020603050405020304" pitchFamily="18" charset="0"/>
              <a:ea typeface="+mn-ea"/>
              <a:cs typeface="Times New Roman" panose="02020603050405020304" pitchFamily="18" charset="0"/>
              <a:sym typeface="Arial"/>
            </a:endParaRPr>
          </a:p>
        </p:txBody>
      </p:sp>
      <p:pic>
        <p:nvPicPr>
          <p:cNvPr id="13" name="グラフィックス 33" descr="バッジ: チェックマーク 1 単色塗りつぶし">
            <a:extLst>
              <a:ext uri="{FF2B5EF4-FFF2-40B4-BE49-F238E27FC236}">
                <a16:creationId xmlns:a16="http://schemas.microsoft.com/office/drawing/2014/main" id="{1A9410A5-A9BD-21F0-313F-7C6D2947CD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349" y="3434604"/>
            <a:ext cx="199385" cy="199385"/>
          </a:xfrm>
          <a:prstGeom prst="rect">
            <a:avLst/>
          </a:prstGeom>
        </p:spPr>
      </p:pic>
      <p:sp>
        <p:nvSpPr>
          <p:cNvPr id="14" name="角丸四角形 35">
            <a:extLst>
              <a:ext uri="{FF2B5EF4-FFF2-40B4-BE49-F238E27FC236}">
                <a16:creationId xmlns:a16="http://schemas.microsoft.com/office/drawing/2014/main" id="{94C16762-DB61-9BD7-84F6-6D48FBE31B78}"/>
              </a:ext>
            </a:extLst>
          </p:cNvPr>
          <p:cNvSpPr/>
          <p:nvPr/>
        </p:nvSpPr>
        <p:spPr>
          <a:xfrm>
            <a:off x="4738154" y="2139929"/>
            <a:ext cx="3987692" cy="2060308"/>
          </a:xfrm>
          <a:prstGeom prst="roundRect">
            <a:avLst>
              <a:gd name="adj" fmla="val 3297"/>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Times New Roman" panose="02020603050405020304" pitchFamily="18" charset="0"/>
              <a:cs typeface="Times New Roman" panose="02020603050405020304" pitchFamily="18" charset="0"/>
            </a:endParaRPr>
          </a:p>
        </p:txBody>
      </p:sp>
      <p:sp>
        <p:nvSpPr>
          <p:cNvPr id="15" name="片側の 2 つの角を丸めた四角形 38">
            <a:extLst>
              <a:ext uri="{FF2B5EF4-FFF2-40B4-BE49-F238E27FC236}">
                <a16:creationId xmlns:a16="http://schemas.microsoft.com/office/drawing/2014/main" id="{89A53383-F554-F784-C2E4-4C99BD2A58B6}"/>
              </a:ext>
            </a:extLst>
          </p:cNvPr>
          <p:cNvSpPr/>
          <p:nvPr/>
        </p:nvSpPr>
        <p:spPr>
          <a:xfrm>
            <a:off x="4738154" y="2139930"/>
            <a:ext cx="3987692" cy="365538"/>
          </a:xfrm>
          <a:prstGeom prst="round2SameRect">
            <a:avLst>
              <a:gd name="adj1" fmla="val 19216"/>
              <a:gd name="adj2" fmla="val 0"/>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bg1"/>
                </a:solidFill>
                <a:latin typeface="Times New Roman" panose="02020603050405020304" pitchFamily="18" charset="0"/>
                <a:cs typeface="Times New Roman" panose="02020603050405020304" pitchFamily="18" charset="0"/>
              </a:rPr>
              <a:t>Sales Channels</a:t>
            </a:r>
          </a:p>
        </p:txBody>
      </p:sp>
      <p:sp>
        <p:nvSpPr>
          <p:cNvPr id="16" name="Google Shape;311;p4">
            <a:extLst>
              <a:ext uri="{FF2B5EF4-FFF2-40B4-BE49-F238E27FC236}">
                <a16:creationId xmlns:a16="http://schemas.microsoft.com/office/drawing/2014/main" id="{E0D664F7-AF4D-ABF5-08E6-5CA434915F56}"/>
              </a:ext>
            </a:extLst>
          </p:cNvPr>
          <p:cNvSpPr txBox="1"/>
          <p:nvPr/>
        </p:nvSpPr>
        <p:spPr>
          <a:xfrm>
            <a:off x="5236615" y="2681223"/>
            <a:ext cx="3156923" cy="232615"/>
          </a:xfrm>
          <a:prstGeom prst="rect">
            <a:avLst/>
          </a:prstGeom>
          <a:noFill/>
          <a:ln>
            <a:noFill/>
          </a:ln>
        </p:spPr>
        <p:txBody>
          <a:bodyPr spcFirstLastPara="1" wrap="square" lIns="33231" tIns="30669" rIns="30669" bIns="30669" anchor="ctr" anchorCtr="0">
            <a:noAutofit/>
          </a:bodyPr>
          <a:lstStyle/>
          <a:p>
            <a:pPr>
              <a:buClr>
                <a:srgbClr val="1B224C"/>
              </a:buClr>
              <a:buSzPts val="1292"/>
            </a:pPr>
            <a:r>
              <a:rPr lang="ja-JP" altLang="en-US" sz="1400" b="1">
                <a:latin typeface="Times New Roman" panose="02020603050405020304" pitchFamily="18" charset="0"/>
                <a:ea typeface="+mn-ea"/>
                <a:cs typeface="Times New Roman" panose="02020603050405020304" pitchFamily="18" charset="0"/>
                <a:sym typeface="Arial"/>
              </a:rPr>
              <a:t>Agency Sales</a:t>
            </a:r>
            <a:endParaRPr lang="ja-JP" altLang="en-US" sz="900" dirty="0">
              <a:latin typeface="Times New Roman" panose="02020603050405020304" pitchFamily="18" charset="0"/>
              <a:ea typeface="+mn-ea"/>
              <a:cs typeface="Times New Roman" panose="02020603050405020304" pitchFamily="18" charset="0"/>
              <a:sym typeface="Arial"/>
            </a:endParaRPr>
          </a:p>
        </p:txBody>
      </p:sp>
      <p:sp>
        <p:nvSpPr>
          <p:cNvPr id="17" name="Google Shape;311;p4">
            <a:extLst>
              <a:ext uri="{FF2B5EF4-FFF2-40B4-BE49-F238E27FC236}">
                <a16:creationId xmlns:a16="http://schemas.microsoft.com/office/drawing/2014/main" id="{077D77EB-A5FB-AAEA-4ABB-3B739E139A38}"/>
              </a:ext>
            </a:extLst>
          </p:cNvPr>
          <p:cNvSpPr txBox="1"/>
          <p:nvPr/>
        </p:nvSpPr>
        <p:spPr>
          <a:xfrm>
            <a:off x="5070462" y="2964453"/>
            <a:ext cx="3323077" cy="332308"/>
          </a:xfrm>
          <a:prstGeom prst="rect">
            <a:avLst/>
          </a:prstGeom>
          <a:noFill/>
          <a:ln>
            <a:noFill/>
          </a:ln>
        </p:spPr>
        <p:txBody>
          <a:bodyPr spcFirstLastPara="1" wrap="square" lIns="33231" tIns="33231" rIns="33231" bIns="33231" anchor="t" anchorCtr="0">
            <a:noAutofit/>
          </a:bodyPr>
          <a:lstStyle/>
          <a:p>
            <a:pPr>
              <a:spcAft>
                <a:spcPts val="185"/>
              </a:spcAft>
              <a:buClr>
                <a:srgbClr val="1B224C"/>
              </a:buClr>
              <a:buSzPts val="1292"/>
            </a:pPr>
            <a:r>
              <a:rPr lang="ja-JP" altLang="en-US" sz="800">
                <a:latin typeface="Times New Roman" panose="02020603050405020304" pitchFamily="18" charset="0"/>
                <a:ea typeface="+mn-ea"/>
                <a:cs typeface="Times New Roman" panose="02020603050405020304" pitchFamily="18" charset="0"/>
                <a:sym typeface="Arial"/>
              </a:rPr>
              <a:t>We anticipate contracting with Company </a:t>
            </a:r>
            <a:r>
              <a:rPr lang="en" altLang="ja-JP" sz="800" dirty="0">
                <a:latin typeface="Times New Roman" panose="02020603050405020304" pitchFamily="18" charset="0"/>
                <a:ea typeface="+mn-ea"/>
                <a:cs typeface="Times New Roman" panose="02020603050405020304" pitchFamily="18" charset="0"/>
              </a:rPr>
              <a:t>X</a:t>
            </a:r>
            <a:r>
              <a:rPr lang="ja-JP" altLang="en-US" sz="800">
                <a:latin typeface="Times New Roman" panose="02020603050405020304" pitchFamily="18" charset="0"/>
                <a:ea typeface="+mn-ea"/>
                <a:cs typeface="Times New Roman" panose="02020603050405020304" pitchFamily="18" charset="0"/>
                <a:sym typeface="Arial"/>
              </a:rPr>
              <a:t>, which </a:t>
            </a:r>
            <a:r>
              <a:rPr lang="ja-JP" altLang="en-US" sz="800">
                <a:latin typeface="Times New Roman" panose="02020603050405020304" pitchFamily="18" charset="0"/>
                <a:ea typeface="+mn-ea"/>
                <a:cs typeface="Times New Roman" panose="02020603050405020304" pitchFamily="18" charset="0"/>
              </a:rPr>
              <a:t>already has a proven track record of sales with ○○○○○○ services</a:t>
            </a:r>
            <a:r>
              <a:rPr lang="ja-JP" altLang="en-US" sz="800">
                <a:latin typeface="Times New Roman" panose="02020603050405020304" pitchFamily="18" charset="0"/>
                <a:ea typeface="+mn-ea"/>
                <a:cs typeface="Times New Roman" panose="02020603050405020304" pitchFamily="18" charset="0"/>
                <a:sym typeface="Arial"/>
              </a:rPr>
              <a:t>, .</a:t>
            </a:r>
            <a:r>
              <a:rPr lang="ja-JP" altLang="en-US" sz="800">
                <a:latin typeface="Times New Roman" panose="02020603050405020304" pitchFamily="18" charset="0"/>
                <a:ea typeface="+mn-ea"/>
                <a:cs typeface="Times New Roman" panose="02020603050405020304" pitchFamily="18" charset="0"/>
              </a:rPr>
              <a:t>..</a:t>
            </a:r>
            <a:endParaRPr lang="ja-JP" altLang="en-US" sz="800" dirty="0">
              <a:latin typeface="Times New Roman" panose="02020603050405020304" pitchFamily="18" charset="0"/>
              <a:ea typeface="+mn-ea"/>
              <a:cs typeface="Times New Roman" panose="02020603050405020304" pitchFamily="18" charset="0"/>
              <a:sym typeface="Arial"/>
            </a:endParaRPr>
          </a:p>
        </p:txBody>
      </p:sp>
      <p:pic>
        <p:nvPicPr>
          <p:cNvPr id="18" name="グラフィックス 41" descr="バッジ: チェックマーク 1 単色塗りつぶし">
            <a:extLst>
              <a:ext uri="{FF2B5EF4-FFF2-40B4-BE49-F238E27FC236}">
                <a16:creationId xmlns:a16="http://schemas.microsoft.com/office/drawing/2014/main" id="{EB4F6C7F-CA12-C99F-F3B8-9B164F3918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3323" y="2697838"/>
            <a:ext cx="199385" cy="199385"/>
          </a:xfrm>
          <a:prstGeom prst="rect">
            <a:avLst/>
          </a:prstGeom>
        </p:spPr>
      </p:pic>
      <p:sp>
        <p:nvSpPr>
          <p:cNvPr id="19" name="Google Shape;311;p4">
            <a:extLst>
              <a:ext uri="{FF2B5EF4-FFF2-40B4-BE49-F238E27FC236}">
                <a16:creationId xmlns:a16="http://schemas.microsoft.com/office/drawing/2014/main" id="{29A3D20C-D395-8DDC-16A9-BF7655624B18}"/>
              </a:ext>
            </a:extLst>
          </p:cNvPr>
          <p:cNvSpPr txBox="1"/>
          <p:nvPr/>
        </p:nvSpPr>
        <p:spPr>
          <a:xfrm>
            <a:off x="5236615" y="3417989"/>
            <a:ext cx="3156923" cy="232615"/>
          </a:xfrm>
          <a:prstGeom prst="rect">
            <a:avLst/>
          </a:prstGeom>
          <a:noFill/>
          <a:ln>
            <a:noFill/>
          </a:ln>
        </p:spPr>
        <p:txBody>
          <a:bodyPr spcFirstLastPara="1" wrap="square" lIns="33231" tIns="30669" rIns="30669" bIns="30669" anchor="ctr" anchorCtr="0">
            <a:noAutofit/>
          </a:bodyPr>
          <a:lstStyle/>
          <a:p>
            <a:pPr>
              <a:buClr>
                <a:srgbClr val="1B224C"/>
              </a:buClr>
              <a:buSzPts val="1292"/>
            </a:pPr>
            <a:r>
              <a:rPr lang="ja-JP" altLang="en-US" sz="1400" b="1">
                <a:latin typeface="Times New Roman" panose="02020603050405020304" pitchFamily="18" charset="0"/>
                <a:ea typeface="+mn-ea"/>
                <a:cs typeface="Times New Roman" panose="02020603050405020304" pitchFamily="18" charset="0"/>
                <a:sym typeface="Arial"/>
              </a:rPr>
              <a:t>Referrals from clients</a:t>
            </a:r>
            <a:endParaRPr lang="ja-JP" altLang="en-US" sz="900" dirty="0">
              <a:latin typeface="Times New Roman" panose="02020603050405020304" pitchFamily="18" charset="0"/>
              <a:ea typeface="+mn-ea"/>
              <a:cs typeface="Times New Roman" panose="02020603050405020304" pitchFamily="18" charset="0"/>
              <a:sym typeface="Arial"/>
            </a:endParaRPr>
          </a:p>
        </p:txBody>
      </p:sp>
      <p:sp>
        <p:nvSpPr>
          <p:cNvPr id="20" name="Google Shape;311;p4">
            <a:extLst>
              <a:ext uri="{FF2B5EF4-FFF2-40B4-BE49-F238E27FC236}">
                <a16:creationId xmlns:a16="http://schemas.microsoft.com/office/drawing/2014/main" id="{85D559A1-D50E-2B78-9077-C8199FFCFF81}"/>
              </a:ext>
            </a:extLst>
          </p:cNvPr>
          <p:cNvSpPr txBox="1"/>
          <p:nvPr/>
        </p:nvSpPr>
        <p:spPr>
          <a:xfrm>
            <a:off x="5070462" y="3701219"/>
            <a:ext cx="3323077" cy="332308"/>
          </a:xfrm>
          <a:prstGeom prst="rect">
            <a:avLst/>
          </a:prstGeom>
          <a:noFill/>
          <a:ln>
            <a:noFill/>
          </a:ln>
        </p:spPr>
        <p:txBody>
          <a:bodyPr spcFirstLastPara="1" wrap="square" lIns="33231" tIns="33231" rIns="33231" bIns="33231" anchor="t" anchorCtr="0">
            <a:noAutofit/>
          </a:bodyPr>
          <a:lstStyle/>
          <a:p>
            <a:pPr>
              <a:spcAft>
                <a:spcPts val="185"/>
              </a:spcAft>
              <a:buClr>
                <a:srgbClr val="1B224C"/>
              </a:buClr>
              <a:buSzPts val="1292"/>
            </a:pPr>
            <a:r>
              <a:rPr lang="ja-JP" altLang="en-US" sz="800">
                <a:latin typeface="Times New Roman" panose="02020603050405020304" pitchFamily="18" charset="0"/>
                <a:ea typeface="+mn-ea"/>
                <a:cs typeface="Times New Roman" panose="02020603050405020304" pitchFamily="18" charset="0"/>
                <a:sym typeface="Arial"/>
              </a:rPr>
              <a:t>Through referral-based sales, we will prioritize potential customers with identified needs</a:t>
            </a:r>
            <a:r>
              <a:rPr lang="ja-JP" altLang="en-US" sz="800">
                <a:latin typeface="Times New Roman" panose="02020603050405020304" pitchFamily="18" charset="0"/>
                <a:ea typeface="+mn-ea"/>
                <a:cs typeface="Times New Roman" panose="02020603050405020304" pitchFamily="18" charset="0"/>
              </a:rPr>
              <a:t>, and...</a:t>
            </a:r>
            <a:endParaRPr lang="ja-JP" altLang="en-US" sz="800" dirty="0">
              <a:latin typeface="Times New Roman" panose="02020603050405020304" pitchFamily="18" charset="0"/>
              <a:ea typeface="+mn-ea"/>
              <a:cs typeface="Times New Roman" panose="02020603050405020304" pitchFamily="18" charset="0"/>
              <a:sym typeface="Arial"/>
            </a:endParaRPr>
          </a:p>
        </p:txBody>
      </p:sp>
      <p:pic>
        <p:nvPicPr>
          <p:cNvPr id="21" name="グラフィックス 44" descr="バッジ: チェックマーク 1 単色塗りつぶし">
            <a:extLst>
              <a:ext uri="{FF2B5EF4-FFF2-40B4-BE49-F238E27FC236}">
                <a16:creationId xmlns:a16="http://schemas.microsoft.com/office/drawing/2014/main" id="{2C846EB7-B969-EE69-A347-F58209D6D2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3323" y="3434604"/>
            <a:ext cx="199385" cy="199385"/>
          </a:xfrm>
          <a:prstGeom prst="rect">
            <a:avLst/>
          </a:prstGeom>
        </p:spPr>
      </p:pic>
      <p:sp>
        <p:nvSpPr>
          <p:cNvPr id="22" name="角丸四角形 47">
            <a:extLst>
              <a:ext uri="{FF2B5EF4-FFF2-40B4-BE49-F238E27FC236}">
                <a16:creationId xmlns:a16="http://schemas.microsoft.com/office/drawing/2014/main" id="{4B27948B-4774-D647-115E-1ACFF47E5D15}"/>
              </a:ext>
            </a:extLst>
          </p:cNvPr>
          <p:cNvSpPr/>
          <p:nvPr/>
        </p:nvSpPr>
        <p:spPr>
          <a:xfrm>
            <a:off x="418154" y="4416691"/>
            <a:ext cx="3987692" cy="2060308"/>
          </a:xfrm>
          <a:prstGeom prst="roundRect">
            <a:avLst>
              <a:gd name="adj" fmla="val 3297"/>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Times New Roman" panose="02020603050405020304" pitchFamily="18" charset="0"/>
              <a:cs typeface="Times New Roman" panose="02020603050405020304" pitchFamily="18" charset="0"/>
            </a:endParaRPr>
          </a:p>
        </p:txBody>
      </p:sp>
      <p:sp>
        <p:nvSpPr>
          <p:cNvPr id="23" name="片側の 2 つの角を丸めた四角形 48">
            <a:extLst>
              <a:ext uri="{FF2B5EF4-FFF2-40B4-BE49-F238E27FC236}">
                <a16:creationId xmlns:a16="http://schemas.microsoft.com/office/drawing/2014/main" id="{AFBBF586-5D48-715C-DFE0-6D7CC78C5539}"/>
              </a:ext>
            </a:extLst>
          </p:cNvPr>
          <p:cNvSpPr/>
          <p:nvPr/>
        </p:nvSpPr>
        <p:spPr>
          <a:xfrm>
            <a:off x="418154" y="4416693"/>
            <a:ext cx="3987692" cy="365538"/>
          </a:xfrm>
          <a:prstGeom prst="round2SameRect">
            <a:avLst>
              <a:gd name="adj1" fmla="val 19216"/>
              <a:gd name="adj2" fmla="val 0"/>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bg1"/>
                </a:solidFill>
                <a:latin typeface="Times New Roman" panose="02020603050405020304" pitchFamily="18" charset="0"/>
                <a:cs typeface="Times New Roman" panose="02020603050405020304" pitchFamily="18" charset="0"/>
              </a:rPr>
              <a:t>Promotion</a:t>
            </a:r>
          </a:p>
        </p:txBody>
      </p:sp>
      <p:sp>
        <p:nvSpPr>
          <p:cNvPr id="24" name="Google Shape;311;p4">
            <a:extLst>
              <a:ext uri="{FF2B5EF4-FFF2-40B4-BE49-F238E27FC236}">
                <a16:creationId xmlns:a16="http://schemas.microsoft.com/office/drawing/2014/main" id="{897D6ED4-983B-483A-7C80-F5F221EF5855}"/>
              </a:ext>
            </a:extLst>
          </p:cNvPr>
          <p:cNvSpPr txBox="1"/>
          <p:nvPr/>
        </p:nvSpPr>
        <p:spPr>
          <a:xfrm>
            <a:off x="916615" y="4963316"/>
            <a:ext cx="3156923" cy="232615"/>
          </a:xfrm>
          <a:prstGeom prst="rect">
            <a:avLst/>
          </a:prstGeom>
          <a:noFill/>
          <a:ln>
            <a:noFill/>
          </a:ln>
        </p:spPr>
        <p:txBody>
          <a:bodyPr spcFirstLastPara="1" wrap="square" lIns="33231" tIns="30669" rIns="30669" bIns="30669" anchor="ctr" anchorCtr="0">
            <a:noAutofit/>
          </a:bodyPr>
          <a:lstStyle/>
          <a:p>
            <a:pPr>
              <a:buClr>
                <a:srgbClr val="1B224C"/>
              </a:buClr>
              <a:buSzPts val="1292"/>
            </a:pPr>
            <a:r>
              <a:rPr lang="en-US" altLang="ja-JP" sz="1400" b="1" dirty="0">
                <a:latin typeface="Times New Roman" panose="02020603050405020304" pitchFamily="18" charset="0"/>
                <a:ea typeface="+mn-ea"/>
                <a:cs typeface="Times New Roman" panose="02020603050405020304" pitchFamily="18" charset="0"/>
                <a:sym typeface="Arial"/>
              </a:rPr>
              <a:t>Web </a:t>
            </a:r>
            <a:r>
              <a:rPr lang="ja-JP" altLang="en-US" sz="1400" b="1">
                <a:latin typeface="Times New Roman" panose="02020603050405020304" pitchFamily="18" charset="0"/>
                <a:ea typeface="+mn-ea"/>
                <a:cs typeface="Times New Roman" panose="02020603050405020304" pitchFamily="18" charset="0"/>
                <a:sym typeface="Arial"/>
              </a:rPr>
              <a:t>Ad Submission</a:t>
            </a:r>
            <a:endParaRPr lang="ja-JP" altLang="en-US" sz="900" dirty="0">
              <a:latin typeface="Times New Roman" panose="02020603050405020304" pitchFamily="18" charset="0"/>
              <a:ea typeface="+mn-ea"/>
              <a:cs typeface="Times New Roman" panose="02020603050405020304" pitchFamily="18" charset="0"/>
              <a:sym typeface="Arial"/>
            </a:endParaRPr>
          </a:p>
        </p:txBody>
      </p:sp>
      <p:sp>
        <p:nvSpPr>
          <p:cNvPr id="25" name="Google Shape;311;p4">
            <a:extLst>
              <a:ext uri="{FF2B5EF4-FFF2-40B4-BE49-F238E27FC236}">
                <a16:creationId xmlns:a16="http://schemas.microsoft.com/office/drawing/2014/main" id="{564C129C-305A-8C4E-037A-E3723A29E7CC}"/>
              </a:ext>
            </a:extLst>
          </p:cNvPr>
          <p:cNvSpPr txBox="1"/>
          <p:nvPr/>
        </p:nvSpPr>
        <p:spPr>
          <a:xfrm>
            <a:off x="750462" y="5246546"/>
            <a:ext cx="3323077" cy="332308"/>
          </a:xfrm>
          <a:prstGeom prst="rect">
            <a:avLst/>
          </a:prstGeom>
          <a:noFill/>
          <a:ln>
            <a:noFill/>
          </a:ln>
        </p:spPr>
        <p:txBody>
          <a:bodyPr spcFirstLastPara="1" wrap="square" lIns="33231" tIns="33231" rIns="33231" bIns="33231" anchor="t" anchorCtr="0">
            <a:noAutofit/>
          </a:bodyPr>
          <a:lstStyle/>
          <a:p>
            <a:pPr>
              <a:spcAft>
                <a:spcPts val="185"/>
              </a:spcAft>
              <a:buClr>
                <a:srgbClr val="1B224C"/>
              </a:buClr>
              <a:buSzPts val="1292"/>
            </a:pPr>
            <a:r>
              <a:rPr lang="ja-JP" altLang="en-US" sz="800">
                <a:latin typeface="Times New Roman" panose="02020603050405020304" pitchFamily="18" charset="0"/>
                <a:ea typeface="+mn-ea"/>
                <a:cs typeface="Times New Roman" panose="02020603050405020304" pitchFamily="18" charset="0"/>
              </a:rPr>
              <a:t>Outsourced to an advertising agency, ...</a:t>
            </a:r>
            <a:endParaRPr lang="en-US" altLang="ja-JP" sz="800" dirty="0">
              <a:latin typeface="Times New Roman" panose="02020603050405020304" pitchFamily="18" charset="0"/>
              <a:ea typeface="+mn-ea"/>
              <a:cs typeface="Times New Roman" panose="02020603050405020304" pitchFamily="18" charset="0"/>
            </a:endParaRPr>
          </a:p>
          <a:p>
            <a:pPr>
              <a:spcAft>
                <a:spcPts val="185"/>
              </a:spcAft>
              <a:buClr>
                <a:srgbClr val="1B224C"/>
              </a:buClr>
              <a:buSzPts val="1292"/>
            </a:pPr>
            <a:r>
              <a:rPr lang="ja-JP" altLang="en-US" sz="800">
                <a:latin typeface="Times New Roman" panose="02020603050405020304" pitchFamily="18" charset="0"/>
                <a:ea typeface="+mn-ea"/>
                <a:cs typeface="Times New Roman" panose="02020603050405020304" pitchFamily="18" charset="0"/>
                <a:sym typeface="Arial"/>
              </a:rPr>
              <a:t>...</a:t>
            </a:r>
            <a:endParaRPr lang="en-US" altLang="ja-JP" sz="800" dirty="0">
              <a:latin typeface="Times New Roman" panose="02020603050405020304" pitchFamily="18" charset="0"/>
              <a:ea typeface="+mn-ea"/>
              <a:cs typeface="Times New Roman" panose="02020603050405020304" pitchFamily="18" charset="0"/>
            </a:endParaRPr>
          </a:p>
        </p:txBody>
      </p:sp>
      <p:pic>
        <p:nvPicPr>
          <p:cNvPr id="26" name="グラフィックス 55" descr="バッジ: チェックマーク 1 単色塗りつぶし">
            <a:extLst>
              <a:ext uri="{FF2B5EF4-FFF2-40B4-BE49-F238E27FC236}">
                <a16:creationId xmlns:a16="http://schemas.microsoft.com/office/drawing/2014/main" id="{433CE351-57AC-D852-C60E-8A2967E821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349" y="4979931"/>
            <a:ext cx="199385" cy="199385"/>
          </a:xfrm>
          <a:prstGeom prst="rect">
            <a:avLst/>
          </a:prstGeom>
        </p:spPr>
      </p:pic>
      <p:sp>
        <p:nvSpPr>
          <p:cNvPr id="27" name="Google Shape;311;p4">
            <a:extLst>
              <a:ext uri="{FF2B5EF4-FFF2-40B4-BE49-F238E27FC236}">
                <a16:creationId xmlns:a16="http://schemas.microsoft.com/office/drawing/2014/main" id="{9A9BA116-31C3-0601-6B66-2AC0710E7543}"/>
              </a:ext>
            </a:extLst>
          </p:cNvPr>
          <p:cNvSpPr txBox="1"/>
          <p:nvPr/>
        </p:nvSpPr>
        <p:spPr>
          <a:xfrm>
            <a:off x="916615" y="5700081"/>
            <a:ext cx="3156923" cy="232615"/>
          </a:xfrm>
          <a:prstGeom prst="rect">
            <a:avLst/>
          </a:prstGeom>
          <a:noFill/>
          <a:ln>
            <a:noFill/>
          </a:ln>
        </p:spPr>
        <p:txBody>
          <a:bodyPr spcFirstLastPara="1" wrap="square" lIns="33231" tIns="30669" rIns="30669" bIns="30669" anchor="ctr" anchorCtr="0">
            <a:noAutofit/>
          </a:bodyPr>
          <a:lstStyle/>
          <a:p>
            <a:pPr>
              <a:buClr>
                <a:srgbClr val="1B224C"/>
              </a:buClr>
              <a:buSzPts val="1292"/>
            </a:pPr>
            <a:r>
              <a:rPr lang="ja-JP" altLang="en-US" sz="1400" b="1">
                <a:latin typeface="Times New Roman" panose="02020603050405020304" pitchFamily="18" charset="0"/>
                <a:ea typeface="+mn-ea"/>
                <a:cs typeface="Times New Roman" panose="02020603050405020304" pitchFamily="18" charset="0"/>
                <a:sym typeface="Arial"/>
              </a:rPr>
              <a:t>Use of owned media</a:t>
            </a:r>
            <a:endParaRPr lang="ja-JP" altLang="en-US" sz="900" dirty="0">
              <a:latin typeface="Times New Roman" panose="02020603050405020304" pitchFamily="18" charset="0"/>
              <a:ea typeface="+mn-ea"/>
              <a:cs typeface="Times New Roman" panose="02020603050405020304" pitchFamily="18" charset="0"/>
              <a:sym typeface="Arial"/>
            </a:endParaRPr>
          </a:p>
        </p:txBody>
      </p:sp>
      <p:sp>
        <p:nvSpPr>
          <p:cNvPr id="28" name="Google Shape;311;p4">
            <a:extLst>
              <a:ext uri="{FF2B5EF4-FFF2-40B4-BE49-F238E27FC236}">
                <a16:creationId xmlns:a16="http://schemas.microsoft.com/office/drawing/2014/main" id="{A1E82AEA-081D-EA02-B1EE-BB3747D905EB}"/>
              </a:ext>
            </a:extLst>
          </p:cNvPr>
          <p:cNvSpPr txBox="1"/>
          <p:nvPr/>
        </p:nvSpPr>
        <p:spPr>
          <a:xfrm>
            <a:off x="750462" y="5983312"/>
            <a:ext cx="3323077" cy="332308"/>
          </a:xfrm>
          <a:prstGeom prst="rect">
            <a:avLst/>
          </a:prstGeom>
          <a:noFill/>
          <a:ln>
            <a:noFill/>
          </a:ln>
        </p:spPr>
        <p:txBody>
          <a:bodyPr spcFirstLastPara="1" wrap="square" lIns="33231" tIns="33231" rIns="33231" bIns="33231" anchor="t" anchorCtr="0">
            <a:noAutofit/>
          </a:bodyPr>
          <a:lstStyle/>
          <a:p>
            <a:pPr>
              <a:spcAft>
                <a:spcPts val="185"/>
              </a:spcAft>
              <a:buClr>
                <a:srgbClr val="1B224C"/>
              </a:buClr>
              <a:buSzPts val="1292"/>
            </a:pPr>
            <a:r>
              <a:rPr lang="en" altLang="ja-JP" sz="800" dirty="0">
                <a:latin typeface="Times New Roman" panose="02020603050405020304" pitchFamily="18" charset="0"/>
                <a:ea typeface="+mn-ea"/>
                <a:cs typeface="Times New Roman" panose="02020603050405020304" pitchFamily="18" charset="0"/>
                <a:sym typeface="Arial"/>
              </a:rPr>
              <a:t>He also </a:t>
            </a:r>
            <a:r>
              <a:rPr lang="ja-JP" altLang="en-US" sz="800">
                <a:latin typeface="Times New Roman" panose="02020603050405020304" pitchFamily="18" charset="0"/>
                <a:ea typeface="+mn-ea"/>
                <a:cs typeface="Times New Roman" panose="02020603050405020304" pitchFamily="18" charset="0"/>
                <a:sym typeface="Arial"/>
              </a:rPr>
              <a:t>focuses on </a:t>
            </a:r>
            <a:r>
              <a:rPr lang="en" altLang="ja-JP" sz="800" dirty="0">
                <a:latin typeface="Times New Roman" panose="02020603050405020304" pitchFamily="18" charset="0"/>
                <a:ea typeface="+mn-ea"/>
                <a:cs typeface="Times New Roman" panose="02020603050405020304" pitchFamily="18" charset="0"/>
                <a:sym typeface="Arial"/>
              </a:rPr>
              <a:t>SEO </a:t>
            </a:r>
            <a:r>
              <a:rPr lang="ja-JP" altLang="en-US" sz="800">
                <a:latin typeface="Times New Roman" panose="02020603050405020304" pitchFamily="18" charset="0"/>
                <a:ea typeface="+mn-ea"/>
                <a:cs typeface="Times New Roman" panose="02020603050405020304" pitchFamily="18" charset="0"/>
                <a:sym typeface="Arial"/>
              </a:rPr>
              <a:t>with his own owned media, </a:t>
            </a:r>
            <a:r>
              <a:rPr lang="ja-JP" altLang="en-US" sz="800">
                <a:latin typeface="Times New Roman" panose="02020603050405020304" pitchFamily="18" charset="0"/>
                <a:ea typeface="+mn-ea"/>
                <a:cs typeface="Times New Roman" panose="02020603050405020304" pitchFamily="18" charset="0"/>
              </a:rPr>
              <a:t>・・・・</a:t>
            </a:r>
            <a:endParaRPr lang="en-US" altLang="ja-JP" sz="800" dirty="0">
              <a:latin typeface="Times New Roman" panose="02020603050405020304" pitchFamily="18" charset="0"/>
              <a:ea typeface="+mn-ea"/>
              <a:cs typeface="Times New Roman" panose="02020603050405020304" pitchFamily="18" charset="0"/>
            </a:endParaRPr>
          </a:p>
          <a:p>
            <a:pPr>
              <a:spcAft>
                <a:spcPts val="185"/>
              </a:spcAft>
              <a:buClr>
                <a:srgbClr val="1B224C"/>
              </a:buClr>
              <a:buSzPts val="1292"/>
            </a:pPr>
            <a:r>
              <a:rPr lang="ja-JP" altLang="en-US" sz="800">
                <a:latin typeface="Times New Roman" panose="02020603050405020304" pitchFamily="18" charset="0"/>
                <a:ea typeface="+mn-ea"/>
                <a:cs typeface="Times New Roman" panose="02020603050405020304" pitchFamily="18" charset="0"/>
                <a:sym typeface="Arial"/>
              </a:rPr>
              <a:t>...</a:t>
            </a:r>
            <a:endParaRPr lang="ja-JP" altLang="en-US" sz="800" dirty="0">
              <a:latin typeface="Times New Roman" panose="02020603050405020304" pitchFamily="18" charset="0"/>
              <a:ea typeface="+mn-ea"/>
              <a:cs typeface="Times New Roman" panose="02020603050405020304" pitchFamily="18" charset="0"/>
              <a:sym typeface="Arial"/>
            </a:endParaRPr>
          </a:p>
        </p:txBody>
      </p:sp>
      <p:pic>
        <p:nvPicPr>
          <p:cNvPr id="29" name="グラフィックス 63" descr="バッジ: チェックマーク 1 単色塗りつぶし">
            <a:extLst>
              <a:ext uri="{FF2B5EF4-FFF2-40B4-BE49-F238E27FC236}">
                <a16:creationId xmlns:a16="http://schemas.microsoft.com/office/drawing/2014/main" id="{D9859F06-0F05-56FC-5615-11E5C8469B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349" y="5716696"/>
            <a:ext cx="199385" cy="199385"/>
          </a:xfrm>
          <a:prstGeom prst="rect">
            <a:avLst/>
          </a:prstGeom>
        </p:spPr>
      </p:pic>
      <p:sp>
        <p:nvSpPr>
          <p:cNvPr id="30" name="角丸四角形 64">
            <a:extLst>
              <a:ext uri="{FF2B5EF4-FFF2-40B4-BE49-F238E27FC236}">
                <a16:creationId xmlns:a16="http://schemas.microsoft.com/office/drawing/2014/main" id="{380AB2BB-F0E7-6503-21B5-C7BEA7F67969}"/>
              </a:ext>
            </a:extLst>
          </p:cNvPr>
          <p:cNvSpPr/>
          <p:nvPr/>
        </p:nvSpPr>
        <p:spPr>
          <a:xfrm>
            <a:off x="4738154" y="4416692"/>
            <a:ext cx="3987692" cy="2060308"/>
          </a:xfrm>
          <a:prstGeom prst="roundRect">
            <a:avLst>
              <a:gd name="adj" fmla="val 3297"/>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Times New Roman" panose="02020603050405020304" pitchFamily="18" charset="0"/>
              <a:cs typeface="Times New Roman" panose="02020603050405020304" pitchFamily="18" charset="0"/>
            </a:endParaRPr>
          </a:p>
        </p:txBody>
      </p:sp>
      <p:sp>
        <p:nvSpPr>
          <p:cNvPr id="31" name="片側の 2 つの角を丸めた四角形 65">
            <a:extLst>
              <a:ext uri="{FF2B5EF4-FFF2-40B4-BE49-F238E27FC236}">
                <a16:creationId xmlns:a16="http://schemas.microsoft.com/office/drawing/2014/main" id="{427B1156-3A0F-9CC3-58E2-A9813890503A}"/>
              </a:ext>
            </a:extLst>
          </p:cNvPr>
          <p:cNvSpPr/>
          <p:nvPr/>
        </p:nvSpPr>
        <p:spPr>
          <a:xfrm>
            <a:off x="4738154" y="4416693"/>
            <a:ext cx="3987692" cy="365538"/>
          </a:xfrm>
          <a:prstGeom prst="round2SameRect">
            <a:avLst>
              <a:gd name="adj1" fmla="val 19216"/>
              <a:gd name="adj2" fmla="val 0"/>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bg1"/>
                </a:solidFill>
                <a:latin typeface="Times New Roman" panose="02020603050405020304" pitchFamily="18" charset="0"/>
                <a:cs typeface="Times New Roman" panose="02020603050405020304" pitchFamily="18" charset="0"/>
              </a:rPr>
              <a:t>billing model</a:t>
            </a:r>
          </a:p>
        </p:txBody>
      </p:sp>
      <p:sp>
        <p:nvSpPr>
          <p:cNvPr id="32" name="Google Shape;311;p4">
            <a:extLst>
              <a:ext uri="{FF2B5EF4-FFF2-40B4-BE49-F238E27FC236}">
                <a16:creationId xmlns:a16="http://schemas.microsoft.com/office/drawing/2014/main" id="{27D5DC0A-6A30-B0B6-B3B9-67B03E49FBF3}"/>
              </a:ext>
            </a:extLst>
          </p:cNvPr>
          <p:cNvSpPr txBox="1"/>
          <p:nvPr/>
        </p:nvSpPr>
        <p:spPr>
          <a:xfrm>
            <a:off x="5236615" y="4963316"/>
            <a:ext cx="3156923" cy="232615"/>
          </a:xfrm>
          <a:prstGeom prst="rect">
            <a:avLst/>
          </a:prstGeom>
          <a:noFill/>
          <a:ln>
            <a:noFill/>
          </a:ln>
        </p:spPr>
        <p:txBody>
          <a:bodyPr spcFirstLastPara="1" wrap="square" lIns="33231" tIns="30669" rIns="30669" bIns="30669" anchor="ctr" anchorCtr="0">
            <a:noAutofit/>
          </a:bodyPr>
          <a:lstStyle/>
          <a:p>
            <a:pPr>
              <a:buClr>
                <a:srgbClr val="1B224C"/>
              </a:buClr>
              <a:buSzPts val="1292"/>
            </a:pPr>
            <a:r>
              <a:rPr lang="en-US" altLang="ja-JP" sz="1400" b="1" dirty="0">
                <a:latin typeface="Times New Roman" panose="02020603050405020304" pitchFamily="18" charset="0"/>
                <a:ea typeface="+mn-ea"/>
                <a:cs typeface="Times New Roman" panose="02020603050405020304" pitchFamily="18" charset="0"/>
              </a:rPr>
              <a:t>Three </a:t>
            </a:r>
            <a:r>
              <a:rPr lang="ja-JP" altLang="en-US" sz="1400" b="1">
                <a:latin typeface="Times New Roman" panose="02020603050405020304" pitchFamily="18" charset="0"/>
                <a:ea typeface="+mn-ea"/>
                <a:cs typeface="Times New Roman" panose="02020603050405020304" pitchFamily="18" charset="0"/>
              </a:rPr>
              <a:t>types of monthly subscription by function</a:t>
            </a:r>
            <a:endParaRPr lang="ja-JP" altLang="en-US" sz="1400" dirty="0">
              <a:latin typeface="Times New Roman" panose="02020603050405020304" pitchFamily="18" charset="0"/>
              <a:ea typeface="+mn-ea"/>
              <a:cs typeface="Times New Roman" panose="02020603050405020304" pitchFamily="18" charset="0"/>
              <a:sym typeface="Arial"/>
            </a:endParaRPr>
          </a:p>
        </p:txBody>
      </p:sp>
      <p:sp>
        <p:nvSpPr>
          <p:cNvPr id="33" name="Google Shape;311;p4">
            <a:extLst>
              <a:ext uri="{FF2B5EF4-FFF2-40B4-BE49-F238E27FC236}">
                <a16:creationId xmlns:a16="http://schemas.microsoft.com/office/drawing/2014/main" id="{DA348D0C-73BA-9F48-C67A-DD0B04993E3A}"/>
              </a:ext>
            </a:extLst>
          </p:cNvPr>
          <p:cNvSpPr txBox="1"/>
          <p:nvPr/>
        </p:nvSpPr>
        <p:spPr>
          <a:xfrm>
            <a:off x="5070462" y="5246546"/>
            <a:ext cx="3323077" cy="332308"/>
          </a:xfrm>
          <a:prstGeom prst="rect">
            <a:avLst/>
          </a:prstGeom>
          <a:noFill/>
          <a:ln>
            <a:noFill/>
          </a:ln>
        </p:spPr>
        <p:txBody>
          <a:bodyPr spcFirstLastPara="1" wrap="square" lIns="33231" tIns="33231" rIns="33231" bIns="33231" anchor="t" anchorCtr="0">
            <a:noAutofit/>
          </a:bodyPr>
          <a:lstStyle/>
          <a:p>
            <a:pPr>
              <a:spcAft>
                <a:spcPts val="185"/>
              </a:spcAft>
              <a:buClr>
                <a:srgbClr val="1B224C"/>
              </a:buClr>
              <a:buSzPts val="1292"/>
            </a:pPr>
            <a:r>
              <a:rPr lang="ja-JP" altLang="en-US" sz="800">
                <a:latin typeface="Times New Roman" panose="02020603050405020304" pitchFamily="18" charset="0"/>
                <a:ea typeface="+mn-ea"/>
                <a:cs typeface="Times New Roman" panose="02020603050405020304" pitchFamily="18" charset="0"/>
              </a:rPr>
              <a:t>Plan </a:t>
            </a:r>
            <a:r>
              <a:rPr lang="en-US" altLang="ja-JP" sz="800" dirty="0">
                <a:latin typeface="Times New Roman" panose="02020603050405020304" pitchFamily="18" charset="0"/>
                <a:ea typeface="+mn-ea"/>
                <a:cs typeface="Times New Roman" panose="02020603050405020304" pitchFamily="18" charset="0"/>
              </a:rPr>
              <a:t>A </a:t>
            </a:r>
            <a:r>
              <a:rPr lang="ja-JP" altLang="en-US" sz="800">
                <a:latin typeface="Times New Roman" panose="02020603050405020304" pitchFamily="18" charset="0"/>
                <a:ea typeface="+mn-ea"/>
                <a:cs typeface="Times New Roman" panose="02020603050405020304" pitchFamily="18" charset="0"/>
                <a:sym typeface="Arial"/>
              </a:rPr>
              <a:t>is expected to </a:t>
            </a:r>
            <a:r>
              <a:rPr lang="ja-JP" altLang="en-US" sz="800">
                <a:latin typeface="Times New Roman" panose="02020603050405020304" pitchFamily="18" charset="0"/>
                <a:ea typeface="+mn-ea"/>
                <a:cs typeface="Times New Roman" panose="02020603050405020304" pitchFamily="18" charset="0"/>
              </a:rPr>
              <a:t>cost XX,000,000 </a:t>
            </a:r>
            <a:r>
              <a:rPr lang="en-US" altLang="ja-JP" sz="800" dirty="0">
                <a:latin typeface="Times New Roman" panose="02020603050405020304" pitchFamily="18" charset="0"/>
                <a:ea typeface="+mn-ea"/>
                <a:cs typeface="Times New Roman" panose="02020603050405020304" pitchFamily="18" charset="0"/>
              </a:rPr>
              <a:t>$</a:t>
            </a:r>
            <a:r>
              <a:rPr lang="ja-JP" altLang="en-US" sz="800">
                <a:latin typeface="Times New Roman" panose="02020603050405020304" pitchFamily="18" charset="0"/>
                <a:ea typeface="+mn-ea"/>
                <a:cs typeface="Times New Roman" panose="02020603050405020304" pitchFamily="18" charset="0"/>
              </a:rPr>
              <a:t>, Plan </a:t>
            </a:r>
            <a:r>
              <a:rPr lang="en-US" altLang="ja-JP" sz="800" dirty="0">
                <a:latin typeface="Times New Roman" panose="02020603050405020304" pitchFamily="18" charset="0"/>
                <a:ea typeface="+mn-ea"/>
                <a:cs typeface="Times New Roman" panose="02020603050405020304" pitchFamily="18" charset="0"/>
              </a:rPr>
              <a:t>B </a:t>
            </a:r>
            <a:r>
              <a:rPr lang="ja-JP" altLang="en-US" sz="800">
                <a:latin typeface="Times New Roman" panose="02020603050405020304" pitchFamily="18" charset="0"/>
                <a:ea typeface="+mn-ea"/>
                <a:cs typeface="Times New Roman" panose="02020603050405020304" pitchFamily="18" charset="0"/>
              </a:rPr>
              <a:t>XX,000,000 </a:t>
            </a:r>
            <a:r>
              <a:rPr lang="en-US" altLang="ja-JP" sz="800" dirty="0">
                <a:latin typeface="Times New Roman" panose="02020603050405020304" pitchFamily="18" charset="0"/>
                <a:ea typeface="+mn-ea"/>
                <a:cs typeface="Times New Roman" panose="02020603050405020304" pitchFamily="18" charset="0"/>
              </a:rPr>
              <a:t>$</a:t>
            </a:r>
            <a:r>
              <a:rPr lang="ja-JP" altLang="en-US" sz="800">
                <a:latin typeface="Times New Roman" panose="02020603050405020304" pitchFamily="18" charset="0"/>
                <a:ea typeface="+mn-ea"/>
                <a:cs typeface="Times New Roman" panose="02020603050405020304" pitchFamily="18" charset="0"/>
              </a:rPr>
              <a:t>, Plan </a:t>
            </a:r>
            <a:r>
              <a:rPr lang="en-US" altLang="ja-JP" sz="800" dirty="0">
                <a:latin typeface="Times New Roman" panose="02020603050405020304" pitchFamily="18" charset="0"/>
                <a:ea typeface="+mn-ea"/>
                <a:cs typeface="Times New Roman" panose="02020603050405020304" pitchFamily="18" charset="0"/>
              </a:rPr>
              <a:t>C XX</a:t>
            </a:r>
            <a:r>
              <a:rPr lang="ja-JP" altLang="en-US" sz="800">
                <a:latin typeface="Times New Roman" panose="02020603050405020304" pitchFamily="18" charset="0"/>
                <a:ea typeface="+mn-ea"/>
                <a:cs typeface="Times New Roman" panose="02020603050405020304" pitchFamily="18" charset="0"/>
              </a:rPr>
              <a:t>,000,000 </a:t>
            </a:r>
            <a:r>
              <a:rPr lang="en-US" altLang="ja-JP" sz="800" dirty="0">
                <a:latin typeface="Times New Roman" panose="02020603050405020304" pitchFamily="18" charset="0"/>
                <a:ea typeface="+mn-ea"/>
                <a:cs typeface="Times New Roman" panose="02020603050405020304" pitchFamily="18" charset="0"/>
              </a:rPr>
              <a:t>$</a:t>
            </a:r>
            <a:r>
              <a:rPr lang="ja-JP" altLang="en-US" sz="800">
                <a:latin typeface="Times New Roman" panose="02020603050405020304" pitchFamily="18" charset="0"/>
                <a:ea typeface="+mn-ea"/>
                <a:cs typeface="Times New Roman" panose="02020603050405020304" pitchFamily="18" charset="0"/>
                <a:sym typeface="Arial"/>
              </a:rPr>
              <a:t>, and ....</a:t>
            </a:r>
            <a:endParaRPr lang="ja-JP" altLang="en-US" sz="800" dirty="0">
              <a:latin typeface="Times New Roman" panose="02020603050405020304" pitchFamily="18" charset="0"/>
              <a:ea typeface="+mn-ea"/>
              <a:cs typeface="Times New Roman" panose="02020603050405020304" pitchFamily="18" charset="0"/>
              <a:sym typeface="Arial"/>
            </a:endParaRPr>
          </a:p>
        </p:txBody>
      </p:sp>
      <p:pic>
        <p:nvPicPr>
          <p:cNvPr id="34" name="グラフィックス 68" descr="バッジ: チェックマーク 1 単色塗りつぶし">
            <a:extLst>
              <a:ext uri="{FF2B5EF4-FFF2-40B4-BE49-F238E27FC236}">
                <a16:creationId xmlns:a16="http://schemas.microsoft.com/office/drawing/2014/main" id="{B1BC8134-26C9-9231-F05E-E3BEC2652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3323" y="4979931"/>
            <a:ext cx="199385" cy="199385"/>
          </a:xfrm>
          <a:prstGeom prst="rect">
            <a:avLst/>
          </a:prstGeom>
        </p:spPr>
      </p:pic>
      <p:sp>
        <p:nvSpPr>
          <p:cNvPr id="35" name="Google Shape;311;p4">
            <a:extLst>
              <a:ext uri="{FF2B5EF4-FFF2-40B4-BE49-F238E27FC236}">
                <a16:creationId xmlns:a16="http://schemas.microsoft.com/office/drawing/2014/main" id="{75124106-E4D8-02C7-9BBB-EEA7B8B03769}"/>
              </a:ext>
            </a:extLst>
          </p:cNvPr>
          <p:cNvSpPr txBox="1"/>
          <p:nvPr/>
        </p:nvSpPr>
        <p:spPr>
          <a:xfrm>
            <a:off x="5236615" y="5700081"/>
            <a:ext cx="3156923" cy="232615"/>
          </a:xfrm>
          <a:prstGeom prst="rect">
            <a:avLst/>
          </a:prstGeom>
          <a:noFill/>
          <a:ln>
            <a:noFill/>
          </a:ln>
        </p:spPr>
        <p:txBody>
          <a:bodyPr spcFirstLastPara="1" wrap="square" lIns="33231" tIns="30669" rIns="30669" bIns="30669" anchor="ctr" anchorCtr="0">
            <a:noAutofit/>
          </a:bodyPr>
          <a:lstStyle/>
          <a:p>
            <a:pPr>
              <a:buClr>
                <a:srgbClr val="1B224C"/>
              </a:buClr>
              <a:buSzPts val="1292"/>
            </a:pPr>
            <a:r>
              <a:rPr lang="ja-JP" altLang="en-US" sz="1400" b="1">
                <a:latin typeface="Times New Roman" panose="02020603050405020304" pitchFamily="18" charset="0"/>
                <a:ea typeface="+mn-ea"/>
                <a:cs typeface="Times New Roman" panose="02020603050405020304" pitchFamily="18" charset="0"/>
                <a:sym typeface="Arial"/>
              </a:rPr>
              <a:t>Free Plan Offerings</a:t>
            </a:r>
            <a:endParaRPr lang="ja-JP" altLang="en-US" sz="900" dirty="0">
              <a:latin typeface="Times New Roman" panose="02020603050405020304" pitchFamily="18" charset="0"/>
              <a:ea typeface="+mn-ea"/>
              <a:cs typeface="Times New Roman" panose="02020603050405020304" pitchFamily="18" charset="0"/>
              <a:sym typeface="Arial"/>
            </a:endParaRPr>
          </a:p>
        </p:txBody>
      </p:sp>
      <p:sp>
        <p:nvSpPr>
          <p:cNvPr id="36" name="Google Shape;311;p4">
            <a:extLst>
              <a:ext uri="{FF2B5EF4-FFF2-40B4-BE49-F238E27FC236}">
                <a16:creationId xmlns:a16="http://schemas.microsoft.com/office/drawing/2014/main" id="{940C53DC-9324-0A71-AFE2-003765DA7609}"/>
              </a:ext>
            </a:extLst>
          </p:cNvPr>
          <p:cNvSpPr txBox="1"/>
          <p:nvPr/>
        </p:nvSpPr>
        <p:spPr>
          <a:xfrm>
            <a:off x="5070462" y="5983312"/>
            <a:ext cx="3323077" cy="332308"/>
          </a:xfrm>
          <a:prstGeom prst="rect">
            <a:avLst/>
          </a:prstGeom>
          <a:noFill/>
          <a:ln>
            <a:noFill/>
          </a:ln>
        </p:spPr>
        <p:txBody>
          <a:bodyPr spcFirstLastPara="1" wrap="square" lIns="33231" tIns="33231" rIns="33231" bIns="33231" anchor="t" anchorCtr="0">
            <a:noAutofit/>
          </a:bodyPr>
          <a:lstStyle/>
          <a:p>
            <a:pPr>
              <a:spcAft>
                <a:spcPts val="185"/>
              </a:spcAft>
              <a:buClr>
                <a:srgbClr val="1B224C"/>
              </a:buClr>
              <a:buSzPts val="1292"/>
            </a:pPr>
            <a:r>
              <a:rPr lang="ja-JP" altLang="en-US" sz="800">
                <a:latin typeface="Times New Roman" panose="02020603050405020304" pitchFamily="18" charset="0"/>
                <a:ea typeface="+mn-ea"/>
                <a:cs typeface="Times New Roman" panose="02020603050405020304" pitchFamily="18" charset="0"/>
                <a:sym typeface="Arial"/>
              </a:rPr>
              <a:t>Only some functions are offered free of charge and...</a:t>
            </a:r>
            <a:endParaRPr lang="en-US" altLang="ja-JP" sz="800" dirty="0">
              <a:latin typeface="Times New Roman" panose="02020603050405020304" pitchFamily="18" charset="0"/>
              <a:ea typeface="+mn-ea"/>
              <a:cs typeface="Times New Roman" panose="02020603050405020304" pitchFamily="18" charset="0"/>
              <a:sym typeface="Arial"/>
            </a:endParaRPr>
          </a:p>
          <a:p>
            <a:pPr>
              <a:spcAft>
                <a:spcPts val="185"/>
              </a:spcAft>
              <a:buClr>
                <a:srgbClr val="1B224C"/>
              </a:buClr>
              <a:buSzPts val="1292"/>
            </a:pPr>
            <a:r>
              <a:rPr lang="ja-JP" altLang="en-US" sz="800">
                <a:latin typeface="Times New Roman" panose="02020603050405020304" pitchFamily="18" charset="0"/>
                <a:ea typeface="+mn-ea"/>
                <a:cs typeface="Times New Roman" panose="02020603050405020304" pitchFamily="18" charset="0"/>
                <a:sym typeface="Arial"/>
              </a:rPr>
              <a:t>...</a:t>
            </a:r>
            <a:endParaRPr lang="ja-JP" altLang="en-US" sz="800" dirty="0">
              <a:latin typeface="Times New Roman" panose="02020603050405020304" pitchFamily="18" charset="0"/>
              <a:ea typeface="+mn-ea"/>
              <a:cs typeface="Times New Roman" panose="02020603050405020304" pitchFamily="18" charset="0"/>
              <a:sym typeface="Arial"/>
            </a:endParaRPr>
          </a:p>
        </p:txBody>
      </p:sp>
      <p:pic>
        <p:nvPicPr>
          <p:cNvPr id="37" name="グラフィックス 71" descr="バッジ: チェックマーク 1 単色塗りつぶし">
            <a:extLst>
              <a:ext uri="{FF2B5EF4-FFF2-40B4-BE49-F238E27FC236}">
                <a16:creationId xmlns:a16="http://schemas.microsoft.com/office/drawing/2014/main" id="{6B728DD8-AF76-F9C3-BC0D-DDE7EFF9BE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3323" y="5716696"/>
            <a:ext cx="199385" cy="199385"/>
          </a:xfrm>
          <a:prstGeom prst="rect">
            <a:avLst/>
          </a:prstGeom>
        </p:spPr>
      </p:pic>
    </p:spTree>
    <p:extLst>
      <p:ext uri="{BB962C8B-B14F-4D97-AF65-F5344CB8AC3E}">
        <p14:creationId xmlns:p14="http://schemas.microsoft.com/office/powerpoint/2010/main" val="2758983659"/>
      </p:ext>
    </p:extLst>
  </p:cSld>
  <p:clrMapOvr>
    <a:masterClrMapping/>
  </p:clrMapOvr>
</p:sld>
</file>

<file path=ppt/theme/theme1.xml><?xml version="1.0" encoding="utf-8"?>
<a:theme xmlns:a="http://schemas.openxmlformats.org/drawingml/2006/main" name="Office テーマ 2013 - 2022">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2013 - 2022">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2013 - 2022">
  <a:themeElements>
    <a:clrScheme name="Office テーマ 2013 - 202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majorFont>
      <a:minorFont>
        <a:latin typeface="Calibri"/>
        <a:ea typeface=""/>
        <a:cs typeface=""/>
      </a:minorFont>
    </a:fontScheme>
    <a:fmtScheme name="Office テーマ 2013 - 2022">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E86B1117E72AD4CAE2130F87914DF25" ma:contentTypeVersion="12" ma:contentTypeDescription="新しいドキュメントを作成します。" ma:contentTypeScope="" ma:versionID="90e1291a8eabf77fa12b9e8c3d6144be">
  <xsd:schema xmlns:xsd="http://www.w3.org/2001/XMLSchema" xmlns:xs="http://www.w3.org/2001/XMLSchema" xmlns:p="http://schemas.microsoft.com/office/2006/metadata/properties" xmlns:ns2="ba8ffac4-b513-4f42-beb4-561d5bde8807" xmlns:ns3="bcfb00d9-efff-4c72-bbba-25e8033e1cac" targetNamespace="http://schemas.microsoft.com/office/2006/metadata/properties" ma:root="true" ma:fieldsID="3f99ef3d0fc3e494b8da63554f9c6428" ns2:_="" ns3:_="">
    <xsd:import namespace="ba8ffac4-b513-4f42-beb4-561d5bde8807"/>
    <xsd:import namespace="bcfb00d9-efff-4c72-bbba-25e8033e1ca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ffac4-b513-4f42-beb4-561d5bde88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f1686417-2900-4811-ad57-3ac357337da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fb00d9-efff-4c72-bbba-25e8033e1ca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3a2b860-14f1-49a6-95c8-372f6a763300}" ma:internalName="TaxCatchAll" ma:showField="CatchAllData" ma:web="bcfb00d9-efff-4c72-bbba-25e8033e1c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cfb00d9-efff-4c72-bbba-25e8033e1cac" xsi:nil="true"/>
    <lcf76f155ced4ddcb4097134ff3c332f xmlns="ba8ffac4-b513-4f42-beb4-561d5bde880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56F37D-F712-40D0-9A0A-727DF169F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8ffac4-b513-4f42-beb4-561d5bde8807"/>
    <ds:schemaRef ds:uri="bcfb00d9-efff-4c72-bbba-25e8033e1c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D92C58-6F9C-4A0A-8C9D-8570845CAA7E}">
  <ds:schemaRef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 ds:uri="bcfb00d9-efff-4c72-bbba-25e8033e1cac"/>
    <ds:schemaRef ds:uri="http://purl.org/dc/elements/1.1/"/>
    <ds:schemaRef ds:uri="ba8ffac4-b513-4f42-beb4-561d5bde8807"/>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E3C27EC-B6C0-4CBF-A996-66D54767A7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57309</TotalTime>
  <Words>6347</Words>
  <Application>Microsoft Macintosh PowerPoint</Application>
  <PresentationFormat>On-screen Show (4:3)</PresentationFormat>
  <Paragraphs>1144</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Meiryo UI</vt:lpstr>
      <vt:lpstr>Times New Roman</vt:lpstr>
      <vt:lpstr>Noto Sans Symbols</vt:lpstr>
      <vt:lpstr>HiraKakuPro-W3</vt:lpstr>
      <vt:lpstr>Calibri</vt:lpstr>
      <vt:lpstr>Wingdings</vt:lpstr>
      <vt:lpstr>Office テーマ 2013 - 2022</vt:lpstr>
      <vt:lpstr>PowerPoint Presentation</vt:lpstr>
      <vt:lpstr>PowerPoint Presentation</vt:lpstr>
      <vt:lpstr>About</vt:lpstr>
      <vt:lpstr>Business Overview</vt:lpstr>
      <vt:lpstr>Business Overview</vt:lpstr>
      <vt:lpstr>Business Overview</vt:lpstr>
      <vt:lpstr>Business Overview</vt:lpstr>
      <vt:lpstr>Business Overview</vt:lpstr>
      <vt:lpstr>Business Overview</vt:lpstr>
      <vt:lpstr>Business Overview</vt:lpstr>
      <vt:lpstr>Business Overview</vt:lpstr>
      <vt:lpstr>Business Overview</vt:lpstr>
      <vt:lpstr>Business Model</vt:lpstr>
      <vt:lpstr>Business Model</vt:lpstr>
      <vt:lpstr>Business Model</vt:lpstr>
      <vt:lpstr>Business Model</vt:lpstr>
      <vt:lpstr>Road Map</vt:lpstr>
      <vt:lpstr>Road Map</vt:lpstr>
      <vt:lpstr>Road Map</vt:lpstr>
      <vt:lpstr>Financial Plan</vt:lpstr>
      <vt:lpstr>Financial Plan</vt:lpstr>
      <vt:lpstr>Financial Plan</vt:lpstr>
      <vt:lpstr>Financial Plan</vt:lpstr>
      <vt:lpstr>Sales Targets</vt:lpstr>
      <vt:lpstr>Sales Targets</vt:lpstr>
      <vt:lpstr>Budget Plan</vt:lpstr>
      <vt:lpstr>Budget Plan</vt:lpstr>
      <vt:lpstr>Implementation System</vt:lpstr>
      <vt:lpstr>Implementation System</vt:lpstr>
      <vt:lpstr>Implementation System</vt:lpstr>
      <vt:lpstr>Implementation System</vt:lpstr>
      <vt:lpstr>Implementation System</vt:lpstr>
      <vt:lpstr>Implementation System</vt:lpstr>
      <vt:lpstr>Schedule</vt:lpstr>
      <vt:lpstr>Schedule</vt:lpstr>
      <vt:lpstr>Schedule</vt:lpstr>
      <vt:lpstr>Withdrawal Criteria</vt:lpstr>
      <vt:lpstr>Assumed risk</vt:lpstr>
      <vt:lpstr>Assumed risk</vt:lpstr>
      <vt:lpstr>SASAL, INC</vt:lpstr>
      <vt:lpstr>SASAL, INC</vt:lpstr>
      <vt:lpstr>SASAL, INC</vt:lpstr>
      <vt:lpstr>SASAL, INC</vt:lpstr>
      <vt:lpstr>SERVICE</vt:lpstr>
      <vt:lpstr>PowerPoint Presentation</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yurino.sakamoto</cp:lastModifiedBy>
  <cp:revision>39</cp:revision>
  <cp:lastPrinted>2024-02-18T08:36:30Z</cp:lastPrinted>
  <dcterms:created xsi:type="dcterms:W3CDTF">2023-03-25T23:40:37Z</dcterms:created>
  <dcterms:modified xsi:type="dcterms:W3CDTF">2025-01-02T06:10:18Z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0x010100BF14BBFD80FAEF4CA4A740D6BDF919C9</vt:lpwstr>
  </property>
  <property fmtid="{D5CDD505-2E9C-101B-9397-08002B2CF9AE}" pid="3" name="xd_ProgID">
    <vt:lpwstr/>
  </property>
  <property fmtid="{D5CDD505-2E9C-101B-9397-08002B2CF9AE}" pid="4" name="MediaServiceImageTags">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